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</p:sldMasterIdLst>
  <p:notesMasterIdLst>
    <p:notesMasterId r:id="rId32"/>
  </p:notesMasterIdLst>
  <p:sldIdLst>
    <p:sldId id="256" r:id="rId5"/>
    <p:sldId id="257" r:id="rId6"/>
    <p:sldId id="282" r:id="rId7"/>
    <p:sldId id="258" r:id="rId8"/>
    <p:sldId id="262" r:id="rId9"/>
    <p:sldId id="259" r:id="rId10"/>
    <p:sldId id="260" r:id="rId11"/>
    <p:sldId id="261" r:id="rId12"/>
    <p:sldId id="264" r:id="rId13"/>
    <p:sldId id="283" r:id="rId14"/>
    <p:sldId id="266" r:id="rId15"/>
    <p:sldId id="265" r:id="rId16"/>
    <p:sldId id="269" r:id="rId17"/>
    <p:sldId id="268" r:id="rId18"/>
    <p:sldId id="270" r:id="rId19"/>
    <p:sldId id="276" r:id="rId20"/>
    <p:sldId id="278" r:id="rId21"/>
    <p:sldId id="267" r:id="rId22"/>
    <p:sldId id="271" r:id="rId23"/>
    <p:sldId id="272" r:id="rId24"/>
    <p:sldId id="280" r:id="rId25"/>
    <p:sldId id="281" r:id="rId26"/>
    <p:sldId id="273" r:id="rId27"/>
    <p:sldId id="274" r:id="rId28"/>
    <p:sldId id="275" r:id="rId29"/>
    <p:sldId id="277" r:id="rId30"/>
    <p:sldId id="279" r:id="rId31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81B223E-7EFB-2690-38B2-6CF9BC17B8B1}" v="700" dt="2020-04-24T17:43:48.044"/>
    <p1510:client id="{713E8660-556D-693E-0112-ACDAD086FA2F}" v="730" dt="2020-04-21T19:43:23.763"/>
    <p1510:client id="{75290EF2-2DCB-0D52-2E99-1F9412A7CA0C}" v="86" dt="2020-04-28T14:10:52.238"/>
    <p1510:client id="{CF681929-8659-AE4B-1C63-BF5983C58437}" v="43" dt="2020-04-28T13:53:12.691"/>
    <p1510:client id="{D0297FBA-3780-DDFA-E0A7-CD5DD5C469BB}" v="163" dt="2020-04-21T19:11:44.19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82" y="528"/>
      </p:cViewPr>
      <p:guideLst>
        <p:guide orient="horz" pos="162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notesMaster" Target="notesMasters/notesMaster1.xml"/><Relationship Id="rId37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heme" Target="theme/theme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628793-6DB4-4E86-A004-EA5E19FD070B}" type="datetimeFigureOut">
              <a:rPr lang="en-US"/>
              <a:t>4/28/2020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9401D4-068C-437E-9858-3D32DCDD82B7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056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9401D4-068C-437E-9858-3D32DCDD82B7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9437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9401D4-068C-437E-9858-3D32DCDD82B7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9198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9401D4-068C-437E-9858-3D32DCDD82B7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6660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9401D4-068C-437E-9858-3D32DCDD82B7}" type="slidenum">
              <a:rPr lang="en-US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88211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9401D4-068C-437E-9858-3D32DCDD82B7}" type="slidenum">
              <a:rPr lang="en-US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04406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9401D4-068C-437E-9858-3D32DCDD82B7}" type="slidenum">
              <a:rPr lang="en-US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29196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9401D4-068C-437E-9858-3D32DCDD82B7}" type="slidenum">
              <a:rPr lang="en-US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95081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9401D4-068C-437E-9858-3D32DCDD82B7}" type="slidenum">
              <a:rPr lang="en-US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15607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9401D4-068C-437E-9858-3D32DCDD82B7}" type="slidenum">
              <a:rPr lang="en-US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43009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9401D4-068C-437E-9858-3D32DCDD82B7}" type="slidenum">
              <a:rPr lang="en-US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9830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9401D4-068C-437E-9858-3D32DCDD82B7}" type="slidenum">
              <a:rPr lang="en-US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3451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9401D4-068C-437E-9858-3D32DCDD82B7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63926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9401D4-068C-437E-9858-3D32DCDD82B7}" type="slidenum">
              <a:rPr lang="en-US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49637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9401D4-068C-437E-9858-3D32DCDD82B7}" type="slidenum">
              <a:rPr lang="en-US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55956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9401D4-068C-437E-9858-3D32DCDD82B7}" type="slidenum">
              <a:rPr lang="en-US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34576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9401D4-068C-437E-9858-3D32DCDD82B7}" type="slidenum">
              <a:rPr lang="en-US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96900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9401D4-068C-437E-9858-3D32DCDD82B7}" type="slidenum">
              <a:rPr lang="en-US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58827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9401D4-068C-437E-9858-3D32DCDD82B7}" type="slidenum">
              <a:rPr lang="en-US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3175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9401D4-068C-437E-9858-3D32DCDD82B7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6083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9401D4-068C-437E-9858-3D32DCDD82B7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4916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9401D4-068C-437E-9858-3D32DCDD82B7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1250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9401D4-068C-437E-9858-3D32DCDD82B7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9599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9401D4-068C-437E-9858-3D32DCDD82B7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0430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9401D4-068C-437E-9858-3D32DCDD82B7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639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9401D4-068C-437E-9858-3D32DCDD82B7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233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B3CC-F982-40F9-8DD6-BCC9AFBF44BD}" type="datetime1">
              <a:rPr lang="en-US" smtClean="0"/>
              <a:pPr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E988-FB04-AB4E-BE5A-59F242AF7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31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996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E7B99-7C3F-4BC3-B7B8-7E1F8C620B24}" type="datetime1">
              <a:rPr lang="en-US" smtClean="0"/>
              <a:pPr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2B4D-6B12-4EDF-87BB-2B55CECB66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06322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7401"/>
            <a:ext cx="8229600" cy="25312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2560D-EC28-3B41-86E8-18F1CE0113B4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  <p:sldLayoutId id="2147493457" r:id="rId2"/>
    <p:sldLayoutId id="2147493458" r:id="rId3"/>
    <p:sldLayoutId id="2147493459" r:id="rId4"/>
    <p:sldLayoutId id="2147493460" r:id="rId5"/>
    <p:sldLayoutId id="2147493461" r:id="rId6"/>
    <p:sldLayoutId id="2147493462" r:id="rId7"/>
    <p:sldLayoutId id="2147493463" r:id="rId8"/>
    <p:sldLayoutId id="2147493464" r:id="rId9"/>
    <p:sldLayoutId id="2147493465" r:id="rId10"/>
    <p:sldLayoutId id="2147493466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uhiCFdWeQfA" TargetMode="External"/><Relationship Id="rId5" Type="http://schemas.openxmlformats.org/officeDocument/2006/relationships/image" Target="../media/image2.jpeg"/><Relationship Id="rId4" Type="http://schemas.openxmlformats.org/officeDocument/2006/relationships/hyperlink" Target="https://www.youtube.com/watch?v=uhiCFdWeQfA&amp;list=RDyUjhSBjxuXA&amp;index=2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IPYeCltXpxw" TargetMode="Externa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Evaluating Active Learning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>
                <a:latin typeface="Open Sans" charset="0"/>
                <a:ea typeface="Open Sans" charset="0"/>
                <a:cs typeface="Open Sans" charset="0"/>
              </a:rPr>
              <a:t>Tracy Pritchard, PhD</a:t>
            </a:r>
          </a:p>
          <a:p>
            <a:r>
              <a:rPr lang="en-US" b="1" dirty="0">
                <a:latin typeface="Open Sans" charset="0"/>
                <a:ea typeface="Open Sans" charset="0"/>
                <a:cs typeface="Open Sans" charset="0"/>
              </a:rPr>
              <a:t>Carolyn Smith, PhD, RN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7474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519DB6-8F06-4258-BA73-87E9BDC59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cs typeface="Arial"/>
              </a:rPr>
              <a:t>Outcomes Associated with </a:t>
            </a:r>
            <a:br>
              <a:rPr lang="en-US" dirty="0">
                <a:cs typeface="Arial"/>
              </a:rPr>
            </a:br>
            <a:r>
              <a:rPr lang="en-US" dirty="0">
                <a:cs typeface="Arial"/>
              </a:rPr>
              <a:t>Active Learning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A72618-CD5F-48C6-8209-BF80E53215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n-US" dirty="0">
                <a:cs typeface="Times New Roman"/>
              </a:rPr>
              <a:t>Engagement</a:t>
            </a:r>
          </a:p>
          <a:p>
            <a:r>
              <a:rPr lang="en-US" dirty="0">
                <a:cs typeface="Times New Roman"/>
              </a:rPr>
              <a:t>Satisfaction</a:t>
            </a:r>
          </a:p>
          <a:p>
            <a:r>
              <a:rPr lang="en-US" dirty="0">
                <a:cs typeface="Times New Roman"/>
              </a:rPr>
              <a:t>Performance</a:t>
            </a:r>
          </a:p>
          <a:p>
            <a:pPr lvl="1"/>
            <a:r>
              <a:rPr lang="en-US" dirty="0">
                <a:cs typeface="Times New Roman"/>
              </a:rPr>
              <a:t>Grades</a:t>
            </a:r>
          </a:p>
          <a:p>
            <a:pPr lvl="1"/>
            <a:r>
              <a:rPr lang="en-US" dirty="0">
                <a:cs typeface="Times New Roman"/>
              </a:rPr>
              <a:t>Application of content</a:t>
            </a:r>
          </a:p>
        </p:txBody>
      </p:sp>
    </p:spTree>
    <p:extLst>
      <p:ext uri="{BB962C8B-B14F-4D97-AF65-F5344CB8AC3E}">
        <p14:creationId xmlns:p14="http://schemas.microsoft.com/office/powerpoint/2010/main" val="3826803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41549"/>
            <a:ext cx="8229600" cy="857250"/>
          </a:xfrm>
        </p:spPr>
        <p:txBody>
          <a:bodyPr/>
          <a:lstStyle/>
          <a:p>
            <a:r>
              <a:rPr lang="en-US"/>
              <a:t>Tips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4997"/>
            <a:ext cx="8229600" cy="2531291"/>
          </a:xfrm>
        </p:spPr>
        <p:txBody>
          <a:bodyPr>
            <a:normAutofit fontScale="92500" lnSpcReduction="20000"/>
          </a:bodyPr>
          <a:lstStyle/>
          <a:p>
            <a:r>
              <a:rPr lang="en-US"/>
              <a:t>Identify what active learning strategies you are evaluating</a:t>
            </a:r>
          </a:p>
          <a:p>
            <a:r>
              <a:rPr lang="en-US"/>
              <a:t>Identify goal you are trying to achieve using that active learning strategy</a:t>
            </a:r>
          </a:p>
          <a:p>
            <a:r>
              <a:rPr lang="en-US"/>
              <a:t>Determine your audience for evaluation: students, faculty or both</a:t>
            </a:r>
          </a:p>
        </p:txBody>
      </p:sp>
    </p:spTree>
    <p:extLst>
      <p:ext uri="{BB962C8B-B14F-4D97-AF65-F5344CB8AC3E}">
        <p14:creationId xmlns:p14="http://schemas.microsoft.com/office/powerpoint/2010/main" val="31288379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Active Learning Inventory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9750"/>
            <a:ext cx="8229600" cy="2928613"/>
          </a:xfrm>
        </p:spPr>
        <p:txBody>
          <a:bodyPr>
            <a:normAutofit fontScale="77500" lnSpcReduction="20000"/>
          </a:bodyPr>
          <a:lstStyle/>
          <a:p>
            <a:r>
              <a:rPr lang="en-US"/>
              <a:t>Van </a:t>
            </a:r>
            <a:r>
              <a:rPr lang="en-US" err="1"/>
              <a:t>Amburgh</a:t>
            </a:r>
            <a:r>
              <a:rPr lang="en-US"/>
              <a:t> et al, 2007. American Journal of Pharmaceutical Education. 71(5)</a:t>
            </a:r>
          </a:p>
          <a:p>
            <a:pPr lvl="1"/>
            <a:r>
              <a:rPr lang="en-US"/>
              <a:t>Developed an inventory to measure the type, amount, length and complexity of active learning</a:t>
            </a:r>
          </a:p>
          <a:p>
            <a:pPr lvl="1"/>
            <a:r>
              <a:rPr lang="en-US"/>
              <a:t>Aimed to assess the breadth and depth of strategies were used</a:t>
            </a:r>
          </a:p>
          <a:p>
            <a:r>
              <a:rPr lang="en-US"/>
              <a:t>Good resource for identifying appropriate active learning strategies aligned with the level of complexity of thinking required by the learner (Bloom’s taxonomy) </a:t>
            </a:r>
          </a:p>
        </p:txBody>
      </p:sp>
    </p:spTree>
    <p:extLst>
      <p:ext uri="{BB962C8B-B14F-4D97-AF65-F5344CB8AC3E}">
        <p14:creationId xmlns:p14="http://schemas.microsoft.com/office/powerpoint/2010/main" val="11869016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Preconception Check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Socrative Activity</a:t>
            </a:r>
          </a:p>
          <a:p>
            <a:pPr lvl="1"/>
            <a:r>
              <a:rPr lang="en-US" dirty="0"/>
              <a:t>List active learning strategies you know or have heard of</a:t>
            </a:r>
            <a:endParaRPr lang="en-US"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927580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2622760"/>
              </p:ext>
            </p:extLst>
          </p:nvPr>
        </p:nvGraphicFramePr>
        <p:xfrm>
          <a:off x="0" y="-7256"/>
          <a:ext cx="9144000" cy="47548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023257">
                  <a:extLst>
                    <a:ext uri="{9D8B030D-6E8A-4147-A177-3AD203B41FA5}">
                      <a16:colId xmlns:a16="http://schemas.microsoft.com/office/drawing/2014/main" val="504167799"/>
                    </a:ext>
                  </a:extLst>
                </a:gridCol>
                <a:gridCol w="1981199">
                  <a:extLst>
                    <a:ext uri="{9D8B030D-6E8A-4147-A177-3AD203B41FA5}">
                      <a16:colId xmlns:a16="http://schemas.microsoft.com/office/drawing/2014/main" val="968741603"/>
                    </a:ext>
                  </a:extLst>
                </a:gridCol>
                <a:gridCol w="6139544">
                  <a:extLst>
                    <a:ext uri="{9D8B030D-6E8A-4147-A177-3AD203B41FA5}">
                      <a16:colId xmlns:a16="http://schemas.microsoft.com/office/drawing/2014/main" val="2734763731"/>
                    </a:ext>
                  </a:extLst>
                </a:gridCol>
              </a:tblGrid>
              <a:tr h="246743"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Complexity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Active Learning Strategy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3817320"/>
                  </a:ext>
                </a:extLst>
              </a:tr>
              <a:tr h="188686">
                <a:tc rowSpan="11">
                  <a:txBody>
                    <a:bodyPr/>
                    <a:lstStyle/>
                    <a:p>
                      <a:pPr algn="ctr"/>
                      <a:r>
                        <a:rPr lang="en-US" sz="1200" b="1"/>
                        <a:t>Low Complexity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Question and Answer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Students orally respond to a question,</a:t>
                      </a:r>
                      <a:r>
                        <a:rPr lang="en-US" sz="1200" baseline="0"/>
                        <a:t> comment, etc. either voluntarily or by cold calling.</a:t>
                      </a:r>
                      <a:endParaRPr lang="en-US" sz="12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675604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One Minute Paper/Focused Listing/</a:t>
                      </a:r>
                      <a:r>
                        <a:rPr lang="en-US" sz="1200" baseline="0"/>
                        <a:t>One Sentence Summary</a:t>
                      </a:r>
                      <a:endParaRPr 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Short writing task designed to allow students to focus attention on a single</a:t>
                      </a:r>
                      <a:r>
                        <a:rPr lang="en-US" sz="1200" baseline="0"/>
                        <a:t> important item, name, or concept from a particular lesson/session.</a:t>
                      </a:r>
                      <a:endParaRPr lang="en-US" sz="12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4824785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Think/Pair/Share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Short, individual</a:t>
                      </a:r>
                      <a:r>
                        <a:rPr lang="en-US" sz="1200" baseline="0"/>
                        <a:t> written response to a prompt/ question, then instructed to share and discuss briefly with partner, then asked to share with larger group. </a:t>
                      </a:r>
                      <a:endParaRPr lang="en-US" sz="12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11149076"/>
                  </a:ext>
                </a:extLst>
              </a:tr>
              <a:tr h="240937">
                <a:tc vMerge="1"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Brain Dump/Free</a:t>
                      </a:r>
                      <a:r>
                        <a:rPr lang="en-US" sz="1200" baseline="0"/>
                        <a:t> Write</a:t>
                      </a:r>
                      <a:endParaRPr 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Short write in which students write down everything they know about an announced topic.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7041462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Muddiest Point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At some point during or after an in-class presentation, students write a quick response to the prompt, “What was the muddiest point in __?”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72869649"/>
                  </a:ext>
                </a:extLst>
              </a:tr>
              <a:tr h="224971">
                <a:tc vMerge="1"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Misconception/ Preconception Check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Simple technique for gathering information on what students perceive they already know.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37063891"/>
                  </a:ext>
                </a:extLst>
              </a:tr>
              <a:tr h="227874">
                <a:tc vMerge="1"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Application Activity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Written</a:t>
                      </a:r>
                      <a:r>
                        <a:rPr lang="en-US" sz="1200" baseline="0"/>
                        <a:t> activity in which students apply 1-2 principles and concepts in real life situation.</a:t>
                      </a:r>
                      <a:endParaRPr lang="en-US" sz="12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05429932"/>
                  </a:ext>
                </a:extLst>
              </a:tr>
              <a:tr h="166914">
                <a:tc vMerge="1"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Student-Generated</a:t>
                      </a:r>
                      <a:r>
                        <a:rPr lang="en-US" sz="1200" baseline="0"/>
                        <a:t> Questions</a:t>
                      </a:r>
                      <a:endParaRPr 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Students create questions for quizzes of exams that are crafted to capture central elements</a:t>
                      </a:r>
                      <a:r>
                        <a:rPr lang="en-US" sz="1200" baseline="0"/>
                        <a:t> in the course.</a:t>
                      </a:r>
                      <a:endParaRPr lang="en-US" sz="12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80703029"/>
                  </a:ext>
                </a:extLst>
              </a:tr>
              <a:tr h="214086">
                <a:tc vMerge="1"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Formative Quizzes/ Surveys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Ungraded quizzes/ surveys</a:t>
                      </a:r>
                      <a:r>
                        <a:rPr lang="en-US" sz="1200" baseline="0"/>
                        <a:t> to determine comprehension.</a:t>
                      </a:r>
                      <a:endParaRPr lang="en-US" sz="12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64443"/>
                  </a:ext>
                </a:extLst>
              </a:tr>
              <a:tr h="229326">
                <a:tc vMerge="1"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Personal</a:t>
                      </a:r>
                      <a:r>
                        <a:rPr lang="en-US" sz="1200" baseline="0"/>
                        <a:t> Response System</a:t>
                      </a:r>
                      <a:endParaRPr 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Students</a:t>
                      </a:r>
                      <a:r>
                        <a:rPr lang="en-US" sz="1200" baseline="0"/>
                        <a:t> participate in lecture by responding to questions/statements via computers/ wireless technology.</a:t>
                      </a:r>
                      <a:endParaRPr lang="en-US" sz="12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4491840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Self/Peer Formative Assessments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Activities</a:t>
                      </a:r>
                      <a:r>
                        <a:rPr lang="en-US" sz="1200" baseline="0"/>
                        <a:t> that require students to assess performance against applicable criteria; extend to offer specific suggestions for improvement.</a:t>
                      </a:r>
                      <a:endParaRPr lang="en-US" sz="12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78098549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805550" y="4769395"/>
            <a:ext cx="790302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/>
              <a:t>Adapted from Van </a:t>
            </a:r>
            <a:r>
              <a:rPr lang="en-US" sz="1400" err="1"/>
              <a:t>Amburgh</a:t>
            </a:r>
            <a:r>
              <a:rPr lang="en-US" sz="1400"/>
              <a:t> et al, 2007. American Journal of Pharmaceutical Education. 71(5)</a:t>
            </a:r>
          </a:p>
        </p:txBody>
      </p:sp>
    </p:spTree>
    <p:extLst>
      <p:ext uri="{BB962C8B-B14F-4D97-AF65-F5344CB8AC3E}">
        <p14:creationId xmlns:p14="http://schemas.microsoft.com/office/powerpoint/2010/main" val="39622420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3918005"/>
              </p:ext>
            </p:extLst>
          </p:nvPr>
        </p:nvGraphicFramePr>
        <p:xfrm>
          <a:off x="0" y="0"/>
          <a:ext cx="9144000" cy="44500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978429">
                  <a:extLst>
                    <a:ext uri="{9D8B030D-6E8A-4147-A177-3AD203B41FA5}">
                      <a16:colId xmlns:a16="http://schemas.microsoft.com/office/drawing/2014/main" val="504167799"/>
                    </a:ext>
                  </a:extLst>
                </a:gridCol>
                <a:gridCol w="2243743">
                  <a:extLst>
                    <a:ext uri="{9D8B030D-6E8A-4147-A177-3AD203B41FA5}">
                      <a16:colId xmlns:a16="http://schemas.microsoft.com/office/drawing/2014/main" val="968741603"/>
                    </a:ext>
                  </a:extLst>
                </a:gridCol>
                <a:gridCol w="5921828">
                  <a:extLst>
                    <a:ext uri="{9D8B030D-6E8A-4147-A177-3AD203B41FA5}">
                      <a16:colId xmlns:a16="http://schemas.microsoft.com/office/drawing/2014/main" val="2734763731"/>
                    </a:ext>
                  </a:extLst>
                </a:gridCol>
              </a:tblGrid>
              <a:tr h="246743">
                <a:tc>
                  <a:txBody>
                    <a:bodyPr/>
                    <a:lstStyle/>
                    <a:p>
                      <a:pPr algn="ctr"/>
                      <a:r>
                        <a:rPr lang="en-US" sz="1100"/>
                        <a:t>Complexity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/>
                        <a:t>Active Learning Strategy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/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3817320"/>
                  </a:ext>
                </a:extLst>
              </a:tr>
              <a:tr h="176348">
                <a:tc rowSpan="7">
                  <a:txBody>
                    <a:bodyPr/>
                    <a:lstStyle/>
                    <a:p>
                      <a:pPr algn="ctr"/>
                      <a:r>
                        <a:rPr lang="en-US" sz="1100"/>
                        <a:t>Moderate</a:t>
                      </a:r>
                      <a:r>
                        <a:rPr lang="en-US" sz="1100" baseline="0"/>
                        <a:t> Complexity</a:t>
                      </a:r>
                      <a:endParaRPr lang="en-US" sz="1100"/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Small Group</a:t>
                      </a:r>
                      <a:r>
                        <a:rPr lang="en-US" sz="1100" baseline="0"/>
                        <a:t> Presentations/Discussions</a:t>
                      </a:r>
                      <a:endParaRPr lang="en-US" sz="11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Presentations/discussions of course material.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4326919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Role Playing/Simulations/Games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Students and/or</a:t>
                      </a:r>
                      <a:r>
                        <a:rPr lang="en-US" sz="1100" baseline="0"/>
                        <a:t> faculty performing specific roles for demonstration purposes. Simulations/games include guiding principles, specific rules and structured relationships.</a:t>
                      </a:r>
                      <a:endParaRPr lang="en-US" sz="11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3514024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Categorizing Grid/Pro-Con Grid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Students are presented with 2-3</a:t>
                      </a:r>
                      <a:r>
                        <a:rPr lang="en-US" sz="1100" baseline="0"/>
                        <a:t> important categories along with scrambled subordinate terms, images, equations or other items that belong in one or another of the subordinate categories.</a:t>
                      </a:r>
                      <a:endParaRPr lang="en-US" sz="11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88993837"/>
                  </a:ext>
                </a:extLst>
              </a:tr>
              <a:tr h="207554">
                <a:tc vMerge="1"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Defining Features Matrix/Memory Matrix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Students</a:t>
                      </a:r>
                      <a:r>
                        <a:rPr lang="en-US" sz="1100" baseline="0"/>
                        <a:t> categorize concepts presented according to presence/absence of defining features.</a:t>
                      </a:r>
                      <a:endParaRPr lang="en-US" sz="11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39363137"/>
                  </a:ext>
                </a:extLst>
              </a:tr>
              <a:tr h="211183">
                <a:tc vMerge="1"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Debates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Small or large group structured exploration</a:t>
                      </a:r>
                      <a:r>
                        <a:rPr lang="en-US" sz="1100" baseline="0"/>
                        <a:t> of central concepts, data, beliefs, values.</a:t>
                      </a:r>
                      <a:endParaRPr lang="en-US" sz="11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03687277"/>
                  </a:ext>
                </a:extLst>
              </a:tr>
              <a:tr h="227874">
                <a:tc vMerge="1"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Peer Teaching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Students teaching</a:t>
                      </a:r>
                      <a:r>
                        <a:rPr lang="en-US" sz="1100" baseline="0"/>
                        <a:t> each other basic and/or intermediate levels of course materials or needed skills.</a:t>
                      </a:r>
                      <a:endParaRPr lang="en-US" sz="11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40001898"/>
                  </a:ext>
                </a:extLst>
              </a:tr>
              <a:tr h="305525">
                <a:tc vMerge="1"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Concept Maps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Drawings or diagrams that show</a:t>
                      </a:r>
                      <a:r>
                        <a:rPr lang="en-US" sz="1100" baseline="0"/>
                        <a:t> the mental connections that students make between a major concept presented and other concepts they have learned.</a:t>
                      </a:r>
                      <a:endParaRPr lang="en-US" sz="1100"/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8435836"/>
                  </a:ext>
                </a:extLst>
              </a:tr>
              <a:tr h="219166">
                <a:tc rowSpan="4">
                  <a:txBody>
                    <a:bodyPr/>
                    <a:lstStyle/>
                    <a:p>
                      <a:pPr algn="ctr"/>
                      <a:r>
                        <a:rPr lang="en-US" sz="1100"/>
                        <a:t>High</a:t>
                      </a:r>
                      <a:r>
                        <a:rPr lang="en-US" sz="1100" baseline="0"/>
                        <a:t> Complexity</a:t>
                      </a:r>
                      <a:endParaRPr lang="en-US" sz="110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Cases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Scenarios that require students</a:t>
                      </a:r>
                      <a:r>
                        <a:rPr lang="en-US" sz="1100" baseline="0"/>
                        <a:t> to integrate their skills to solve problems that relate to course materials.</a:t>
                      </a:r>
                      <a:endParaRPr lang="en-US" sz="110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501933567"/>
                  </a:ext>
                </a:extLst>
              </a:tr>
              <a:tr h="236583">
                <a:tc vMerge="1"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Cooperative Cases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Scenario-based</a:t>
                      </a:r>
                      <a:r>
                        <a:rPr lang="en-US" sz="1100" baseline="0"/>
                        <a:t> problem-solving activity using small groups to tackle specific questions/issues from larger list.</a:t>
                      </a:r>
                      <a:endParaRPr lang="en-US" sz="11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3190754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Jigsaw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Team-based:</a:t>
                      </a:r>
                      <a:r>
                        <a:rPr lang="en-US" sz="1100" baseline="0"/>
                        <a:t> each member becomes subject matter expert in 1 or 4 areas selected from current course material. Each member teaches their subject matter.</a:t>
                      </a:r>
                      <a:endParaRPr lang="en-US" sz="11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765367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Cooperative Learning/ Problem</a:t>
                      </a:r>
                      <a:r>
                        <a:rPr lang="en-US" sz="1100" baseline="0"/>
                        <a:t> Based Learning</a:t>
                      </a:r>
                      <a:endParaRPr lang="en-US" sz="11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Students work together to learn course knowledge and to develop</a:t>
                      </a:r>
                      <a:r>
                        <a:rPr lang="en-US" sz="1100" baseline="0"/>
                        <a:t> course skills.</a:t>
                      </a:r>
                      <a:endParaRPr lang="en-US" sz="11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23017266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805550" y="4769395"/>
            <a:ext cx="790302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/>
              <a:t>Adapted from Van </a:t>
            </a:r>
            <a:r>
              <a:rPr lang="en-US" sz="1400" err="1"/>
              <a:t>Amburgh</a:t>
            </a:r>
            <a:r>
              <a:rPr lang="en-US" sz="1400"/>
              <a:t> et al, 2007. American Journal of Pharmaceutical Education. 71(5)</a:t>
            </a:r>
          </a:p>
        </p:txBody>
      </p:sp>
    </p:spTree>
    <p:extLst>
      <p:ext uri="{BB962C8B-B14F-4D97-AF65-F5344CB8AC3E}">
        <p14:creationId xmlns:p14="http://schemas.microsoft.com/office/powerpoint/2010/main" val="6703170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53110"/>
            <a:ext cx="4038600" cy="339447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u="sng" dirty="0">
                <a:cs typeface="Times New Roman"/>
              </a:rPr>
              <a:t>Novice</a:t>
            </a:r>
          </a:p>
          <a:p>
            <a:r>
              <a:rPr lang="en-US" sz="2000" dirty="0">
                <a:cs typeface="Times New Roman"/>
              </a:rPr>
              <a:t>Focus on low to moderate complexity activities</a:t>
            </a:r>
          </a:p>
          <a:p>
            <a:r>
              <a:rPr lang="en-US" sz="2000" dirty="0">
                <a:cs typeface="Times New Roman"/>
              </a:rPr>
              <a:t>Consider using discussion boards and quiz functions in LMS</a:t>
            </a:r>
          </a:p>
          <a:p>
            <a:r>
              <a:rPr lang="en-US" sz="2000" dirty="0">
                <a:cs typeface="Times New Roman"/>
              </a:rPr>
              <a:t>Use WebEx (live) or Kaltura (pre-recorded) group-led learning and presentations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26312E-9A46-4381-B63F-7814C1A768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453110"/>
            <a:ext cx="4038600" cy="339447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u="sng" dirty="0">
                <a:cs typeface="Times New Roman"/>
              </a:rPr>
              <a:t>Tech-Savvy</a:t>
            </a:r>
          </a:p>
          <a:p>
            <a:r>
              <a:rPr lang="en-US" sz="2000" dirty="0">
                <a:cs typeface="Times New Roman"/>
              </a:rPr>
              <a:t>Can use any level of complexity activity</a:t>
            </a:r>
          </a:p>
          <a:p>
            <a:r>
              <a:rPr lang="en-US" sz="2000" dirty="0">
                <a:cs typeface="Times New Roman"/>
              </a:rPr>
              <a:t>Student group work via LMS Tools such as WebEx and Teams</a:t>
            </a:r>
            <a:endParaRPr lang="en-US" dirty="0"/>
          </a:p>
          <a:p>
            <a:r>
              <a:rPr lang="en-US" sz="2000" dirty="0" err="1">
                <a:cs typeface="Times New Roman"/>
              </a:rPr>
              <a:t>Flipgrid</a:t>
            </a:r>
            <a:r>
              <a:rPr lang="en-US" sz="2000" dirty="0">
                <a:cs typeface="Times New Roman"/>
              </a:rPr>
              <a:t> for engaging students in debate/discussion</a:t>
            </a:r>
          </a:p>
          <a:p>
            <a:endParaRPr lang="en-US" sz="2000" dirty="0">
              <a:cs typeface="Times New Roman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A769F9D-4FAD-43A1-9C69-7B611E5D368A}"/>
              </a:ext>
            </a:extLst>
          </p:cNvPr>
          <p:cNvSpPr txBox="1"/>
          <p:nvPr/>
        </p:nvSpPr>
        <p:spPr>
          <a:xfrm>
            <a:off x="202367" y="816026"/>
            <a:ext cx="8683051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 dirty="0">
                <a:cs typeface="Times New Roman"/>
              </a:rPr>
              <a:t>Active Learning in Online Environment</a:t>
            </a:r>
          </a:p>
        </p:txBody>
      </p:sp>
    </p:spTree>
    <p:extLst>
      <p:ext uri="{BB962C8B-B14F-4D97-AF65-F5344CB8AC3E}">
        <p14:creationId xmlns:p14="http://schemas.microsoft.com/office/powerpoint/2010/main" val="20847869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377" y="860439"/>
            <a:ext cx="8229600" cy="857250"/>
          </a:xfrm>
        </p:spPr>
        <p:txBody>
          <a:bodyPr>
            <a:normAutofit/>
          </a:bodyPr>
          <a:lstStyle/>
          <a:p>
            <a:r>
              <a:rPr lang="en-US" dirty="0"/>
              <a:t>Practicality of Active Learning</a:t>
            </a:r>
            <a:endParaRPr lang="en-US"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80869"/>
            <a:ext cx="8229600" cy="3112008"/>
          </a:xfrm>
        </p:spPr>
        <p:txBody>
          <a:bodyPr vert="horz" lIns="91440" tIns="45720" rIns="91440" bIns="45720" rtlCol="0" anchor="t">
            <a:normAutofit fontScale="62500" lnSpcReduction="20000"/>
          </a:bodyPr>
          <a:lstStyle/>
          <a:p>
            <a:r>
              <a:rPr lang="en-US" dirty="0"/>
              <a:t>How do you do this?</a:t>
            </a:r>
          </a:p>
          <a:p>
            <a:r>
              <a:rPr lang="en-US" dirty="0"/>
              <a:t>Activity--</a:t>
            </a:r>
            <a:endParaRPr lang="en-US" dirty="0">
              <a:cs typeface="Times New Roman"/>
            </a:endParaRPr>
          </a:p>
          <a:p>
            <a:pPr lvl="1"/>
            <a:r>
              <a:rPr lang="en-US" dirty="0"/>
              <a:t>We will assign each person to a breakout room</a:t>
            </a:r>
            <a:endParaRPr lang="en-US" dirty="0">
              <a:cs typeface="Times New Roman"/>
            </a:endParaRPr>
          </a:p>
          <a:p>
            <a:pPr lvl="2"/>
            <a:r>
              <a:rPr lang="en-US" dirty="0"/>
              <a:t>Identify a learning objective from one of your classes</a:t>
            </a:r>
            <a:endParaRPr lang="en-US" dirty="0">
              <a:cs typeface="Times New Roman"/>
            </a:endParaRPr>
          </a:p>
          <a:p>
            <a:pPr lvl="2"/>
            <a:r>
              <a:rPr lang="en-US" dirty="0"/>
              <a:t>What level of blooms is this focused on?</a:t>
            </a:r>
            <a:endParaRPr lang="en-US" dirty="0">
              <a:cs typeface="Times New Roman"/>
            </a:endParaRPr>
          </a:p>
          <a:p>
            <a:pPr lvl="2"/>
            <a:r>
              <a:rPr lang="en-US" dirty="0">
                <a:cs typeface="Times New Roman"/>
              </a:rPr>
              <a:t>Looking at the Active Learning Inventory, what type of</a:t>
            </a:r>
            <a:r>
              <a:rPr lang="en-US" dirty="0"/>
              <a:t> activities could match well with this learning objective?</a:t>
            </a:r>
            <a:endParaRPr lang="en-US" dirty="0">
              <a:cs typeface="Times New Roman"/>
            </a:endParaRPr>
          </a:p>
          <a:p>
            <a:pPr lvl="2"/>
            <a:r>
              <a:rPr lang="en-US" dirty="0"/>
              <a:t>How might you go about applying that activity?</a:t>
            </a:r>
            <a:endParaRPr lang="en-US" dirty="0">
              <a:cs typeface="Times New Roman"/>
            </a:endParaRPr>
          </a:p>
          <a:p>
            <a:pPr lvl="2"/>
            <a:r>
              <a:rPr lang="en-US" dirty="0">
                <a:cs typeface="Times New Roman"/>
              </a:rPr>
              <a:t>How could this activity be delivered online?</a:t>
            </a:r>
          </a:p>
          <a:p>
            <a:pPr marL="914400" lvl="2" indent="0">
              <a:buNone/>
            </a:pPr>
            <a:endParaRPr lang="en-US" b="1" dirty="0">
              <a:ea typeface="+mn-lt"/>
              <a:cs typeface="+mn-lt"/>
            </a:endParaRPr>
          </a:p>
          <a:p>
            <a:pPr lvl="2"/>
            <a:r>
              <a:rPr lang="en-US" b="1" dirty="0">
                <a:highlight>
                  <a:srgbClr val="FFFF00"/>
                </a:highlight>
                <a:ea typeface="+mn-lt"/>
                <a:cs typeface="+mn-lt"/>
              </a:rPr>
              <a:t>There is a link to the Bloom’s Taxonomy and the Active Learning Inventory resources and a learning activity template being shared in the chat box.</a:t>
            </a:r>
            <a:endParaRPr lang="en-US"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776158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Lesson Learned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Do an initial survey of your class</a:t>
            </a:r>
          </a:p>
          <a:p>
            <a:pPr lvl="1"/>
            <a:r>
              <a:rPr lang="en-US" dirty="0"/>
              <a:t>What active learning strategies have you implemented</a:t>
            </a:r>
          </a:p>
          <a:p>
            <a:pPr lvl="1"/>
            <a:r>
              <a:rPr lang="en-US" dirty="0"/>
              <a:t>What technology are you using</a:t>
            </a:r>
          </a:p>
          <a:p>
            <a:pPr lvl="1"/>
            <a:r>
              <a:rPr lang="en-US" dirty="0"/>
              <a:t>Compare to what active learning strategies and technological tools students perceive to be used for your class</a:t>
            </a:r>
          </a:p>
        </p:txBody>
      </p:sp>
    </p:spTree>
    <p:extLst>
      <p:ext uri="{BB962C8B-B14F-4D97-AF65-F5344CB8AC3E}">
        <p14:creationId xmlns:p14="http://schemas.microsoft.com/office/powerpoint/2010/main" val="13851994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erminology - Is there a term for when visual negative ...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6041" y="1142999"/>
            <a:ext cx="2493726" cy="3816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344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1"/>
            <a:ext cx="8229600" cy="2833254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Define the degrees of active learning</a:t>
            </a:r>
          </a:p>
          <a:p>
            <a:r>
              <a:rPr lang="en-US" dirty="0"/>
              <a:t>Discuss different approaches to evaluating active learning</a:t>
            </a:r>
          </a:p>
          <a:p>
            <a:r>
              <a:rPr lang="en-US" dirty="0"/>
              <a:t>Outline facilitators and barriers to evaluating use of technology in active learning strategies</a:t>
            </a:r>
          </a:p>
          <a:p>
            <a:r>
              <a:rPr lang="en-US" dirty="0"/>
              <a:t>Share lessons learned from evaluating implementation of active learning strategies</a:t>
            </a:r>
          </a:p>
        </p:txBody>
      </p:sp>
    </p:spTree>
    <p:extLst>
      <p:ext uri="{BB962C8B-B14F-4D97-AF65-F5344CB8AC3E}">
        <p14:creationId xmlns:p14="http://schemas.microsoft.com/office/powerpoint/2010/main" val="37304016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07120"/>
            <a:ext cx="8229600" cy="857250"/>
          </a:xfrm>
        </p:spPr>
        <p:txBody>
          <a:bodyPr>
            <a:normAutofit fontScale="90000"/>
          </a:bodyPr>
          <a:lstStyle/>
          <a:p>
            <a:r>
              <a:rPr lang="en-US"/>
              <a:t>Examples of Alignment/Misalignment Between Active Learning Strategies Used from Faculty Vs. Student Perspective</a:t>
            </a:r>
          </a:p>
        </p:txBody>
      </p:sp>
    </p:spTree>
    <p:extLst>
      <p:ext uri="{BB962C8B-B14F-4D97-AF65-F5344CB8AC3E}">
        <p14:creationId xmlns:p14="http://schemas.microsoft.com/office/powerpoint/2010/main" val="37543753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387927" y="1989813"/>
            <a:ext cx="4142509" cy="2512914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4627421" y="1989813"/>
            <a:ext cx="4142509" cy="2512914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841" y="951640"/>
            <a:ext cx="8908472" cy="857250"/>
          </a:xfrm>
        </p:spPr>
        <p:txBody>
          <a:bodyPr>
            <a:noAutofit/>
          </a:bodyPr>
          <a:lstStyle/>
          <a:p>
            <a:r>
              <a:rPr lang="en-US" sz="3200"/>
              <a:t>Findings from an Active Learning Survey from College of Nursing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1055" y="2080894"/>
            <a:ext cx="4038600" cy="33944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/>
              <a:t>Top 3 Active Learning Strategies from the Student Perspective (n = 73)</a:t>
            </a:r>
          </a:p>
          <a:p>
            <a:pPr lvl="1"/>
            <a:r>
              <a:rPr lang="en-US" sz="2000"/>
              <a:t>Field experience/learning practicum</a:t>
            </a:r>
          </a:p>
          <a:p>
            <a:pPr lvl="1"/>
            <a:r>
              <a:rPr lang="en-US" sz="2000"/>
              <a:t>Concept maps</a:t>
            </a:r>
          </a:p>
          <a:p>
            <a:pPr lvl="1"/>
            <a:r>
              <a:rPr lang="en-US" sz="2000"/>
              <a:t>Question and answer</a:t>
            </a:r>
          </a:p>
          <a:p>
            <a:pPr marL="0" indent="0">
              <a:buNone/>
            </a:pP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869878" y="2072943"/>
            <a:ext cx="4038600" cy="33944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/>
              <a:t>Top 3 Active Learning Strategies from the Faculty Perspective (n=8)</a:t>
            </a:r>
          </a:p>
          <a:p>
            <a:pPr lvl="1"/>
            <a:r>
              <a:rPr lang="en-US" sz="2000"/>
              <a:t>Question and answer</a:t>
            </a:r>
          </a:p>
          <a:p>
            <a:pPr lvl="1"/>
            <a:r>
              <a:rPr lang="en-US" sz="2000"/>
              <a:t>Formative quizzes</a:t>
            </a:r>
          </a:p>
          <a:p>
            <a:pPr lvl="1"/>
            <a:r>
              <a:rPr lang="en-US" sz="2000"/>
              <a:t>Small group presentations</a:t>
            </a:r>
          </a:p>
        </p:txBody>
      </p:sp>
    </p:spTree>
    <p:extLst>
      <p:ext uri="{BB962C8B-B14F-4D97-AF65-F5344CB8AC3E}">
        <p14:creationId xmlns:p14="http://schemas.microsoft.com/office/powerpoint/2010/main" val="16312726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69658"/>
            <a:ext cx="9310481" cy="857250"/>
          </a:xfrm>
        </p:spPr>
        <p:txBody>
          <a:bodyPr>
            <a:normAutofit fontScale="90000"/>
          </a:bodyPr>
          <a:lstStyle/>
          <a:p>
            <a:r>
              <a:rPr lang="en-US"/>
              <a:t>Findings from Active Learning Survey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4760973" y="1963766"/>
            <a:ext cx="4213526" cy="2841524"/>
          </a:xfrm>
          <a:prstGeom prst="round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06067" y="1953934"/>
            <a:ext cx="4213526" cy="2841524"/>
          </a:xfrm>
          <a:prstGeom prst="round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342891" y="2022758"/>
            <a:ext cx="4160520" cy="3657601"/>
          </a:xfrm>
          <a:prstGeom prst="rect">
            <a:avLst/>
          </a:prstGeom>
          <a:ln>
            <a:solidFill>
              <a:srgbClr val="72626E"/>
            </a:solidFill>
          </a:ln>
          <a:effectLst>
            <a:softEdge rad="63500"/>
          </a:effectLst>
        </p:spPr>
        <p:txBody>
          <a:bodyPr vert="horz" lIns="91440" tIns="45720" rIns="91440" bIns="45720" rtlCol="0">
            <a:normAutofit/>
          </a:bodyPr>
          <a:lstStyle>
            <a:lvl1pPr marL="32004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2000" kern="12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4008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800" kern="12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012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600" i="1" kern="12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8016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kern="12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60020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i="1" kern="12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92024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24028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i="1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56032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88036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i="1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Tx/>
              <a:buSzTx/>
              <a:buFont typeface="Corbel" panose="020B0503020204020204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Top 4 Active Learning Strategies that incorporated the iPad from the Student Perspective (n = 73)</a:t>
            </a:r>
          </a:p>
          <a:p>
            <a:pPr marL="640080" marR="0" lvl="1" indent="-320040" algn="l" defTabSz="914400" rtl="0" eaLnBrk="1" fontAlgn="auto" latinLnBrk="0" hangingPunct="1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Tx/>
              <a:buSzTx/>
              <a:buFont typeface="Corbel" panose="020B0503020204020204" pitchFamily="34" charset="0"/>
              <a:buChar char="–"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Formative quizzes (85%)</a:t>
            </a:r>
          </a:p>
          <a:p>
            <a:pPr marL="640080" marR="0" lvl="1" indent="-320040" algn="l" defTabSz="914400" rtl="0" eaLnBrk="1" fontAlgn="auto" latinLnBrk="0" hangingPunct="1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Tx/>
              <a:buSzTx/>
              <a:buFont typeface="Corbel" panose="020B0503020204020204" pitchFamily="34" charset="0"/>
              <a:buChar char="–"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Peer teaching (80%)</a:t>
            </a:r>
          </a:p>
          <a:p>
            <a:pPr marL="640080" marR="0" lvl="1" indent="-320040" algn="l" defTabSz="914400" rtl="0" eaLnBrk="1" fontAlgn="auto" latinLnBrk="0" hangingPunct="1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Tx/>
              <a:buSzTx/>
              <a:buFont typeface="Corbel" panose="020B0503020204020204" pitchFamily="34" charset="0"/>
              <a:buChar char="–"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Concept maps (78%)</a:t>
            </a:r>
          </a:p>
          <a:p>
            <a:pPr marL="640080" marR="0" lvl="1" indent="-320040" algn="l" defTabSz="914400" rtl="0" eaLnBrk="1" fontAlgn="auto" latinLnBrk="0" hangingPunct="1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Tx/>
              <a:buSzTx/>
              <a:buFont typeface="Corbel" panose="020B0503020204020204" pitchFamily="34" charset="0"/>
              <a:buChar char="–"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Think pair share (77%)</a:t>
            </a:r>
          </a:p>
        </p:txBody>
      </p:sp>
      <p:sp>
        <p:nvSpPr>
          <p:cNvPr id="9" name="Content Placeholder 6"/>
          <p:cNvSpPr txBox="1">
            <a:spLocks/>
          </p:cNvSpPr>
          <p:nvPr/>
        </p:nvSpPr>
        <p:spPr>
          <a:xfrm>
            <a:off x="4952943" y="2022758"/>
            <a:ext cx="4160520" cy="36576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2004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2000" kern="12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4008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800" kern="12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012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600" i="1" kern="12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8016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kern="12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60020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i="1" kern="12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92024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24028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i="1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56032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88036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i="1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Tx/>
              <a:buSzTx/>
              <a:buFont typeface="Corbel" panose="020B0503020204020204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Top 3 Active Learning Strategies that incorporated the iPad from the Faculty Perspective (n=8)</a:t>
            </a:r>
          </a:p>
          <a:p>
            <a:pPr marL="640080" marR="0" lvl="1" indent="-320040" algn="l" defTabSz="914400" rtl="0" eaLnBrk="1" fontAlgn="auto" latinLnBrk="0" hangingPunct="1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Tx/>
              <a:buSzTx/>
              <a:buFont typeface="Corbel" panose="020B0503020204020204" pitchFamily="34" charset="0"/>
              <a:buChar char="–"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Think pair share (75%)</a:t>
            </a:r>
          </a:p>
          <a:p>
            <a:pPr marL="640080" marR="0" lvl="1" indent="-320040" algn="l" defTabSz="914400" rtl="0" eaLnBrk="1" fontAlgn="auto" latinLnBrk="0" hangingPunct="1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Tx/>
              <a:buSzTx/>
              <a:buFont typeface="Corbel" panose="020B0503020204020204" pitchFamily="34" charset="0"/>
              <a:buChar char="–"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Peer teaching (50%)</a:t>
            </a:r>
          </a:p>
          <a:p>
            <a:pPr marL="640080" marR="0" lvl="1" indent="-320040" algn="l" defTabSz="914400" rtl="0" eaLnBrk="1" fontAlgn="auto" latinLnBrk="0" hangingPunct="1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Tx/>
              <a:buSzTx/>
              <a:buFont typeface="Corbel" panose="020B0503020204020204" pitchFamily="34" charset="0"/>
              <a:buChar char="–"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Concept maps (50%)</a:t>
            </a:r>
          </a:p>
          <a:p>
            <a:pPr marL="640080" marR="0" lvl="1" indent="-320040" algn="l" defTabSz="914400" rtl="0" eaLnBrk="1" fontAlgn="auto" latinLnBrk="0" hangingPunct="1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Tx/>
              <a:buSzTx/>
              <a:buFont typeface="Corbel" panose="020B0503020204020204" pitchFamily="34" charset="0"/>
              <a:buChar char="–"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1C181C">
                  <a:lumMod val="75000"/>
                  <a:lumOff val="2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480706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66244"/>
            <a:ext cx="8229600" cy="857250"/>
          </a:xfrm>
        </p:spPr>
        <p:txBody>
          <a:bodyPr>
            <a:normAutofit fontScale="90000"/>
          </a:bodyPr>
          <a:lstStyle/>
          <a:p>
            <a:r>
              <a:rPr lang="en-US"/>
              <a:t>Rapid Cycle Quality Improvement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1"/>
            <a:ext cx="8229600" cy="2805544"/>
          </a:xfrm>
        </p:spPr>
        <p:txBody>
          <a:bodyPr>
            <a:normAutofit fontScale="85000" lnSpcReduction="10000"/>
          </a:bodyPr>
          <a:lstStyle/>
          <a:p>
            <a:r>
              <a:rPr lang="en-US"/>
              <a:t>What are we trying to accomplish?</a:t>
            </a:r>
          </a:p>
          <a:p>
            <a:r>
              <a:rPr lang="en-US"/>
              <a:t>How will we know if a change is an improvement?</a:t>
            </a:r>
          </a:p>
          <a:p>
            <a:r>
              <a:rPr lang="en-US"/>
              <a:t>What changes can we make that will result in improvement?</a:t>
            </a:r>
          </a:p>
          <a:p>
            <a:endParaRPr lang="en-US"/>
          </a:p>
          <a:p>
            <a:pPr marL="457200" lvl="1" indent="0">
              <a:buNone/>
            </a:pPr>
            <a:r>
              <a:rPr lang="en-US"/>
              <a:t>-Thomas Nolan, PhD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6327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58421"/>
            <a:ext cx="8229600" cy="857250"/>
          </a:xfrm>
        </p:spPr>
        <p:txBody>
          <a:bodyPr>
            <a:normAutofit fontScale="90000"/>
          </a:bodyPr>
          <a:lstStyle/>
          <a:p>
            <a:r>
              <a:rPr lang="en-US"/>
              <a:t>Rapid Cycle Quality Improvement</a:t>
            </a:r>
          </a:p>
        </p:txBody>
      </p:sp>
      <p:pic>
        <p:nvPicPr>
          <p:cNvPr id="4" name="Content Placeholder 4" descr="BillsTeachingNotes - Quality Improvement Tool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4181" y="1623321"/>
            <a:ext cx="3512031" cy="3500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48251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27694"/>
            <a:ext cx="8229600" cy="857250"/>
          </a:xfrm>
        </p:spPr>
        <p:txBody>
          <a:bodyPr/>
          <a:lstStyle/>
          <a:p>
            <a:r>
              <a:rPr lang="en-US"/>
              <a:t>Ethical Considerations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95785"/>
            <a:ext cx="8229600" cy="3081016"/>
          </a:xfrm>
        </p:spPr>
        <p:txBody>
          <a:bodyPr>
            <a:normAutofit lnSpcReduction="10000"/>
          </a:bodyPr>
          <a:lstStyle/>
          <a:p>
            <a:r>
              <a:rPr lang="en-US"/>
              <a:t>Undue influence and manipulation</a:t>
            </a:r>
          </a:p>
          <a:p>
            <a:r>
              <a:rPr lang="en-US"/>
              <a:t>Voluntariness</a:t>
            </a:r>
          </a:p>
          <a:p>
            <a:r>
              <a:rPr lang="en-US"/>
              <a:t>Confidentiality vs anonymity</a:t>
            </a:r>
          </a:p>
          <a:p>
            <a:r>
              <a:rPr lang="en-US"/>
              <a:t>IRB review</a:t>
            </a:r>
          </a:p>
          <a:p>
            <a:pPr lvl="1"/>
            <a:r>
              <a:rPr lang="en-US"/>
              <a:t>Quality improvement vs. research involving human subjects</a:t>
            </a:r>
          </a:p>
        </p:txBody>
      </p:sp>
    </p:spTree>
    <p:extLst>
      <p:ext uri="{BB962C8B-B14F-4D97-AF65-F5344CB8AC3E}">
        <p14:creationId xmlns:p14="http://schemas.microsoft.com/office/powerpoint/2010/main" val="162388962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Lessons Learned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1"/>
            <a:ext cx="8229600" cy="2750126"/>
          </a:xfrm>
        </p:spPr>
        <p:txBody>
          <a:bodyPr>
            <a:normAutofit fontScale="70000" lnSpcReduction="20000"/>
          </a:bodyPr>
          <a:lstStyle/>
          <a:p>
            <a:r>
              <a:rPr lang="en-US"/>
              <a:t>Engage stakeholders early in the process (be inclusive)</a:t>
            </a:r>
          </a:p>
          <a:p>
            <a:r>
              <a:rPr lang="en-US"/>
              <a:t>Define your goal or purpose for implementing the education intervention</a:t>
            </a:r>
          </a:p>
          <a:p>
            <a:r>
              <a:rPr lang="en-US"/>
              <a:t>Identify strong advocates for the project</a:t>
            </a:r>
          </a:p>
          <a:p>
            <a:r>
              <a:rPr lang="en-US"/>
              <a:t>Develop an evaluation plan before implementation</a:t>
            </a:r>
          </a:p>
          <a:p>
            <a:pPr lvl="1"/>
            <a:r>
              <a:rPr lang="en-US"/>
              <a:t>Need to collect baseline information</a:t>
            </a:r>
          </a:p>
          <a:p>
            <a:pPr lvl="1"/>
            <a:r>
              <a:rPr lang="en-US"/>
              <a:t>What will you use to compare your outcomes?</a:t>
            </a:r>
          </a:p>
          <a:p>
            <a:pPr lvl="1"/>
            <a:r>
              <a:rPr lang="en-US"/>
              <a:t>How will you know the intervention worked or did not work?</a:t>
            </a:r>
          </a:p>
        </p:txBody>
      </p:sp>
    </p:spTree>
    <p:extLst>
      <p:ext uri="{BB962C8B-B14F-4D97-AF65-F5344CB8AC3E}">
        <p14:creationId xmlns:p14="http://schemas.microsoft.com/office/powerpoint/2010/main" val="523331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000"/>
              <a:t>Change is the end result of all true learning.</a:t>
            </a:r>
          </a:p>
          <a:p>
            <a:pPr marL="0" indent="0">
              <a:buNone/>
            </a:pPr>
            <a:endParaRPr lang="en-US"/>
          </a:p>
          <a:p>
            <a:pPr marL="0" indent="0" algn="ctr">
              <a:buNone/>
            </a:pPr>
            <a:r>
              <a:rPr lang="en-US"/>
              <a:t>Leo </a:t>
            </a:r>
            <a:r>
              <a:rPr lang="en-US" err="1"/>
              <a:t>Buscaglia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023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EC7A7-FAB3-48B4-930D-32FBB1168E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+mj-lt"/>
                <a:cs typeface="+mj-lt"/>
              </a:rPr>
              <a:t>Active Learning-What IS it?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03CF94-42B8-4812-B05A-D7A8840520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457200" indent="-457200"/>
            <a:r>
              <a:rPr lang="en-US" dirty="0">
                <a:ea typeface="+mn-lt"/>
                <a:cs typeface="+mn-lt"/>
              </a:rPr>
              <a:t>Log into Socrative.com</a:t>
            </a:r>
            <a:endParaRPr lang="en-US" dirty="0"/>
          </a:p>
          <a:p>
            <a:pPr lvl="1"/>
            <a:r>
              <a:rPr lang="en-US" dirty="0">
                <a:ea typeface="+mn-lt"/>
                <a:cs typeface="+mn-lt"/>
              </a:rPr>
              <a:t>Select Log-in</a:t>
            </a:r>
          </a:p>
          <a:p>
            <a:pPr lvl="1"/>
            <a:r>
              <a:rPr lang="en-US" dirty="0">
                <a:ea typeface="+mn-lt"/>
                <a:cs typeface="+mn-lt"/>
              </a:rPr>
              <a:t>Click on Student Log-in</a:t>
            </a:r>
            <a:endParaRPr lang="en-US" dirty="0"/>
          </a:p>
          <a:p>
            <a:pPr lvl="1"/>
            <a:r>
              <a:rPr lang="en-US" dirty="0">
                <a:ea typeface="+mn-lt"/>
                <a:cs typeface="+mn-lt"/>
              </a:rPr>
              <a:t>Enter room 447594</a:t>
            </a:r>
          </a:p>
        </p:txBody>
      </p:sp>
    </p:spTree>
    <p:extLst>
      <p:ext uri="{BB962C8B-B14F-4D97-AF65-F5344CB8AC3E}">
        <p14:creationId xmlns:p14="http://schemas.microsoft.com/office/powerpoint/2010/main" val="17911167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Active Learning-What is it?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/>
              <a:t>Methods that engage students in the learning process</a:t>
            </a:r>
          </a:p>
          <a:p>
            <a:r>
              <a:rPr lang="en-US"/>
              <a:t>Students required to think about the meaning of learning activities</a:t>
            </a:r>
          </a:p>
          <a:p>
            <a:r>
              <a:rPr lang="en-US"/>
              <a:t>Degrees of active learning</a:t>
            </a:r>
          </a:p>
          <a:p>
            <a:pPr lvl="1"/>
            <a:r>
              <a:rPr lang="en-US"/>
              <a:t>Low, Moderate, High complexity</a:t>
            </a:r>
          </a:p>
          <a:p>
            <a:pPr lvl="1"/>
            <a:r>
              <a:rPr lang="en-US"/>
              <a:t>Alignment with Blooms Revised Taxonomy</a:t>
            </a:r>
          </a:p>
          <a:p>
            <a:r>
              <a:rPr lang="en-US"/>
              <a:t>Intention behind strategies selected</a:t>
            </a:r>
          </a:p>
        </p:txBody>
      </p:sp>
    </p:spTree>
    <p:extLst>
      <p:ext uri="{BB962C8B-B14F-4D97-AF65-F5344CB8AC3E}">
        <p14:creationId xmlns:p14="http://schemas.microsoft.com/office/powerpoint/2010/main" val="1504564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9992"/>
            <a:ext cx="8229600" cy="857250"/>
          </a:xfrm>
        </p:spPr>
        <p:txBody>
          <a:bodyPr/>
          <a:lstStyle/>
          <a:p>
            <a:r>
              <a:rPr lang="en-US"/>
              <a:t>Active Learning-What it is NOT</a:t>
            </a:r>
          </a:p>
        </p:txBody>
      </p:sp>
      <p:pic>
        <p:nvPicPr>
          <p:cNvPr id="4" name="uhiCFdWeQfA">
            <a:hlinkClick r:id="rId4"/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1994484" y="1744198"/>
            <a:ext cx="5445405" cy="3063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5661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2735" y="835475"/>
            <a:ext cx="7606133" cy="4278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110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364" y="813848"/>
            <a:ext cx="8229600" cy="857250"/>
          </a:xfrm>
        </p:spPr>
        <p:txBody>
          <a:bodyPr/>
          <a:lstStyle/>
          <a:p>
            <a:r>
              <a:rPr lang="en-US"/>
              <a:t>Why does this matter?</a:t>
            </a:r>
          </a:p>
        </p:txBody>
      </p:sp>
      <p:pic>
        <p:nvPicPr>
          <p:cNvPr id="4" name="IPYeCltXpxw"/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552910" y="1688416"/>
            <a:ext cx="5679162" cy="3194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56511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does this matter for you?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cs typeface="Times New Roman"/>
              </a:rPr>
              <a:t>Unmute and share</a:t>
            </a:r>
          </a:p>
        </p:txBody>
      </p:sp>
    </p:spTree>
    <p:extLst>
      <p:ext uri="{BB962C8B-B14F-4D97-AF65-F5344CB8AC3E}">
        <p14:creationId xmlns:p14="http://schemas.microsoft.com/office/powerpoint/2010/main" val="39786056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3345" y="1894498"/>
            <a:ext cx="8229600" cy="1790807"/>
          </a:xfrm>
        </p:spPr>
        <p:txBody>
          <a:bodyPr>
            <a:normAutofit/>
          </a:bodyPr>
          <a:lstStyle/>
          <a:p>
            <a:r>
              <a:rPr lang="en-US"/>
              <a:t>How do we know if active learning is making a difference?</a:t>
            </a:r>
          </a:p>
        </p:txBody>
      </p:sp>
    </p:spTree>
    <p:extLst>
      <p:ext uri="{BB962C8B-B14F-4D97-AF65-F5344CB8AC3E}">
        <p14:creationId xmlns:p14="http://schemas.microsoft.com/office/powerpoint/2010/main" val="25091751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Props1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B6F2769-7194-4217-93D3-3AF3A4742282}">
  <ds:schemaRefs>
    <ds:schemaRef ds:uri="http://purl.org/dc/terms/"/>
    <ds:schemaRef ds:uri="http://www.w3.org/XML/1998/namespace"/>
    <ds:schemaRef ds:uri="http://schemas.microsoft.com/sharepoint/v3/fields"/>
    <ds:schemaRef ds:uri="http://schemas.microsoft.com/office/2006/documentManagement/types"/>
    <ds:schemaRef ds:uri="http://purl.org/dc/dcmitype/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FNEMasterTemplateForThemePreview.pptx</Template>
  <TotalTime>19</TotalTime>
  <Words>1275</Words>
  <Application>Microsoft Office PowerPoint</Application>
  <PresentationFormat>On-screen Show (16:9)</PresentationFormat>
  <Paragraphs>192</Paragraphs>
  <Slides>27</Slides>
  <Notes>25</Notes>
  <HiddenSlides>0</HiddenSlides>
  <MMClips>2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Arial</vt:lpstr>
      <vt:lpstr>Calibri</vt:lpstr>
      <vt:lpstr>Corbel</vt:lpstr>
      <vt:lpstr>Open Sans</vt:lpstr>
      <vt:lpstr>Times New Roman</vt:lpstr>
      <vt:lpstr>Office Theme</vt:lpstr>
      <vt:lpstr>Evaluating Active Learning</vt:lpstr>
      <vt:lpstr>Learning Objectives</vt:lpstr>
      <vt:lpstr>Active Learning-What IS it?</vt:lpstr>
      <vt:lpstr>Active Learning-What is it?</vt:lpstr>
      <vt:lpstr>Active Learning-What it is NOT</vt:lpstr>
      <vt:lpstr>PowerPoint Presentation</vt:lpstr>
      <vt:lpstr>Why does this matter?</vt:lpstr>
      <vt:lpstr>Why does this matter for you?</vt:lpstr>
      <vt:lpstr>How do we know if active learning is making a difference?</vt:lpstr>
      <vt:lpstr>Outcomes Associated with  Active Learning</vt:lpstr>
      <vt:lpstr>Tips</vt:lpstr>
      <vt:lpstr>Active Learning Inventory</vt:lpstr>
      <vt:lpstr>Preconception Check</vt:lpstr>
      <vt:lpstr>PowerPoint Presentation</vt:lpstr>
      <vt:lpstr>PowerPoint Presentation</vt:lpstr>
      <vt:lpstr>PowerPoint Presentation</vt:lpstr>
      <vt:lpstr>Practicality of Active Learning</vt:lpstr>
      <vt:lpstr>Lesson Learned</vt:lpstr>
      <vt:lpstr>PowerPoint Presentation</vt:lpstr>
      <vt:lpstr>Examples of Alignment/Misalignment Between Active Learning Strategies Used from Faculty Vs. Student Perspective</vt:lpstr>
      <vt:lpstr>Findings from an Active Learning Survey from College of Nursing</vt:lpstr>
      <vt:lpstr>Findings from Active Learning Survey</vt:lpstr>
      <vt:lpstr>Rapid Cycle Quality Improvement</vt:lpstr>
      <vt:lpstr>Rapid Cycle Quality Improvement</vt:lpstr>
      <vt:lpstr>Ethical Considerations</vt:lpstr>
      <vt:lpstr>Lessons Learned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Tracy Pritchard</cp:lastModifiedBy>
  <cp:revision>150</cp:revision>
  <dcterms:created xsi:type="dcterms:W3CDTF">2010-04-12T23:12:02Z</dcterms:created>
  <dcterms:modified xsi:type="dcterms:W3CDTF">2020-04-28T18:10:32Z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