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8" r:id="rId2"/>
    <p:sldId id="257" r:id="rId3"/>
    <p:sldId id="274" r:id="rId4"/>
    <p:sldId id="814" r:id="rId5"/>
    <p:sldId id="272" r:id="rId6"/>
    <p:sldId id="811" r:id="rId7"/>
    <p:sldId id="259" r:id="rId8"/>
    <p:sldId id="268" r:id="rId9"/>
    <p:sldId id="260" r:id="rId10"/>
    <p:sldId id="262" r:id="rId11"/>
    <p:sldId id="816" r:id="rId12"/>
    <p:sldId id="263" r:id="rId13"/>
    <p:sldId id="817" r:id="rId14"/>
    <p:sldId id="813" r:id="rId15"/>
    <p:sldId id="265" r:id="rId16"/>
    <p:sldId id="266" r:id="rId17"/>
    <p:sldId id="267" r:id="rId18"/>
    <p:sldId id="269" r:id="rId19"/>
    <p:sldId id="81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1D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49"/>
    <p:restoredTop sz="87546"/>
  </p:normalViewPr>
  <p:slideViewPr>
    <p:cSldViewPr snapToGrid="0" snapToObjects="1">
      <p:cViewPr varScale="1">
        <p:scale>
          <a:sx n="82" d="100"/>
          <a:sy n="82" d="100"/>
        </p:scale>
        <p:origin x="168" y="20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1CA00-DA45-3C4F-AAE0-99743A2008E4}" type="datetimeFigureOut">
              <a:rPr lang="en-US" smtClean="0"/>
              <a:t>11/7/22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BE747-2D47-2A45-8E6D-AE14CF1DF4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101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LAURA will start the session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BE747-2D47-2A45-8E6D-AE14CF1DF48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9087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BE747-2D47-2A45-8E6D-AE14CF1DF48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468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BE747-2D47-2A45-8E6D-AE14CF1DF48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4422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LAURA will give a short introduction to this activity and then read the questions for the group to consider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BE747-2D47-2A45-8E6D-AE14CF1DF48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1055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LAURA will give a short introduction to this activity and then read the questions for the group to consider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BE747-2D47-2A45-8E6D-AE14CF1DF48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436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LAURA and JASON – if there is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BE747-2D47-2A45-8E6D-AE14CF1DF48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7765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JASON will review these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BE747-2D47-2A45-8E6D-AE14CF1DF48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1488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JASON will review these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BE747-2D47-2A45-8E6D-AE14CF1DF48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7632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JASON will review these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BE747-2D47-2A45-8E6D-AE14CF1DF48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859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JASON will review these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BE747-2D47-2A45-8E6D-AE14CF1DF48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390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JASON will review these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BE747-2D47-2A45-8E6D-AE14CF1DF48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261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LAURA will introduce herself</a:t>
            </a:r>
          </a:p>
          <a:p>
            <a:r>
              <a:rPr lang="en-US" dirty="0"/>
              <a:t>JASON will introduce himself</a:t>
            </a:r>
          </a:p>
          <a:p>
            <a:r>
              <a:rPr lang="en-US" dirty="0"/>
              <a:t>JASON will read the objectives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BE747-2D47-2A45-8E6D-AE14CF1DF48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098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JASON will review these with participants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BE747-2D47-2A45-8E6D-AE14CF1DF48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699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JASON will read the polling question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BE747-2D47-2A45-8E6D-AE14CF1DF48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011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JASON will have a participant read this out loud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BE747-2D47-2A45-8E6D-AE14CF1DF48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014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JASON will read responses out loud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BE747-2D47-2A45-8E6D-AE14CF1DF48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214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BE747-2D47-2A45-8E6D-AE14CF1DF48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2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BE747-2D47-2A45-8E6D-AE14CF1DF48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83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BE747-2D47-2A45-8E6D-AE14CF1DF48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740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05D281-FBAC-9942-BA7B-2A5534EB440D}"/>
              </a:ext>
            </a:extLst>
          </p:cNvPr>
          <p:cNvSpPr/>
          <p:nvPr userDrawn="1"/>
        </p:nvSpPr>
        <p:spPr>
          <a:xfrm>
            <a:off x="0" y="5955920"/>
            <a:ext cx="12192000" cy="902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52CB68-F331-724D-AAFF-2852A9B813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946EB8-E306-1D4A-9EE4-E151F775A3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8642" y="1669671"/>
            <a:ext cx="9964479" cy="1909762"/>
          </a:xfrm>
          <a:prstGeom prst="rect">
            <a:avLst/>
          </a:prstGeo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584A3C-B3DF-6B4F-9FDF-F57E59FFFC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8642" y="3671509"/>
            <a:ext cx="9964479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BA54F-BE03-7041-8CC3-7CE1E85450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8642" y="5568371"/>
            <a:ext cx="1947530" cy="365125"/>
          </a:xfrm>
        </p:spPr>
        <p:txBody>
          <a:bodyPr/>
          <a:lstStyle/>
          <a:p>
            <a:fld id="{43D4AFC4-32F9-FE4B-B812-1CE4F6EB9CA3}" type="datetimeFigureOut">
              <a:rPr lang="en-US" smtClean="0"/>
              <a:t>11/7/22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0DCD8-C452-5E46-8A77-D939C6C7E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5843" y="5579582"/>
            <a:ext cx="292129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636A8-0BAA-2143-9F6B-E2EF94006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76809" y="5579583"/>
            <a:ext cx="1947530" cy="365125"/>
          </a:xfrm>
        </p:spPr>
        <p:txBody>
          <a:bodyPr/>
          <a:lstStyle/>
          <a:p>
            <a:fld id="{293BE7E3-71D5-9942-9BDD-C1D66216F0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559F45-5D94-1B4B-A6A0-AE68FD9E40D0}"/>
              </a:ext>
            </a:extLst>
          </p:cNvPr>
          <p:cNvSpPr/>
          <p:nvPr userDrawn="1"/>
        </p:nvSpPr>
        <p:spPr>
          <a:xfrm>
            <a:off x="0" y="5967131"/>
            <a:ext cx="12192000" cy="890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69AA8C3-F777-C747-AC6E-4355EBD63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8642" y="618798"/>
            <a:ext cx="3865377" cy="667656"/>
          </a:xfrm>
          <a:prstGeom prst="rect">
            <a:avLst/>
          </a:prstGeom>
        </p:spPr>
      </p:pic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C0F447BF-D7E8-E840-9D6C-3EE71CDEF9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76428" y="6121431"/>
            <a:ext cx="1138278" cy="630819"/>
          </a:xfrm>
          <a:prstGeom prst="rect">
            <a:avLst/>
          </a:prstGeom>
        </p:spPr>
      </p:pic>
      <p:pic>
        <p:nvPicPr>
          <p:cNvPr id="16" name="Picture 15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5E5CE833-D29C-9840-B15F-F9F66E25487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52925" y="6207303"/>
            <a:ext cx="1316517" cy="442898"/>
          </a:xfrm>
          <a:prstGeom prst="rect">
            <a:avLst/>
          </a:prstGeom>
        </p:spPr>
      </p:pic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F83A60F-00DC-2441-AB87-2CBF184393C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801550" y="6338045"/>
            <a:ext cx="1175212" cy="305213"/>
          </a:xfrm>
          <a:prstGeom prst="rect">
            <a:avLst/>
          </a:prstGeom>
        </p:spPr>
      </p:pic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559953EE-8716-4A45-880B-1005CDE98E0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408870" y="6304154"/>
            <a:ext cx="2015756" cy="45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179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AA36AF-19A6-7B49-A296-E29E1CD1FC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421585"/>
            <a:ext cx="10515600" cy="406481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8133F-946A-444D-B3DB-DE9C3521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4AFC4-32F9-FE4B-B812-1CE4F6EB9CA3}" type="datetimeFigureOut">
              <a:rPr lang="en-US" smtClean="0"/>
              <a:t>11/7/22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4D795-DC7B-5743-9C39-CC752BF2D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3E0297-A299-3C42-B861-1D4795B66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E7E3-71D5-9942-9BDD-C1D66216F0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27700D0-6409-F84F-B00A-7F43EC390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447"/>
            <a:ext cx="10515600" cy="905872"/>
          </a:xfrm>
          <a:prstGeom prst="rect">
            <a:avLst/>
          </a:prstGeom>
        </p:spPr>
        <p:txBody>
          <a:bodyPr anchor="b"/>
          <a:lstStyle>
            <a:lvl1pPr>
              <a:defRPr sz="44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5237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5B93DC-B7F0-7348-8005-D911221D33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403498"/>
            <a:ext cx="2628900" cy="4072270"/>
          </a:xfrm>
          <a:prstGeom prst="rect">
            <a:avLst/>
          </a:prstGeom>
        </p:spPr>
        <p:txBody>
          <a:bodyPr vert="eaVert"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74820F-EB33-B041-8C1B-AB9439CB97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403498"/>
            <a:ext cx="7734300" cy="407227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7D08C-298B-7B41-9B91-E3A98469B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4AFC4-32F9-FE4B-B812-1CE4F6EB9CA3}" type="datetimeFigureOut">
              <a:rPr lang="en-US" smtClean="0"/>
              <a:t>11/7/22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EA7C10-2928-0541-B46D-7B4A1C103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C614B-3765-0E4D-A10C-39AC4E9CF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E7E3-71D5-9942-9BDD-C1D66216F0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873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2C768-AD12-7C48-837A-6BAF5AC9C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1585"/>
            <a:ext cx="10515600" cy="40648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EEF29-B130-024C-8287-729FAAB36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4AFC4-32F9-FE4B-B812-1CE4F6EB9CA3}" type="datetimeFigureOut">
              <a:rPr lang="en-US" smtClean="0"/>
              <a:t>11/7/22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AA70B-C9C3-6D4E-84F5-700193953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F71A9-B894-E24F-9F99-C848CAE28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E7E3-71D5-9942-9BDD-C1D66216F0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577550C-B4C4-6D4B-AFFA-BF96366F9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447"/>
            <a:ext cx="10515600" cy="905872"/>
          </a:xfrm>
          <a:prstGeom prst="rect">
            <a:avLst/>
          </a:prstGeom>
        </p:spPr>
        <p:txBody>
          <a:bodyPr anchor="b"/>
          <a:lstStyle>
            <a:lvl1pPr>
              <a:defRPr sz="44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7883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05AD846-F290-584C-A108-D9A3089B67EF}"/>
              </a:ext>
            </a:extLst>
          </p:cNvPr>
          <p:cNvSpPr/>
          <p:nvPr userDrawn="1"/>
        </p:nvSpPr>
        <p:spPr>
          <a:xfrm>
            <a:off x="0" y="0"/>
            <a:ext cx="12192000" cy="1509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83617-6127-3842-ACB0-9D231C8C7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548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233C5D-65B6-594E-B0D6-2722E6D73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34551"/>
            <a:ext cx="10515600" cy="10013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B66DF-9310-A049-ACE2-2D0AC5A1F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4AFC4-32F9-FE4B-B812-1CE4F6EB9CA3}" type="datetimeFigureOut">
              <a:rPr lang="en-US" smtClean="0"/>
              <a:t>11/7/22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715D1-C935-D145-9AAA-FF22AADDB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07910-9C48-5C46-B206-4D1F6C917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E7E3-71D5-9942-9BDD-C1D66216F0C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EED0BF-7AA4-7E4A-AB77-D44DA43B514A}"/>
              </a:ext>
            </a:extLst>
          </p:cNvPr>
          <p:cNvCxnSpPr/>
          <p:nvPr userDrawn="1"/>
        </p:nvCxnSpPr>
        <p:spPr>
          <a:xfrm>
            <a:off x="542260" y="922926"/>
            <a:ext cx="0" cy="4116905"/>
          </a:xfrm>
          <a:prstGeom prst="line">
            <a:avLst/>
          </a:prstGeom>
          <a:ln w="57150">
            <a:solidFill>
              <a:srgbClr val="BB1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5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2B140-2D63-4C47-A116-8F42842F19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99191"/>
            <a:ext cx="5181600" cy="39872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6D2B64-C1CE-6546-8290-300D8B806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99191"/>
            <a:ext cx="5181600" cy="39872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0A9D8-3735-6B4D-BC19-E4E42786A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4AFC4-32F9-FE4B-B812-1CE4F6EB9CA3}" type="datetimeFigureOut">
              <a:rPr lang="en-US" smtClean="0"/>
              <a:t>11/7/22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748E31-B2BD-0D49-AFA0-CBBFD90BC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6CA30A-8F05-5344-9392-CBEE5E009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E7E3-71D5-9942-9BDD-C1D66216F0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4179108-5D80-3546-AFEB-FE23C7553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447"/>
            <a:ext cx="10515600" cy="905872"/>
          </a:xfrm>
          <a:prstGeom prst="rect">
            <a:avLst/>
          </a:prstGeom>
        </p:spPr>
        <p:txBody>
          <a:bodyPr anchor="b"/>
          <a:lstStyle>
            <a:lvl1pPr>
              <a:defRPr sz="44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5480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85660A-9950-D24E-B8A3-8FF3A5D23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25979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ED0600-1C8E-AC4C-9C67-8EB1291795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25979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A5C147-7615-F34F-9771-C0BB71D1E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4AFC4-32F9-FE4B-B812-1CE4F6EB9CA3}" type="datetimeFigureOut">
              <a:rPr lang="en-US" smtClean="0"/>
              <a:t>11/7/22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FE14AD-C5BD-964F-972A-AB597EA67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EB6415-CF2C-BA49-98F1-CEB03CA30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E7E3-71D5-9942-9BDD-C1D66216F0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1249608-6FDB-5E4D-9A96-B3DD3A64BC1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2371060"/>
            <a:ext cx="5181600" cy="31153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0CEEA57-3CF5-9147-8178-27E2317521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71060"/>
            <a:ext cx="5181600" cy="31153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F68373D-462F-1045-9511-8CDB81A1C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447"/>
            <a:ext cx="10515600" cy="905872"/>
          </a:xfrm>
          <a:prstGeom prst="rect">
            <a:avLst/>
          </a:prstGeom>
        </p:spPr>
        <p:txBody>
          <a:bodyPr anchor="b"/>
          <a:lstStyle>
            <a:lvl1pPr>
              <a:defRPr sz="44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4123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E2F66E-4FF1-AB41-AA9A-5C9875C6E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4AFC4-32F9-FE4B-B812-1CE4F6EB9CA3}" type="datetimeFigureOut">
              <a:rPr lang="en-US" smtClean="0"/>
              <a:t>11/7/22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9D992C-9B3F-7D4C-983F-7A9592434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37692C-09C3-E740-8CEF-ABD3AE4F6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E7E3-71D5-9942-9BDD-C1D66216F0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22AEE5A-D5EF-C84E-8FC7-9319AE607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447"/>
            <a:ext cx="10515600" cy="905872"/>
          </a:xfrm>
          <a:prstGeom prst="rect">
            <a:avLst/>
          </a:prstGeom>
        </p:spPr>
        <p:txBody>
          <a:bodyPr anchor="b"/>
          <a:lstStyle>
            <a:lvl1pPr>
              <a:defRPr sz="44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0260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225604-3056-AC41-AE23-72FF54461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4AFC4-32F9-FE4B-B812-1CE4F6EB9CA3}" type="datetimeFigureOut">
              <a:rPr lang="en-US" smtClean="0"/>
              <a:t>11/7/22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93975B-1B43-E846-9DEB-E18E2C78A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9EE75-1B2D-344A-AAA9-E48D63010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E7E3-71D5-9942-9BDD-C1D66216F0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6EC7F8-3C31-934B-BD54-F8669E8F0855}"/>
              </a:ext>
            </a:extLst>
          </p:cNvPr>
          <p:cNvSpPr/>
          <p:nvPr userDrawn="1"/>
        </p:nvSpPr>
        <p:spPr>
          <a:xfrm>
            <a:off x="733647" y="914400"/>
            <a:ext cx="10940902" cy="861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826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A2725-2D34-4D46-87FA-0C6B754BD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425978"/>
            <a:ext cx="6172200" cy="406042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905B10-01BA-CD4B-B5FA-D7E3D93B6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25978"/>
            <a:ext cx="3932237" cy="840687"/>
          </a:xfrm>
          <a:prstGeom prst="rect">
            <a:avLst/>
          </a:prstGeom>
        </p:spPr>
        <p:txBody>
          <a:bodyPr anchor="b"/>
          <a:lstStyle>
            <a:lvl1pPr>
              <a:defRPr sz="28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89BD27-C1E2-2C4D-837E-B6A693ADB1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71060"/>
            <a:ext cx="3932237" cy="31153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C6A81B-49C5-EF43-89D0-6C68F672B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4AFC4-32F9-FE4B-B812-1CE4F6EB9CA3}" type="datetimeFigureOut">
              <a:rPr lang="en-US" smtClean="0"/>
              <a:t>11/7/22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C0E11A-0831-EF47-9379-D878800EB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57E8AD-5B4A-9B44-A096-12AB8D4FB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E7E3-71D5-9942-9BDD-C1D66216F0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EE62CAC-FA66-BD4F-9C80-D051FAA32063}"/>
              </a:ext>
            </a:extLst>
          </p:cNvPr>
          <p:cNvSpPr txBox="1">
            <a:spLocks/>
          </p:cNvSpPr>
          <p:nvPr userDrawn="1"/>
        </p:nvSpPr>
        <p:spPr>
          <a:xfrm>
            <a:off x="838200" y="276447"/>
            <a:ext cx="10515600" cy="905872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466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B735B7-1146-E04A-A33B-BD89F0462D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425978"/>
            <a:ext cx="6172200" cy="40604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F19A5B-4B2F-D648-86A9-76D69941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4AFC4-32F9-FE4B-B812-1CE4F6EB9CA3}" type="datetimeFigureOut">
              <a:rPr lang="en-US" smtClean="0"/>
              <a:t>11/7/22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21173F-2597-D143-B860-E016955AF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8A7740-AA65-364A-884B-6FA3E3EFE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E7E3-71D5-9942-9BDD-C1D66216F0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B3D9F37-9F53-9D44-B7E9-A2502DAD2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25978"/>
            <a:ext cx="3932237" cy="840687"/>
          </a:xfrm>
          <a:prstGeom prst="rect">
            <a:avLst/>
          </a:prstGeom>
        </p:spPr>
        <p:txBody>
          <a:bodyPr anchor="b"/>
          <a:lstStyle>
            <a:lvl1pPr>
              <a:defRPr sz="28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CB9BF4A-3598-3341-89F1-FE3D465918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71060"/>
            <a:ext cx="3932237" cy="31153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C642C4-9FC5-F245-AF0B-E6FE62CABE5F}"/>
              </a:ext>
            </a:extLst>
          </p:cNvPr>
          <p:cNvSpPr txBox="1">
            <a:spLocks/>
          </p:cNvSpPr>
          <p:nvPr userDrawn="1"/>
        </p:nvSpPr>
        <p:spPr>
          <a:xfrm>
            <a:off x="838200" y="276447"/>
            <a:ext cx="10515600" cy="905872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7002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B182C-527F-044D-8A7D-3CEE660891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55907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4AFC4-32F9-FE4B-B812-1CE4F6EB9CA3}" type="datetimeFigureOut">
              <a:rPr lang="en-US" smtClean="0"/>
              <a:t>11/7/22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1D602-1763-E647-8B25-8F67C6E705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559079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F7F28-5B43-C442-BBF3-BE8F4276FF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55907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BE7E3-71D5-9942-9BDD-C1D66216F0C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22A0FFE-908D-FA44-AB71-61D1B04808CD}"/>
              </a:ext>
            </a:extLst>
          </p:cNvPr>
          <p:cNvCxnSpPr>
            <a:cxnSpLocks/>
          </p:cNvCxnSpPr>
          <p:nvPr userDrawn="1"/>
        </p:nvCxnSpPr>
        <p:spPr>
          <a:xfrm>
            <a:off x="827567" y="1244009"/>
            <a:ext cx="10595506" cy="0"/>
          </a:xfrm>
          <a:prstGeom prst="line">
            <a:avLst/>
          </a:prstGeom>
          <a:ln w="57150">
            <a:solidFill>
              <a:srgbClr val="BB1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2125BB41-4E05-404E-97E1-5E28B33BD15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5969609"/>
            <a:ext cx="12192000" cy="88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7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wfund.org/sites/default/files/media/files/staffing%20the%20lab.pdf" TargetMode="External"/><Relationship Id="rId3" Type="http://schemas.openxmlformats.org/officeDocument/2006/relationships/image" Target="../media/image13.emf"/><Relationship Id="rId7" Type="http://schemas.openxmlformats.org/officeDocument/2006/relationships/hyperlink" Target="https://wellcome.ac.uk/sites/default/files/research-careers-tips-running-research-group-2018-05-17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hmi.org/sites/default/files/Educational%20Materials/Lab%20Management/Making%20the%20Right%20Moves/moves2.pdf" TargetMode="Externa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mag.org/careers/2018/09/surprises-starting-new-pi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imeshighereducation.com/features/your-toughest-experiment-taking-the-lead-in-the-lab" TargetMode="External"/><Relationship Id="rId5" Type="http://schemas.openxmlformats.org/officeDocument/2006/relationships/hyperlink" Target="https://www.lifescience.roche.com/en_us/blog/career-and-lifestyle/tips-for-creating-an-ideal-lab-personnel-team.html" TargetMode="External"/><Relationship Id="rId4" Type="http://schemas.openxmlformats.org/officeDocument/2006/relationships/hyperlink" Target="https://www.nature.com/articles/d41586-018-07514-7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plos.org/ploscompbiol/article/file?id=10.1371/journal.pcbi.1006914&amp;type=printabl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ciencemag.org/careers/2019/11/conflict-your-research-group-here-are-four-strategies-finding-resolution" TargetMode="External"/><Relationship Id="rId4" Type="http://schemas.openxmlformats.org/officeDocument/2006/relationships/hyperlink" Target="https://journals.plos.org/ploscompbiol/article?id=10.1371/journal.pcbi.1002834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74EC-8474-4448-AD74-7C004C52E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Successfully building (and managing) a lab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6DC815-5A48-AC40-9613-0E20A5E0E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02714"/>
            <a:ext cx="10515600" cy="100133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Laura Conforti PhD &amp; Jason Blackard PhD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8 November 2022</a:t>
            </a:r>
          </a:p>
        </p:txBody>
      </p:sp>
    </p:spTree>
    <p:extLst>
      <p:ext uri="{BB962C8B-B14F-4D97-AF65-F5344CB8AC3E}">
        <p14:creationId xmlns:p14="http://schemas.microsoft.com/office/powerpoint/2010/main" val="350395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946D0F3-B4DE-1E43-BB05-BDB40EE23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2 Discussion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86993-5D46-E644-BE4B-2B298BCB6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1585"/>
            <a:ext cx="10515600" cy="4064816"/>
          </a:xfrm>
        </p:spPr>
        <p:txBody>
          <a:bodyPr/>
          <a:lstStyle/>
          <a:p>
            <a:r>
              <a:rPr lang="en-US" sz="3200" dirty="0"/>
              <a:t>Were there any responses from your group that surprised you?</a:t>
            </a:r>
          </a:p>
          <a:p>
            <a:r>
              <a:rPr lang="en-US" sz="3200" dirty="0"/>
              <a:t>What responses were similar for the faculty versus staff / students/ trainees in your group?</a:t>
            </a:r>
          </a:p>
          <a:p>
            <a:r>
              <a:rPr lang="en-US" sz="3200" dirty="0"/>
              <a:t>What responses were different for the faculty versus staff / students/ trainees in your group?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4CE34C-F994-1E4F-81C0-B118F2ADC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7113" y="1371599"/>
            <a:ext cx="1390965" cy="139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22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946D0F3-B4DE-1E43-BB05-BDB40EE23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2 Discussion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86993-5D46-E644-BE4B-2B298BCB6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1585"/>
            <a:ext cx="10515600" cy="4064816"/>
          </a:xfrm>
        </p:spPr>
        <p:txBody>
          <a:bodyPr/>
          <a:lstStyle/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r>
              <a:rPr lang="en-US" sz="3200" dirty="0"/>
              <a:t>Could your managerial or mentoring style as a PI change over time?</a:t>
            </a:r>
          </a:p>
          <a:p>
            <a:r>
              <a:rPr lang="en-US" sz="3200" dirty="0"/>
              <a:t>Could the needs of your trainees or mentees change over time?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4CE34C-F994-1E4F-81C0-B118F2ADC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7113" y="1371599"/>
            <a:ext cx="1390965" cy="139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24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946D0F3-B4DE-1E43-BB05-BDB40EE23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2 Discussion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86993-5D46-E644-BE4B-2B298BCB6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1585"/>
            <a:ext cx="6099200" cy="4064816"/>
          </a:xfrm>
        </p:spPr>
        <p:txBody>
          <a:bodyPr/>
          <a:lstStyle/>
          <a:p>
            <a:endParaRPr lang="en-US" sz="3200" dirty="0"/>
          </a:p>
          <a:p>
            <a:r>
              <a:rPr lang="en-US" sz="3200" dirty="0"/>
              <a:t>Could cultural differences impact the research environment and its overall harmony?</a:t>
            </a:r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72EF293F-F195-3B4D-88C0-1E2567B5D4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754" y="1314137"/>
            <a:ext cx="4575046" cy="457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613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946D0F3-B4DE-1E43-BB05-BDB40EE23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2 Discussion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86993-5D46-E644-BE4B-2B298BCB6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1585"/>
            <a:ext cx="6099200" cy="4064816"/>
          </a:xfrm>
        </p:spPr>
        <p:txBody>
          <a:bodyPr/>
          <a:lstStyle/>
          <a:p>
            <a:endParaRPr lang="en-US" sz="3200" dirty="0"/>
          </a:p>
          <a:p>
            <a:r>
              <a:rPr lang="en-US" sz="3200" dirty="0"/>
              <a:t>Could cultural differences impact the research environment and its overall harmony?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>
                <a:solidFill>
                  <a:srgbClr val="C00000"/>
                </a:solidFill>
              </a:rPr>
              <a:t>Is anything missing?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72EF293F-F195-3B4D-88C0-1E2567B5D4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754" y="1314137"/>
            <a:ext cx="4575046" cy="457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72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946D0F3-B4DE-1E43-BB05-BDB40EE23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3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26C9921-C28A-2A46-98EB-B3B154D82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1585"/>
            <a:ext cx="10515600" cy="406481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How do you balance writing papers and grants, performing experiments, engaging patients, and running an effective research environment? (work-life balance)  What obstacles have you encountered or do you envision encountering?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suggestions do you have related to productive writing habits?</a:t>
            </a:r>
            <a:endParaRPr lang="en-US" sz="1200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How do you balance training new students / learners with mentoring them (particularly over time)?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How do you foster a positive research environment using virtual platforms?</a:t>
            </a:r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44771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946D0F3-B4DE-1E43-BB05-BDB40EE23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8D27B8-120D-1149-8F41-6E151DE36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09536"/>
            <a:ext cx="3432405" cy="44419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486A35-FC64-A043-8FD2-EC923BD3C3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3966" y="1309536"/>
            <a:ext cx="2961290" cy="44419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50117A-7F93-7441-949A-A3A89C44ED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7700" y="1245661"/>
            <a:ext cx="3229171" cy="456968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47ED716-DA54-3B42-AB91-CCD8E51717AD}"/>
              </a:ext>
            </a:extLst>
          </p:cNvPr>
          <p:cNvSpPr/>
          <p:nvPr/>
        </p:nvSpPr>
        <p:spPr>
          <a:xfrm>
            <a:off x="0" y="6033388"/>
            <a:ext cx="847396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www.hhmi.org</a:t>
            </a:r>
            <a:r>
              <a:rPr lang="en-US" sz="140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/sites/default/files/Educational%20Materials/Lab%20Management/Making%20the%20Right%20Moves/moves2.pdf</a:t>
            </a:r>
            <a:r>
              <a:rPr lang="en-US" sz="1400">
                <a:solidFill>
                  <a:schemeClr val="bg1"/>
                </a:solidFill>
              </a:rPr>
              <a:t>; </a:t>
            </a:r>
            <a:r>
              <a:rPr lang="en-US" sz="140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wellcome.ac.uk/sites/default/files/research-careers-tips-running-research-group-2018-05-17.pdf</a:t>
            </a:r>
            <a:r>
              <a:rPr lang="en-US" sz="1400">
                <a:solidFill>
                  <a:schemeClr val="bg1"/>
                </a:solidFill>
              </a:rPr>
              <a:t>; </a:t>
            </a:r>
            <a:r>
              <a:rPr lang="en-US" sz="140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www.bwfund.org/sites/default/files/media/files/staffing%20the%20lab.pdf</a:t>
            </a:r>
            <a:endParaRPr 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480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946D0F3-B4DE-1E43-BB05-BDB40EE23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ABCC2BA-5F09-4944-8F1D-BEF8FA0D96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15966"/>
            <a:ext cx="10515600" cy="4034350"/>
          </a:xfrm>
        </p:spPr>
        <p:txBody>
          <a:bodyPr/>
          <a:lstStyle/>
          <a:p>
            <a:r>
              <a:rPr lang="en-US" dirty="0"/>
              <a:t>The surprises of starting as a new PI</a:t>
            </a:r>
          </a:p>
          <a:p>
            <a:pPr marL="400050" lvl="1" indent="0">
              <a:buNone/>
            </a:pPr>
            <a:r>
              <a:rPr lang="en-US" sz="1800" u="sng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www.sciencemag.org</a:t>
            </a:r>
            <a:r>
              <a:rPr lang="en-US" sz="1800" u="sng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/careers/2018/09/surprises-starting-new-pi</a:t>
            </a:r>
            <a:endParaRPr lang="en-US" u="sng">
              <a:solidFill>
                <a:srgbClr val="C00000"/>
              </a:solidFill>
            </a:endParaRPr>
          </a:p>
          <a:p>
            <a:r>
              <a:rPr lang="en-US" dirty="0"/>
              <a:t>Seven steps towards health and happiness in the lab</a:t>
            </a:r>
          </a:p>
          <a:p>
            <a:pPr marL="400050" lvl="1" indent="0">
              <a:buNone/>
            </a:pPr>
            <a:r>
              <a:rPr lang="en-US" sz="1800" dirty="0">
                <a:solidFill>
                  <a:srgbClr val="C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www.nature.com</a:t>
            </a:r>
            <a:r>
              <a:rPr lang="en-US" sz="1800">
                <a:solidFill>
                  <a:srgbClr val="C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/articles/d41586-018-07514-7</a:t>
            </a:r>
            <a:endParaRPr lang="en-US">
              <a:solidFill>
                <a:srgbClr val="C00000"/>
              </a:solidFill>
            </a:endParaRPr>
          </a:p>
          <a:p>
            <a:pPr lvl="0"/>
            <a:r>
              <a:rPr lang="en-US" dirty="0"/>
              <a:t>Tips for creating an ideal lab personnel team</a:t>
            </a:r>
          </a:p>
          <a:p>
            <a:pPr marL="400050" lvl="1" indent="0">
              <a:buNone/>
            </a:pPr>
            <a:r>
              <a:rPr lang="en-US" sz="1800" dirty="0">
                <a:solidFill>
                  <a:srgbClr val="C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www.lifescience.roche.com</a:t>
            </a:r>
            <a:r>
              <a:rPr lang="en-US" sz="1800">
                <a:solidFill>
                  <a:srgbClr val="C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/en_us/blog/career-and-lifestyle/tips-for-creating-an-ideal-lab-personnel-team.html</a:t>
            </a:r>
            <a:endParaRPr lang="en-US">
              <a:solidFill>
                <a:srgbClr val="C00000"/>
              </a:solidFill>
            </a:endParaRPr>
          </a:p>
          <a:p>
            <a:pPr lvl="0"/>
            <a:r>
              <a:rPr lang="en-US" dirty="0"/>
              <a:t>Your toughest experiment: taking the lead in the lab</a:t>
            </a:r>
          </a:p>
          <a:p>
            <a:pPr marL="400050" lvl="1" indent="0">
              <a:buNone/>
            </a:pPr>
            <a:r>
              <a:rPr lang="en-US" sz="1800" dirty="0">
                <a:solidFill>
                  <a:srgbClr val="C00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www.timeshighereducation.com</a:t>
            </a:r>
            <a:r>
              <a:rPr lang="en-US" sz="1800">
                <a:solidFill>
                  <a:srgbClr val="C00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/features/your-toughest-experiment-taking-the-lead-in-the-lab</a:t>
            </a:r>
            <a:endParaRPr lang="en-US" sz="1800">
              <a:solidFill>
                <a:srgbClr val="C00000"/>
              </a:solidFill>
            </a:endParaRP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171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946D0F3-B4DE-1E43-BB05-BDB40EE23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ABCC2BA-5F09-4944-8F1D-BEF8FA0D96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15966"/>
            <a:ext cx="10515600" cy="4034350"/>
          </a:xfrm>
        </p:spPr>
        <p:txBody>
          <a:bodyPr/>
          <a:lstStyle/>
          <a:p>
            <a:r>
              <a:rPr lang="en-US" dirty="0"/>
              <a:t>Ten simple rules towards healthier research labs</a:t>
            </a:r>
          </a:p>
          <a:p>
            <a:pPr marL="400050" lvl="1" indent="0">
              <a:buNone/>
            </a:pPr>
            <a:r>
              <a:rPr lang="en-US" sz="1800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https://journals.plos.org/ploscompbiol/article/file?id=10.1371/journal.pcbi.1006914&amp;type=printable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Don’t wear your new shoes (yet): taking the right steps to become a successful principal investigator</a:t>
            </a:r>
          </a:p>
          <a:p>
            <a:pPr marL="400050" lvl="1" indent="0">
              <a:buNone/>
            </a:pPr>
            <a:r>
              <a:rPr lang="en-US" sz="1800" dirty="0">
                <a:solidFill>
                  <a:srgbClr val="C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journals.plos.org</a:t>
            </a:r>
            <a:r>
              <a:rPr lang="en-US" sz="1800">
                <a:solidFill>
                  <a:srgbClr val="C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/ploscompbiol/article?id=10.1371/journal.pcbi.1002834</a:t>
            </a:r>
            <a:endParaRPr lang="en-US">
              <a:solidFill>
                <a:srgbClr val="C00000"/>
              </a:solidFill>
            </a:endParaRPr>
          </a:p>
          <a:p>
            <a:r>
              <a:rPr lang="en-US" dirty="0"/>
              <a:t>Conflict in your research group? Here are four strategies for finding a resolution</a:t>
            </a:r>
          </a:p>
          <a:p>
            <a:pPr marL="400050" lvl="1" indent="0">
              <a:buNone/>
            </a:pPr>
            <a:r>
              <a:rPr lang="en-US" sz="1800" dirty="0">
                <a:solidFill>
                  <a:srgbClr val="C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www.sciencemag.org</a:t>
            </a:r>
            <a:r>
              <a:rPr lang="en-US" sz="1800">
                <a:solidFill>
                  <a:srgbClr val="C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/careers/2019/11/conflict-your-research-group-here-are-four-strategies-finding-resolution</a:t>
            </a:r>
            <a:endParaRPr lang="en-US" sz="1800">
              <a:solidFill>
                <a:srgbClr val="C00000"/>
              </a:solidFill>
            </a:endParaRP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202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946D0F3-B4DE-1E43-BB05-BDB40EE23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Words of wisdom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3DE3F4-E651-EC4E-9995-B3268F6CEED7}"/>
              </a:ext>
            </a:extLst>
          </p:cNvPr>
          <p:cNvSpPr txBox="1"/>
          <p:nvPr/>
        </p:nvSpPr>
        <p:spPr>
          <a:xfrm>
            <a:off x="838200" y="1595021"/>
            <a:ext cx="1077806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Give credit when credit is due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Promote the professional development of your lab members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Recruit the right team (for you)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Diversity promotes good science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Don’t be afraid to say “I don’t know” or “No” to some requests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Treat everyone as a team member / collaborator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Everyone is important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Create a collaborative and respectful work environment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Reach out to more senior / established investigators whenever needed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19770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946D0F3-B4DE-1E43-BB05-BDB40EE23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/ summary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3DE3F4-E651-EC4E-9995-B3268F6CEED7}"/>
              </a:ext>
            </a:extLst>
          </p:cNvPr>
          <p:cNvSpPr txBox="1"/>
          <p:nvPr/>
        </p:nvSpPr>
        <p:spPr>
          <a:xfrm>
            <a:off x="838200" y="1870841"/>
            <a:ext cx="10515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We will be sending a survey / evaluation link via email that we would appreciate you filling out.  Along with that link with be an attachment with the resources provided in this presentation.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69186F-6A3E-9740-A50F-72F428AA2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743" y="3559187"/>
            <a:ext cx="2149098" cy="214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752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946D0F3-B4DE-1E43-BB05-BDB40EE23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F8625F2-E89C-6745-B0CC-7403E91981D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2400150" y="-1645549"/>
            <a:ext cx="351587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821485-D2CE-8E84-A151-C60198DF07A2}"/>
              </a:ext>
            </a:extLst>
          </p:cNvPr>
          <p:cNvSpPr txBox="1"/>
          <p:nvPr/>
        </p:nvSpPr>
        <p:spPr>
          <a:xfrm>
            <a:off x="396619" y="2644170"/>
            <a:ext cx="113987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Appreciate their role(s) as supervisors, mentors, and/or mentees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Discuss the elements of a successful lab environment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Discuss the impact of culture on lab function and harmony</a:t>
            </a:r>
          </a:p>
        </p:txBody>
      </p:sp>
    </p:spTree>
    <p:extLst>
      <p:ext uri="{BB962C8B-B14F-4D97-AF65-F5344CB8AC3E}">
        <p14:creationId xmlns:p14="http://schemas.microsoft.com/office/powerpoint/2010/main" val="2409198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946D0F3-B4DE-1E43-BB05-BDB40EE23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3333"/>
                </a:solidFill>
                <a:cs typeface="Calibri"/>
              </a:rPr>
              <a:t>Getting Started</a:t>
            </a:r>
            <a:endParaRPr lang="en-US" sz="2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E0A061-064B-E044-9D75-BE19E262B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defTabSz="609585">
              <a:buFont typeface="Arial"/>
              <a:buChar char="•"/>
            </a:pPr>
            <a:r>
              <a:rPr lang="en-US" sz="3200" dirty="0">
                <a:latin typeface="Myriad Pro"/>
                <a:ea typeface="Open Sans" panose="020B0606030504020204" pitchFamily="34" charset="0"/>
                <a:cs typeface="Open Sans" panose="020B0606030504020204" pitchFamily="34" charset="0"/>
              </a:rPr>
              <a:t>Turn your video on if comfortable (video on when speaking)</a:t>
            </a:r>
            <a:endParaRPr lang="en-US" sz="3200" dirty="0">
              <a:cs typeface="Times New Roman"/>
            </a:endParaRPr>
          </a:p>
          <a:p>
            <a:pPr marL="342900" indent="-342900" defTabSz="609585">
              <a:buFont typeface="Arial"/>
              <a:buChar char="•"/>
            </a:pPr>
            <a:r>
              <a:rPr lang="en-US" sz="3200" dirty="0">
                <a:latin typeface="Myriad Pro"/>
                <a:ea typeface="Open Sans" panose="020B0606030504020204" pitchFamily="34" charset="0"/>
                <a:cs typeface="Open Sans" panose="020B0606030504020204" pitchFamily="34" charset="0"/>
              </a:rPr>
              <a:t>Mute your microphone when you are not speaking</a:t>
            </a:r>
          </a:p>
          <a:p>
            <a:pPr marL="342900" indent="-342900" defTabSz="609585">
              <a:buFont typeface="Arial"/>
              <a:buChar char="•"/>
            </a:pPr>
            <a:r>
              <a:rPr lang="en-US" sz="3200" dirty="0">
                <a:latin typeface="Myriad Pro"/>
                <a:ea typeface="Open Sans" panose="020B0606030504020204" pitchFamily="34" charset="0"/>
                <a:cs typeface="Open Sans" panose="020B0606030504020204" pitchFamily="34" charset="0"/>
              </a:rPr>
              <a:t>Know this workshop is being recorded and will be posted to CTRonline / CCTST website</a:t>
            </a:r>
          </a:p>
          <a:p>
            <a:pPr marL="0" indent="0" defTabSz="609585">
              <a:buNone/>
            </a:pPr>
            <a:endParaRPr lang="en-US" sz="32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6372987-9E12-CD47-90C6-372CBF629ED7}"/>
              </a:ext>
            </a:extLst>
          </p:cNvPr>
          <p:cNvGrpSpPr/>
          <p:nvPr/>
        </p:nvGrpSpPr>
        <p:grpSpPr>
          <a:xfrm>
            <a:off x="10661724" y="4876801"/>
            <a:ext cx="1384151" cy="1219200"/>
            <a:chOff x="838200" y="4107790"/>
            <a:chExt cx="1384151" cy="1219200"/>
          </a:xfrm>
        </p:grpSpPr>
        <p:sp>
          <p:nvSpPr>
            <p:cNvPr id="9" name="Heart 8">
              <a:extLst>
                <a:ext uri="{FF2B5EF4-FFF2-40B4-BE49-F238E27FC236}">
                  <a16:creationId xmlns:a16="http://schemas.microsoft.com/office/drawing/2014/main" id="{C4E59C34-BE45-FE44-BA88-8313D85B0C2C}"/>
                </a:ext>
              </a:extLst>
            </p:cNvPr>
            <p:cNvSpPr/>
            <p:nvPr/>
          </p:nvSpPr>
          <p:spPr>
            <a:xfrm>
              <a:off x="1304036" y="4107790"/>
              <a:ext cx="918315" cy="763477"/>
            </a:xfrm>
            <a:prstGeom prst="heart">
              <a:avLst/>
            </a:prstGeom>
            <a:solidFill>
              <a:srgbClr val="E0012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 dirty="0">
                <a:solidFill>
                  <a:prstClr val="white"/>
                </a:solidFill>
                <a:latin typeface="Times New Roman"/>
              </a:endParaRPr>
            </a:p>
          </p:txBody>
        </p:sp>
        <p:pic>
          <p:nvPicPr>
            <p:cNvPr id="10" name="Graphic 9" descr="Web cam">
              <a:extLst>
                <a:ext uri="{FF2B5EF4-FFF2-40B4-BE49-F238E27FC236}">
                  <a16:creationId xmlns:a16="http://schemas.microsoft.com/office/drawing/2014/main" id="{69F4DE42-3B65-7445-A72D-56F798CDF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8200" y="4107790"/>
              <a:ext cx="1219200" cy="121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7534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946D0F3-B4DE-1E43-BB05-BDB40EE23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3333"/>
                </a:solidFill>
                <a:cs typeface="Calibri"/>
              </a:rPr>
              <a:t>Poll Question</a:t>
            </a:r>
            <a:endParaRPr lang="en-US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8566EC-693C-B74D-99FC-9443F3D7A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/>
              <a:t>Which best describes you?</a:t>
            </a:r>
            <a:endParaRPr lang="en-US" sz="3200" dirty="0"/>
          </a:p>
          <a:p>
            <a:pPr lvl="1"/>
            <a:r>
              <a:rPr lang="en-US" sz="2800" dirty="0"/>
              <a:t>I have run a clinical/translational/basic science research group for more than five years</a:t>
            </a:r>
          </a:p>
          <a:p>
            <a:pPr lvl="1"/>
            <a:r>
              <a:rPr lang="en-US" sz="2800" dirty="0"/>
              <a:t>I have run a research group for less than five years</a:t>
            </a:r>
          </a:p>
          <a:p>
            <a:pPr lvl="1"/>
            <a:r>
              <a:rPr lang="en-US" sz="2800" dirty="0"/>
              <a:t>I am setting up my research group now</a:t>
            </a:r>
          </a:p>
          <a:p>
            <a:pPr lvl="1"/>
            <a:r>
              <a:rPr lang="en-US" sz="2800" dirty="0"/>
              <a:t>I do not have my own research group, but I’m interested in learning how others have set up their research groups and managed     them successfully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812862A-3625-4946-9E5E-73912092BD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12" t="24697" r="17456" b="24731"/>
          <a:stretch/>
        </p:blipFill>
        <p:spPr>
          <a:xfrm>
            <a:off x="10160741" y="4350619"/>
            <a:ext cx="2031259" cy="157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205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CED1F9-180A-7A48-905D-F38BC105A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1585"/>
            <a:ext cx="10515600" cy="4064816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You (or you as a future PI) have just received your first 5-year grant from the NIH to fund your research. The approved budget includes hiring a post-doctoral research fellow, graduate students, and a research assistant.</a:t>
            </a:r>
            <a:r>
              <a:rPr lang="en-US" sz="3200" dirty="0">
                <a:cs typeface="Calibri"/>
              </a:rPr>
              <a:t> </a:t>
            </a:r>
          </a:p>
          <a:p>
            <a:pPr marL="0" indent="0">
              <a:buNone/>
            </a:pPr>
            <a:r>
              <a:rPr lang="en-US" sz="3200" dirty="0"/>
              <a:t>What do you think is next? How do you get started? What should be communicated to the new team members about the research project, the academic environment, and expectations?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000" i="1" dirty="0">
                <a:cs typeface="Calibri"/>
              </a:rPr>
              <a:t>For specific hiring questions, ask your department / division business administrator at UC or CCHMC</a:t>
            </a:r>
          </a:p>
          <a:p>
            <a:endParaRPr lang="en-US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417C41DB-9FC0-D44F-A0BF-98B6B8276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447"/>
            <a:ext cx="10515600" cy="905872"/>
          </a:xfrm>
        </p:spPr>
        <p:txBody>
          <a:bodyPr/>
          <a:lstStyle/>
          <a:p>
            <a:r>
              <a:rPr lang="en-US" dirty="0"/>
              <a:t>Activity 1</a:t>
            </a:r>
          </a:p>
        </p:txBody>
      </p:sp>
      <p:pic>
        <p:nvPicPr>
          <p:cNvPr id="7" name="Picture 3" descr="Logo&#10;&#10;Description automatically generated">
            <a:extLst>
              <a:ext uri="{FF2B5EF4-FFF2-40B4-BE49-F238E27FC236}">
                <a16:creationId xmlns:a16="http://schemas.microsoft.com/office/drawing/2014/main" id="{EBBA1F05-6BB3-8E42-9F46-795EB876B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1088" y="54022"/>
            <a:ext cx="1128297" cy="112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82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CED1F9-180A-7A48-905D-F38BC105A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What do you think is next?</a:t>
            </a:r>
          </a:p>
          <a:p>
            <a:pPr marL="0" indent="0">
              <a:buNone/>
            </a:pPr>
            <a:r>
              <a:rPr lang="en-US" sz="3200" dirty="0"/>
              <a:t>How do you get started?</a:t>
            </a:r>
          </a:p>
          <a:p>
            <a:pPr marL="0" indent="0">
              <a:buNone/>
            </a:pPr>
            <a:r>
              <a:rPr lang="en-US" sz="3200" dirty="0"/>
              <a:t>What should be communicated to the new team members about the research project, the academic environment, and expectations?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417C41DB-9FC0-D44F-A0BF-98B6B8276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447"/>
            <a:ext cx="10515600" cy="905872"/>
          </a:xfrm>
        </p:spPr>
        <p:txBody>
          <a:bodyPr/>
          <a:lstStyle/>
          <a:p>
            <a:r>
              <a:rPr lang="en-US" dirty="0"/>
              <a:t>Activity 1</a:t>
            </a:r>
          </a:p>
        </p:txBody>
      </p:sp>
      <p:pic>
        <p:nvPicPr>
          <p:cNvPr id="7" name="Picture 3" descr="Logo&#10;&#10;Description automatically generated">
            <a:extLst>
              <a:ext uri="{FF2B5EF4-FFF2-40B4-BE49-F238E27FC236}">
                <a16:creationId xmlns:a16="http://schemas.microsoft.com/office/drawing/2014/main" id="{EBBA1F05-6BB3-8E42-9F46-795EB876B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1088" y="54022"/>
            <a:ext cx="1128297" cy="112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600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946D0F3-B4DE-1E43-BB05-BDB40EE23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Your Lab Started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86993-5D46-E644-BE4B-2B298BCB6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310" y="1421585"/>
            <a:ext cx="10515600" cy="4064816"/>
          </a:xfrm>
        </p:spPr>
        <p:txBody>
          <a:bodyPr/>
          <a:lstStyle/>
          <a:p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Start up package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Salary support for you and for your staff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Equipment needed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Lab supplies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Clinical resources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Laboratory space</a:t>
            </a:r>
          </a:p>
          <a:p>
            <a:r>
              <a:rPr lang="en-US" sz="3200" dirty="0"/>
              <a:t>People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Postdoctoral fellows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Students (undergraduate, graduate, medical)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Research assistants / technicians</a:t>
            </a:r>
          </a:p>
        </p:txBody>
      </p:sp>
    </p:spTree>
    <p:extLst>
      <p:ext uri="{BB962C8B-B14F-4D97-AF65-F5344CB8AC3E}">
        <p14:creationId xmlns:p14="http://schemas.microsoft.com/office/powerpoint/2010/main" val="1877962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946D0F3-B4DE-1E43-BB05-BDB40EE23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Your Lab Started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1EA88C-5E6C-9C4D-8A0F-6F7A1A224C27}"/>
              </a:ext>
            </a:extLst>
          </p:cNvPr>
          <p:cNvSpPr txBox="1"/>
          <p:nvPr/>
        </p:nvSpPr>
        <p:spPr>
          <a:xfrm>
            <a:off x="6789683" y="1296460"/>
            <a:ext cx="540231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Who do you need for this job?  What are you looking for?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400" dirty="0"/>
              <a:t>Technical skills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400" dirty="0"/>
              <a:t>Personality (depends on your management style)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400" dirty="0"/>
              <a:t>Their availability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Who can you afford?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What is your management style and your priorities?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Create a lab website to get started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400" dirty="0"/>
              <a:t>Research interests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400" dirty="0"/>
              <a:t>Philosophy and vision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400" dirty="0"/>
              <a:t>Diversity statement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400" dirty="0"/>
              <a:t>Lab protocols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400" dirty="0"/>
              <a:t>Contact information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400" dirty="0"/>
              <a:t>Consider Twitter and other forms of social media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Interview process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400" dirty="0"/>
              <a:t>Include other faculty and/or lab members?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400" dirty="0"/>
              <a:t>Best mode of communication</a:t>
            </a:r>
          </a:p>
          <a:p>
            <a:pPr marL="742950" lvl="1" indent="-285750">
              <a:buFont typeface="Wingdings" pitchFamily="2" charset="2"/>
              <a:buChar char="Ø"/>
            </a:pPr>
            <a:endParaRPr lang="en-US" sz="14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srgbClr val="C00000"/>
                </a:solidFill>
              </a:rPr>
              <a:t>What else should be included?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F93A6F8-52EF-994F-9AF2-BB87E5C77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310" y="1421585"/>
            <a:ext cx="6657622" cy="4064816"/>
          </a:xfrm>
        </p:spPr>
        <p:txBody>
          <a:bodyPr/>
          <a:lstStyle/>
          <a:p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Start up package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Salary support for you and for your staff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Equipment needed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Lab supplies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Clinical resources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Laboratory space</a:t>
            </a:r>
          </a:p>
          <a:p>
            <a:r>
              <a:rPr lang="en-US" sz="3200" dirty="0"/>
              <a:t>People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Postdoctoral fellows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Students (undergraduate, graduate, medical)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Research assistants / technicians</a:t>
            </a:r>
          </a:p>
        </p:txBody>
      </p:sp>
    </p:spTree>
    <p:extLst>
      <p:ext uri="{BB962C8B-B14F-4D97-AF65-F5344CB8AC3E}">
        <p14:creationId xmlns:p14="http://schemas.microsoft.com/office/powerpoint/2010/main" val="786916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946D0F3-B4DE-1E43-BB05-BDB40EE23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86993-5D46-E644-BE4B-2B298BCB6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Faculty:</a:t>
            </a:r>
          </a:p>
          <a:p>
            <a:pPr lvl="1"/>
            <a:r>
              <a:rPr lang="en-US" dirty="0"/>
              <a:t>What are key important characteristics that make your research environment function well?</a:t>
            </a:r>
          </a:p>
          <a:p>
            <a:pPr lvl="1"/>
            <a:r>
              <a:rPr lang="en-US" dirty="0"/>
              <a:t>What managerial style fits your personality?</a:t>
            </a:r>
          </a:p>
          <a:p>
            <a:pPr marL="0" indent="0">
              <a:buNone/>
            </a:pPr>
            <a:r>
              <a:rPr lang="en-US" sz="3200" dirty="0"/>
              <a:t>Staff / students/ trainees:</a:t>
            </a:r>
          </a:p>
          <a:p>
            <a:pPr lvl="1"/>
            <a:r>
              <a:rPr lang="en-US" dirty="0"/>
              <a:t>What is working well in your current research environment?</a:t>
            </a:r>
          </a:p>
          <a:p>
            <a:pPr lvl="1"/>
            <a:r>
              <a:rPr lang="en-US" dirty="0"/>
              <a:t>How does the PI’s managerial style and personality contribute to the overall research environment?</a:t>
            </a:r>
          </a:p>
          <a:p>
            <a:pPr marL="457200" lvl="1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49322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1197</Words>
  <Application>Microsoft Macintosh PowerPoint</Application>
  <PresentationFormat>Widescreen</PresentationFormat>
  <Paragraphs>169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Courier New</vt:lpstr>
      <vt:lpstr>Myriad Pro</vt:lpstr>
      <vt:lpstr>Times New Roman</vt:lpstr>
      <vt:lpstr>Wingdings</vt:lpstr>
      <vt:lpstr>Office Theme</vt:lpstr>
      <vt:lpstr>Successfully building (and managing) a lab</vt:lpstr>
      <vt:lpstr>Learning Objectives</vt:lpstr>
      <vt:lpstr>Getting Started</vt:lpstr>
      <vt:lpstr>Poll Question</vt:lpstr>
      <vt:lpstr>Activity 1</vt:lpstr>
      <vt:lpstr>Activity 1</vt:lpstr>
      <vt:lpstr>Getting Your Lab Started</vt:lpstr>
      <vt:lpstr>Getting Your Lab Started</vt:lpstr>
      <vt:lpstr>Activity 2</vt:lpstr>
      <vt:lpstr>Activity 2 Discussion</vt:lpstr>
      <vt:lpstr>Activity 2 Discussion</vt:lpstr>
      <vt:lpstr>Activity 2 Discussion</vt:lpstr>
      <vt:lpstr>Activity 2 Discussion</vt:lpstr>
      <vt:lpstr>Activity 3</vt:lpstr>
      <vt:lpstr>Resources</vt:lpstr>
      <vt:lpstr>Resources</vt:lpstr>
      <vt:lpstr>Resources</vt:lpstr>
      <vt:lpstr>Words of wisdom</vt:lpstr>
      <vt:lpstr>Evaluation /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Shepler, Rachael</dc:creator>
  <cp:lastModifiedBy>Blackard, Jason (blackajt)</cp:lastModifiedBy>
  <cp:revision>66</cp:revision>
  <dcterms:created xsi:type="dcterms:W3CDTF">2020-01-07T13:59:38Z</dcterms:created>
  <dcterms:modified xsi:type="dcterms:W3CDTF">2022-11-07T21:32:52Z</dcterms:modified>
</cp:coreProperties>
</file>