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sldIdLst>
    <p:sldId id="268" r:id="rId5"/>
    <p:sldId id="269" r:id="rId6"/>
    <p:sldId id="270" r:id="rId7"/>
    <p:sldId id="271" r:id="rId8"/>
    <p:sldId id="272" r:id="rId9"/>
    <p:sldId id="293" r:id="rId10"/>
    <p:sldId id="287" r:id="rId11"/>
    <p:sldId id="289" r:id="rId12"/>
    <p:sldId id="297" r:id="rId13"/>
    <p:sldId id="290" r:id="rId14"/>
    <p:sldId id="291" r:id="rId15"/>
    <p:sldId id="274" r:id="rId16"/>
    <p:sldId id="292" r:id="rId17"/>
    <p:sldId id="298" r:id="rId18"/>
    <p:sldId id="277" r:id="rId19"/>
    <p:sldId id="294" r:id="rId20"/>
    <p:sldId id="29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61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47"/>
    </p:cViewPr>
  </p:sorterViewPr>
  <p:notesViewPr>
    <p:cSldViewPr snapToGrid="0" snapToObjects="1">
      <p:cViewPr varScale="1">
        <p:scale>
          <a:sx n="52" d="100"/>
          <a:sy n="52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B952FC-BC0A-412A-ACC8-DB8399217A7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2E6080-4F11-4F3C-ACE3-0F3B235F9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0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75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5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3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0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3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6080-4F11-4F3C-ACE3-0F3B235F96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328"/>
            <a:ext cx="8229600" cy="85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4890"/>
            <a:ext cx="8229600" cy="33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Parental Time Off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UC College of Medicine</a:t>
            </a:r>
          </a:p>
          <a:p>
            <a:r>
              <a:rPr lang="en-US" dirty="0" smtClean="0"/>
              <a:t>UC Physicians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313822"/>
            <a:ext cx="8229600" cy="8555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Dually compensated provider benefits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1099934" y="1482725"/>
            <a:ext cx="7179656" cy="3701473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66435" y="2608668"/>
            <a:ext cx="2033301" cy="1480589"/>
          </a:xfrm>
          <a:custGeom>
            <a:avLst/>
            <a:gdLst>
              <a:gd name="connsiteX0" fmla="*/ 0 w 2033301"/>
              <a:gd name="connsiteY0" fmla="*/ 246770 h 1480589"/>
              <a:gd name="connsiteX1" fmla="*/ 246770 w 2033301"/>
              <a:gd name="connsiteY1" fmla="*/ 0 h 1480589"/>
              <a:gd name="connsiteX2" fmla="*/ 1786531 w 2033301"/>
              <a:gd name="connsiteY2" fmla="*/ 0 h 1480589"/>
              <a:gd name="connsiteX3" fmla="*/ 2033301 w 2033301"/>
              <a:gd name="connsiteY3" fmla="*/ 246770 h 1480589"/>
              <a:gd name="connsiteX4" fmla="*/ 2033301 w 2033301"/>
              <a:gd name="connsiteY4" fmla="*/ 1233819 h 1480589"/>
              <a:gd name="connsiteX5" fmla="*/ 1786531 w 2033301"/>
              <a:gd name="connsiteY5" fmla="*/ 1480589 h 1480589"/>
              <a:gd name="connsiteX6" fmla="*/ 246770 w 2033301"/>
              <a:gd name="connsiteY6" fmla="*/ 1480589 h 1480589"/>
              <a:gd name="connsiteX7" fmla="*/ 0 w 2033301"/>
              <a:gd name="connsiteY7" fmla="*/ 1233819 h 1480589"/>
              <a:gd name="connsiteX8" fmla="*/ 0 w 2033301"/>
              <a:gd name="connsiteY8" fmla="*/ 246770 h 14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01" h="1480589">
                <a:moveTo>
                  <a:pt x="0" y="246770"/>
                </a:moveTo>
                <a:cubicBezTo>
                  <a:pt x="0" y="110483"/>
                  <a:pt x="110483" y="0"/>
                  <a:pt x="246770" y="0"/>
                </a:cubicBezTo>
                <a:lnTo>
                  <a:pt x="1786531" y="0"/>
                </a:lnTo>
                <a:cubicBezTo>
                  <a:pt x="1922818" y="0"/>
                  <a:pt x="2033301" y="110483"/>
                  <a:pt x="2033301" y="246770"/>
                </a:cubicBezTo>
                <a:lnTo>
                  <a:pt x="2033301" y="1233819"/>
                </a:lnTo>
                <a:cubicBezTo>
                  <a:pt x="2033301" y="1370106"/>
                  <a:pt x="1922818" y="1480589"/>
                  <a:pt x="1786531" y="1480589"/>
                </a:cubicBezTo>
                <a:lnTo>
                  <a:pt x="246770" y="1480589"/>
                </a:lnTo>
                <a:cubicBezTo>
                  <a:pt x="110483" y="1480589"/>
                  <a:pt x="0" y="1370106"/>
                  <a:pt x="0" y="1233819"/>
                </a:cubicBezTo>
                <a:lnTo>
                  <a:pt x="0" y="2467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956" tIns="178956" rIns="178956" bIns="1789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Sick Time</a:t>
            </a:r>
            <a:endParaRPr lang="en-US" sz="28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2605628" y="2593166"/>
            <a:ext cx="2033301" cy="1480589"/>
          </a:xfrm>
          <a:custGeom>
            <a:avLst/>
            <a:gdLst>
              <a:gd name="connsiteX0" fmla="*/ 0 w 2033301"/>
              <a:gd name="connsiteY0" fmla="*/ 246770 h 1480589"/>
              <a:gd name="connsiteX1" fmla="*/ 246770 w 2033301"/>
              <a:gd name="connsiteY1" fmla="*/ 0 h 1480589"/>
              <a:gd name="connsiteX2" fmla="*/ 1786531 w 2033301"/>
              <a:gd name="connsiteY2" fmla="*/ 0 h 1480589"/>
              <a:gd name="connsiteX3" fmla="*/ 2033301 w 2033301"/>
              <a:gd name="connsiteY3" fmla="*/ 246770 h 1480589"/>
              <a:gd name="connsiteX4" fmla="*/ 2033301 w 2033301"/>
              <a:gd name="connsiteY4" fmla="*/ 1233819 h 1480589"/>
              <a:gd name="connsiteX5" fmla="*/ 1786531 w 2033301"/>
              <a:gd name="connsiteY5" fmla="*/ 1480589 h 1480589"/>
              <a:gd name="connsiteX6" fmla="*/ 246770 w 2033301"/>
              <a:gd name="connsiteY6" fmla="*/ 1480589 h 1480589"/>
              <a:gd name="connsiteX7" fmla="*/ 0 w 2033301"/>
              <a:gd name="connsiteY7" fmla="*/ 1233819 h 1480589"/>
              <a:gd name="connsiteX8" fmla="*/ 0 w 2033301"/>
              <a:gd name="connsiteY8" fmla="*/ 246770 h 14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01" h="1480589">
                <a:moveTo>
                  <a:pt x="0" y="246770"/>
                </a:moveTo>
                <a:cubicBezTo>
                  <a:pt x="0" y="110483"/>
                  <a:pt x="110483" y="0"/>
                  <a:pt x="246770" y="0"/>
                </a:cubicBezTo>
                <a:lnTo>
                  <a:pt x="1786531" y="0"/>
                </a:lnTo>
                <a:cubicBezTo>
                  <a:pt x="1922818" y="0"/>
                  <a:pt x="2033301" y="110483"/>
                  <a:pt x="2033301" y="246770"/>
                </a:cubicBezTo>
                <a:lnTo>
                  <a:pt x="2033301" y="1233819"/>
                </a:lnTo>
                <a:cubicBezTo>
                  <a:pt x="2033301" y="1370106"/>
                  <a:pt x="1922818" y="1480589"/>
                  <a:pt x="1786531" y="1480589"/>
                </a:cubicBezTo>
                <a:lnTo>
                  <a:pt x="246770" y="1480589"/>
                </a:lnTo>
                <a:cubicBezTo>
                  <a:pt x="110483" y="1480589"/>
                  <a:pt x="0" y="1370106"/>
                  <a:pt x="0" y="1233819"/>
                </a:cubicBezTo>
                <a:lnTo>
                  <a:pt x="0" y="2467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956" tIns="178956" rIns="178956" bIns="1789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Short-Term Disability</a:t>
            </a:r>
            <a:endParaRPr lang="en-US" sz="28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4740595" y="2593166"/>
            <a:ext cx="2033301" cy="1480589"/>
          </a:xfrm>
          <a:custGeom>
            <a:avLst/>
            <a:gdLst>
              <a:gd name="connsiteX0" fmla="*/ 0 w 2033301"/>
              <a:gd name="connsiteY0" fmla="*/ 246770 h 1480589"/>
              <a:gd name="connsiteX1" fmla="*/ 246770 w 2033301"/>
              <a:gd name="connsiteY1" fmla="*/ 0 h 1480589"/>
              <a:gd name="connsiteX2" fmla="*/ 1786531 w 2033301"/>
              <a:gd name="connsiteY2" fmla="*/ 0 h 1480589"/>
              <a:gd name="connsiteX3" fmla="*/ 2033301 w 2033301"/>
              <a:gd name="connsiteY3" fmla="*/ 246770 h 1480589"/>
              <a:gd name="connsiteX4" fmla="*/ 2033301 w 2033301"/>
              <a:gd name="connsiteY4" fmla="*/ 1233819 h 1480589"/>
              <a:gd name="connsiteX5" fmla="*/ 1786531 w 2033301"/>
              <a:gd name="connsiteY5" fmla="*/ 1480589 h 1480589"/>
              <a:gd name="connsiteX6" fmla="*/ 246770 w 2033301"/>
              <a:gd name="connsiteY6" fmla="*/ 1480589 h 1480589"/>
              <a:gd name="connsiteX7" fmla="*/ 0 w 2033301"/>
              <a:gd name="connsiteY7" fmla="*/ 1233819 h 1480589"/>
              <a:gd name="connsiteX8" fmla="*/ 0 w 2033301"/>
              <a:gd name="connsiteY8" fmla="*/ 246770 h 14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01" h="1480589">
                <a:moveTo>
                  <a:pt x="0" y="246770"/>
                </a:moveTo>
                <a:cubicBezTo>
                  <a:pt x="0" y="110483"/>
                  <a:pt x="110483" y="0"/>
                  <a:pt x="246770" y="0"/>
                </a:cubicBezTo>
                <a:lnTo>
                  <a:pt x="1786531" y="0"/>
                </a:lnTo>
                <a:cubicBezTo>
                  <a:pt x="1922818" y="0"/>
                  <a:pt x="2033301" y="110483"/>
                  <a:pt x="2033301" y="246770"/>
                </a:cubicBezTo>
                <a:lnTo>
                  <a:pt x="2033301" y="1233819"/>
                </a:lnTo>
                <a:cubicBezTo>
                  <a:pt x="2033301" y="1370106"/>
                  <a:pt x="1922818" y="1480589"/>
                  <a:pt x="1786531" y="1480589"/>
                </a:cubicBezTo>
                <a:lnTo>
                  <a:pt x="246770" y="1480589"/>
                </a:lnTo>
                <a:cubicBezTo>
                  <a:pt x="110483" y="1480589"/>
                  <a:pt x="0" y="1370106"/>
                  <a:pt x="0" y="1233819"/>
                </a:cubicBezTo>
                <a:lnTo>
                  <a:pt x="0" y="2467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956" tIns="178956" rIns="178956" bIns="1789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Paid Parental Time Off</a:t>
            </a:r>
            <a:endParaRPr lang="en-US" sz="28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6875561" y="2593166"/>
            <a:ext cx="2033301" cy="1480589"/>
          </a:xfrm>
          <a:custGeom>
            <a:avLst/>
            <a:gdLst>
              <a:gd name="connsiteX0" fmla="*/ 0 w 2033301"/>
              <a:gd name="connsiteY0" fmla="*/ 246770 h 1480589"/>
              <a:gd name="connsiteX1" fmla="*/ 246770 w 2033301"/>
              <a:gd name="connsiteY1" fmla="*/ 0 h 1480589"/>
              <a:gd name="connsiteX2" fmla="*/ 1786531 w 2033301"/>
              <a:gd name="connsiteY2" fmla="*/ 0 h 1480589"/>
              <a:gd name="connsiteX3" fmla="*/ 2033301 w 2033301"/>
              <a:gd name="connsiteY3" fmla="*/ 246770 h 1480589"/>
              <a:gd name="connsiteX4" fmla="*/ 2033301 w 2033301"/>
              <a:gd name="connsiteY4" fmla="*/ 1233819 h 1480589"/>
              <a:gd name="connsiteX5" fmla="*/ 1786531 w 2033301"/>
              <a:gd name="connsiteY5" fmla="*/ 1480589 h 1480589"/>
              <a:gd name="connsiteX6" fmla="*/ 246770 w 2033301"/>
              <a:gd name="connsiteY6" fmla="*/ 1480589 h 1480589"/>
              <a:gd name="connsiteX7" fmla="*/ 0 w 2033301"/>
              <a:gd name="connsiteY7" fmla="*/ 1233819 h 1480589"/>
              <a:gd name="connsiteX8" fmla="*/ 0 w 2033301"/>
              <a:gd name="connsiteY8" fmla="*/ 246770 h 14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01" h="1480589">
                <a:moveTo>
                  <a:pt x="0" y="246770"/>
                </a:moveTo>
                <a:cubicBezTo>
                  <a:pt x="0" y="110483"/>
                  <a:pt x="110483" y="0"/>
                  <a:pt x="246770" y="0"/>
                </a:cubicBezTo>
                <a:lnTo>
                  <a:pt x="1786531" y="0"/>
                </a:lnTo>
                <a:cubicBezTo>
                  <a:pt x="1922818" y="0"/>
                  <a:pt x="2033301" y="110483"/>
                  <a:pt x="2033301" y="246770"/>
                </a:cubicBezTo>
                <a:lnTo>
                  <a:pt x="2033301" y="1233819"/>
                </a:lnTo>
                <a:cubicBezTo>
                  <a:pt x="2033301" y="1370106"/>
                  <a:pt x="1922818" y="1480589"/>
                  <a:pt x="1786531" y="1480589"/>
                </a:cubicBezTo>
                <a:lnTo>
                  <a:pt x="246770" y="1480589"/>
                </a:lnTo>
                <a:cubicBezTo>
                  <a:pt x="110483" y="1480589"/>
                  <a:pt x="0" y="1370106"/>
                  <a:pt x="0" y="1233819"/>
                </a:cubicBezTo>
                <a:lnTo>
                  <a:pt x="0" y="24677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956" tIns="178956" rIns="178956" bIns="1789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Vacation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615" y="4192556"/>
            <a:ext cx="1967347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15 </a:t>
            </a:r>
            <a:r>
              <a:rPr lang="en-US" sz="2000" b="1" dirty="0">
                <a:solidFill>
                  <a:schemeClr val="bg1"/>
                </a:solidFill>
              </a:rPr>
              <a:t>days/year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For “disability” due to childbirth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No limit on accrual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6216" y="4192557"/>
            <a:ext cx="1967347" cy="25545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70% of pay, tax-free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After 2 week </a:t>
            </a:r>
            <a:r>
              <a:rPr lang="en-US" sz="2000" b="1" dirty="0" err="1" smtClean="0">
                <a:solidFill>
                  <a:schemeClr val="bg1"/>
                </a:solidFill>
              </a:rPr>
              <a:t>elimin</a:t>
            </a:r>
            <a:r>
              <a:rPr lang="en-US" sz="2000" b="1" dirty="0" smtClean="0">
                <a:solidFill>
                  <a:schemeClr val="bg1"/>
                </a:solidFill>
              </a:rPr>
              <a:t>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After sick </a:t>
            </a:r>
            <a:r>
              <a:rPr lang="en-US" sz="2000" b="1" dirty="0" smtClean="0">
                <a:solidFill>
                  <a:schemeClr val="bg1"/>
                </a:solidFill>
              </a:rPr>
              <a:t>time runs out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For “disability”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2136" y="4197180"/>
            <a:ext cx="1967347" cy="25545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 weeks of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May be used anytime during 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 12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743" y="4227959"/>
            <a:ext cx="1967347" cy="249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 days/year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Accrues to 240 days </a:t>
            </a:r>
            <a:r>
              <a:rPr lang="en-US" sz="1600" b="1" dirty="0" smtClean="0">
                <a:solidFill>
                  <a:schemeClr val="bg1"/>
                </a:solidFill>
              </a:rPr>
              <a:t>(higher limit if hired before 10/1/16)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7234" y="1852909"/>
            <a:ext cx="4105565" cy="61781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Medical/Disability </a:t>
            </a:r>
            <a:r>
              <a:rPr lang="en-US" sz="2800" dirty="0" smtClean="0">
                <a:solidFill>
                  <a:schemeClr val="tx1"/>
                </a:solidFill>
              </a:rPr>
              <a:t>Period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3658" y="1833418"/>
            <a:ext cx="4105565" cy="6373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Childrearing Period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234" y="1121734"/>
            <a:ext cx="8395856" cy="6119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FMLA – 12 WEEKS</a:t>
            </a:r>
          </a:p>
        </p:txBody>
      </p:sp>
    </p:spTree>
    <p:extLst>
      <p:ext uri="{BB962C8B-B14F-4D97-AF65-F5344CB8AC3E}">
        <p14:creationId xmlns:p14="http://schemas.microsoft.com/office/powerpoint/2010/main" val="23186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878"/>
            <a:ext cx="8229600" cy="855538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946"/>
            <a:ext cx="8229600" cy="4165600"/>
          </a:xfrm>
        </p:spPr>
        <p:txBody>
          <a:bodyPr/>
          <a:lstStyle/>
          <a:p>
            <a:r>
              <a:rPr lang="en-US" dirty="0" smtClean="0"/>
              <a:t>Date of Hire: Jan, 2017</a:t>
            </a:r>
          </a:p>
          <a:p>
            <a:r>
              <a:rPr lang="en-US" dirty="0" smtClean="0"/>
              <a:t>Date of Delivery:  Mar,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984285" y="2418772"/>
            <a:ext cx="7179656" cy="3701473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422366" y="3507771"/>
            <a:ext cx="1942143" cy="1480589"/>
            <a:chOff x="0" y="1125943"/>
            <a:chExt cx="2033301" cy="1480589"/>
          </a:xfrm>
        </p:grpSpPr>
        <p:sp>
          <p:nvSpPr>
            <p:cNvPr id="30" name="Rounded Rectangle 29"/>
            <p:cNvSpPr/>
            <p:nvPr/>
          </p:nvSpPr>
          <p:spPr>
            <a:xfrm>
              <a:off x="0" y="1125943"/>
              <a:ext cx="2033301" cy="14805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5"/>
            <p:cNvSpPr txBox="1"/>
            <p:nvPr/>
          </p:nvSpPr>
          <p:spPr>
            <a:xfrm>
              <a:off x="72276" y="1198219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Sick Time: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 1 - 3</a:t>
              </a:r>
              <a:endParaRPr lang="en-US" sz="2800" b="1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4946" y="3492269"/>
            <a:ext cx="1452581" cy="1480589"/>
            <a:chOff x="4274160" y="1110441"/>
            <a:chExt cx="2033301" cy="1480589"/>
          </a:xfrm>
        </p:grpSpPr>
        <p:sp>
          <p:nvSpPr>
            <p:cNvPr id="26" name="Rounded Rectangle 25"/>
            <p:cNvSpPr/>
            <p:nvPr/>
          </p:nvSpPr>
          <p:spPr>
            <a:xfrm>
              <a:off x="4274160" y="1110441"/>
              <a:ext cx="2033301" cy="148058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9"/>
            <p:cNvSpPr txBox="1"/>
            <p:nvPr/>
          </p:nvSpPr>
          <p:spPr>
            <a:xfrm>
              <a:off x="4346436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PPTO: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 7-8</a:t>
              </a:r>
              <a:endParaRPr lang="en-US" sz="28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3940" y="3492269"/>
            <a:ext cx="2609273" cy="1480589"/>
            <a:chOff x="6409126" y="1110441"/>
            <a:chExt cx="2033301" cy="1480589"/>
          </a:xfrm>
        </p:grpSpPr>
        <p:sp>
          <p:nvSpPr>
            <p:cNvPr id="24" name="Rounded Rectangle 23"/>
            <p:cNvSpPr/>
            <p:nvPr/>
          </p:nvSpPr>
          <p:spPr>
            <a:xfrm>
              <a:off x="6409126" y="1110441"/>
              <a:ext cx="2033301" cy="148058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1"/>
            <p:cNvSpPr txBox="1"/>
            <p:nvPr/>
          </p:nvSpPr>
          <p:spPr>
            <a:xfrm>
              <a:off x="6481402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Vacation: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Weeks 9 - 12</a:t>
              </a:r>
              <a:endParaRPr lang="en-US" sz="2800" b="1" kern="12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75996" y="3492268"/>
            <a:ext cx="2033301" cy="1480589"/>
            <a:chOff x="2139193" y="1110441"/>
            <a:chExt cx="2033301" cy="1480589"/>
          </a:xfrm>
        </p:grpSpPr>
        <p:sp>
          <p:nvSpPr>
            <p:cNvPr id="15" name="Rounded Rectangle 14"/>
            <p:cNvSpPr/>
            <p:nvPr/>
          </p:nvSpPr>
          <p:spPr>
            <a:xfrm>
              <a:off x="2139193" y="1110441"/>
              <a:ext cx="2033301" cy="148058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2211469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STD: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W 4 - 6</a:t>
              </a:r>
              <a:endParaRPr lang="en-US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3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878"/>
            <a:ext cx="8229600" cy="855538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946"/>
            <a:ext cx="8229600" cy="4165600"/>
          </a:xfrm>
        </p:spPr>
        <p:txBody>
          <a:bodyPr/>
          <a:lstStyle/>
          <a:p>
            <a:r>
              <a:rPr lang="en-US" dirty="0" smtClean="0"/>
              <a:t>Date of Hire: Feb, 2012</a:t>
            </a:r>
          </a:p>
          <a:p>
            <a:r>
              <a:rPr lang="en-US" dirty="0" smtClean="0"/>
              <a:t>Date of Delivery:  May,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984285" y="2381828"/>
            <a:ext cx="7179656" cy="3701473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494596" y="3507771"/>
            <a:ext cx="3901913" cy="1480589"/>
            <a:chOff x="0" y="1125943"/>
            <a:chExt cx="2033301" cy="1480589"/>
          </a:xfrm>
        </p:grpSpPr>
        <p:sp>
          <p:nvSpPr>
            <p:cNvPr id="30" name="Rounded Rectangle 29"/>
            <p:cNvSpPr/>
            <p:nvPr/>
          </p:nvSpPr>
          <p:spPr>
            <a:xfrm>
              <a:off x="0" y="1125943"/>
              <a:ext cx="2033301" cy="148058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5"/>
            <p:cNvSpPr txBox="1"/>
            <p:nvPr/>
          </p:nvSpPr>
          <p:spPr>
            <a:xfrm>
              <a:off x="72276" y="1198219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Sick Time: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Weeks 1 - 6</a:t>
              </a:r>
              <a:endParaRPr lang="en-US" sz="2800" b="1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4946" y="3492269"/>
            <a:ext cx="1452581" cy="1480589"/>
            <a:chOff x="4274160" y="1110441"/>
            <a:chExt cx="2033301" cy="1480589"/>
          </a:xfrm>
        </p:grpSpPr>
        <p:sp>
          <p:nvSpPr>
            <p:cNvPr id="26" name="Rounded Rectangle 25"/>
            <p:cNvSpPr/>
            <p:nvPr/>
          </p:nvSpPr>
          <p:spPr>
            <a:xfrm>
              <a:off x="4274160" y="1110441"/>
              <a:ext cx="2033301" cy="148058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9"/>
            <p:cNvSpPr txBox="1"/>
            <p:nvPr/>
          </p:nvSpPr>
          <p:spPr>
            <a:xfrm>
              <a:off x="4346436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PPTO: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 7-8</a:t>
              </a:r>
              <a:endParaRPr lang="en-US" sz="28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5964" y="3492269"/>
            <a:ext cx="2487249" cy="1480589"/>
            <a:chOff x="6409126" y="1110441"/>
            <a:chExt cx="2033301" cy="1480589"/>
          </a:xfrm>
        </p:grpSpPr>
        <p:sp>
          <p:nvSpPr>
            <p:cNvPr id="24" name="Rounded Rectangle 23"/>
            <p:cNvSpPr/>
            <p:nvPr/>
          </p:nvSpPr>
          <p:spPr>
            <a:xfrm>
              <a:off x="6409126" y="1110441"/>
              <a:ext cx="2033301" cy="148058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1"/>
            <p:cNvSpPr txBox="1"/>
            <p:nvPr/>
          </p:nvSpPr>
          <p:spPr>
            <a:xfrm>
              <a:off x="6481402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Vacation: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Weeks 9 - 12</a:t>
              </a:r>
              <a:endParaRPr lang="en-US" sz="2800" b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796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878"/>
            <a:ext cx="8229600" cy="855538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946"/>
            <a:ext cx="8229600" cy="4165600"/>
          </a:xfrm>
        </p:spPr>
        <p:txBody>
          <a:bodyPr/>
          <a:lstStyle/>
          <a:p>
            <a:r>
              <a:rPr lang="en-US" dirty="0" smtClean="0"/>
              <a:t>Date of Hire: Jul, 2018</a:t>
            </a:r>
          </a:p>
          <a:p>
            <a:r>
              <a:rPr lang="en-US" dirty="0" smtClean="0"/>
              <a:t>Date of Delivery:  Aug,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984285" y="2418772"/>
            <a:ext cx="7179656" cy="3701473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618836" y="3492269"/>
            <a:ext cx="1711618" cy="1480589"/>
            <a:chOff x="4274160" y="1110441"/>
            <a:chExt cx="2033301" cy="1480589"/>
          </a:xfrm>
        </p:grpSpPr>
        <p:sp>
          <p:nvSpPr>
            <p:cNvPr id="26" name="Rounded Rectangle 25"/>
            <p:cNvSpPr/>
            <p:nvPr/>
          </p:nvSpPr>
          <p:spPr>
            <a:xfrm>
              <a:off x="4274160" y="1110441"/>
              <a:ext cx="2033301" cy="148058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9"/>
            <p:cNvSpPr txBox="1"/>
            <p:nvPr/>
          </p:nvSpPr>
          <p:spPr>
            <a:xfrm>
              <a:off x="4346436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PPTO: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 1 - 2</a:t>
              </a:r>
              <a:endParaRPr lang="en-US" sz="28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54840" y="3492269"/>
            <a:ext cx="4138373" cy="1480589"/>
            <a:chOff x="6409126" y="1110441"/>
            <a:chExt cx="2033301" cy="1480589"/>
          </a:xfrm>
        </p:grpSpPr>
        <p:sp>
          <p:nvSpPr>
            <p:cNvPr id="24" name="Rounded Rectangle 23"/>
            <p:cNvSpPr/>
            <p:nvPr/>
          </p:nvSpPr>
          <p:spPr>
            <a:xfrm>
              <a:off x="6409126" y="1110441"/>
              <a:ext cx="2033301" cy="1480589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1"/>
            <p:cNvSpPr txBox="1"/>
            <p:nvPr/>
          </p:nvSpPr>
          <p:spPr>
            <a:xfrm>
              <a:off x="6481402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Unpaid</a:t>
              </a:r>
              <a:r>
                <a:rPr lang="en-US" sz="2800" b="1" kern="1200" dirty="0" smtClean="0"/>
                <a:t>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Weeks 7 - 12</a:t>
              </a:r>
              <a:endParaRPr lang="en-US" sz="2800" b="1" kern="12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75996" y="3492268"/>
            <a:ext cx="2033301" cy="1480589"/>
            <a:chOff x="2139193" y="1110441"/>
            <a:chExt cx="2033301" cy="1480589"/>
          </a:xfrm>
        </p:grpSpPr>
        <p:sp>
          <p:nvSpPr>
            <p:cNvPr id="15" name="Rounded Rectangle 14"/>
            <p:cNvSpPr/>
            <p:nvPr/>
          </p:nvSpPr>
          <p:spPr>
            <a:xfrm>
              <a:off x="2139193" y="1110441"/>
              <a:ext cx="2033301" cy="148058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2211469" y="1182717"/>
              <a:ext cx="1888749" cy="133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STD: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W 3 - 6</a:t>
              </a:r>
              <a:endParaRPr lang="en-US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0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17" y="408419"/>
            <a:ext cx="8229600" cy="855538"/>
          </a:xfrm>
        </p:spPr>
        <p:txBody>
          <a:bodyPr/>
          <a:lstStyle/>
          <a:p>
            <a:r>
              <a:rPr lang="en-US" dirty="0" smtClean="0"/>
              <a:t>2018 Maternity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891"/>
            <a:ext cx="4807527" cy="507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Average length is 12 weeks</a:t>
            </a:r>
          </a:p>
          <a:p>
            <a:r>
              <a:rPr lang="en-US" dirty="0" smtClean="0"/>
              <a:t>Average unpaid time is 2 days</a:t>
            </a:r>
          </a:p>
          <a:p>
            <a:pPr lvl="1"/>
            <a:r>
              <a:rPr lang="en-US" dirty="0" smtClean="0"/>
              <a:t>Medical leave portion is fully paid</a:t>
            </a:r>
          </a:p>
          <a:p>
            <a:pPr lvl="1"/>
            <a:r>
              <a:rPr lang="en-US" dirty="0" smtClean="0"/>
              <a:t>Childrearing portion may be partially unpaid if individual has less than 4 weeks of vacation time</a:t>
            </a:r>
          </a:p>
          <a:p>
            <a:pPr lvl="1"/>
            <a:r>
              <a:rPr lang="en-US" dirty="0" smtClean="0"/>
              <a:t>Emergency Medicine and General Medicine Hospitalists do not accrue vacation</a:t>
            </a:r>
          </a:p>
        </p:txBody>
      </p:sp>
      <p:pic>
        <p:nvPicPr>
          <p:cNvPr id="2050" name="Picture 2" descr="Image result for maternity le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597892"/>
            <a:ext cx="3396342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236"/>
            <a:ext cx="8229600" cy="11176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your parental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890"/>
            <a:ext cx="8229600" cy="3983328"/>
          </a:xfrm>
        </p:spPr>
        <p:txBody>
          <a:bodyPr>
            <a:normAutofit/>
          </a:bodyPr>
          <a:lstStyle/>
          <a:p>
            <a:r>
              <a:rPr lang="en-US" dirty="0" smtClean="0"/>
              <a:t>Contact your College of Medicine (COM) HR Consultant</a:t>
            </a:r>
          </a:p>
          <a:p>
            <a:r>
              <a:rPr lang="en-US" dirty="0" smtClean="0"/>
              <a:t>COM HR processed:</a:t>
            </a:r>
          </a:p>
          <a:p>
            <a:pPr lvl="1"/>
            <a:r>
              <a:rPr lang="en-US" dirty="0" smtClean="0"/>
              <a:t>2016:  44 parental leaves</a:t>
            </a:r>
          </a:p>
          <a:p>
            <a:pPr lvl="1"/>
            <a:r>
              <a:rPr lang="en-US" dirty="0" smtClean="0"/>
              <a:t>2017:  41 parental leaves</a:t>
            </a:r>
          </a:p>
          <a:p>
            <a:pPr lvl="1"/>
            <a:r>
              <a:rPr lang="en-US" dirty="0" smtClean="0"/>
              <a:t>2018:  66 parental leaves</a:t>
            </a:r>
          </a:p>
          <a:p>
            <a:pPr lvl="4"/>
            <a:r>
              <a:rPr lang="en-US" dirty="0" smtClean="0"/>
              <a:t>50 maternity</a:t>
            </a:r>
          </a:p>
          <a:p>
            <a:pPr lvl="4"/>
            <a:r>
              <a:rPr lang="en-US" dirty="0" smtClean="0"/>
              <a:t>16 paternity</a:t>
            </a:r>
          </a:p>
        </p:txBody>
      </p:sp>
      <p:pic>
        <p:nvPicPr>
          <p:cNvPr id="5" name="Picture 4" descr="Paralegal Internship- Maximize and Get the Most Out of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36" y="3067735"/>
            <a:ext cx="3381669" cy="22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785" y="917521"/>
            <a:ext cx="3713019" cy="1348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Personalized Plan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43658" y="2940284"/>
            <a:ext cx="35421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Your HR Consultant will prepare a personalized leave plan that optimizes the benefits available to you.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8085" y="243267"/>
            <a:ext cx="5128704" cy="6614733"/>
            <a:chOff x="2007648" y="121633"/>
            <a:chExt cx="5128704" cy="66147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7648" y="121633"/>
              <a:ext cx="5128704" cy="66147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89600" y="554182"/>
              <a:ext cx="914400" cy="34174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Andrew Fountain - Truth and the Bible | Newlife Church Toront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43" y="1762803"/>
            <a:ext cx="5277366" cy="3954506"/>
          </a:xfrm>
        </p:spPr>
      </p:pic>
    </p:spTree>
    <p:extLst>
      <p:ext uri="{BB962C8B-B14F-4D97-AF65-F5344CB8AC3E}">
        <p14:creationId xmlns:p14="http://schemas.microsoft.com/office/powerpoint/2010/main" val="1302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parental leave?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 off from work to care for a newborn or newly adopted child.</a:t>
            </a:r>
          </a:p>
          <a:p>
            <a:pPr lvl="1"/>
            <a:r>
              <a:rPr lang="en-US" dirty="0" smtClean="0"/>
              <a:t>Maternity leave</a:t>
            </a:r>
          </a:p>
          <a:p>
            <a:pPr lvl="1"/>
            <a:r>
              <a:rPr lang="en-US" dirty="0" smtClean="0"/>
              <a:t>Paternity leave</a:t>
            </a:r>
          </a:p>
          <a:p>
            <a:pPr lvl="1"/>
            <a:r>
              <a:rPr lang="en-US" dirty="0" smtClean="0"/>
              <a:t>Adoption leave</a:t>
            </a:r>
          </a:p>
          <a:p>
            <a:r>
              <a:rPr lang="en-US" dirty="0" smtClean="0"/>
              <a:t>Factors to consider:</a:t>
            </a:r>
          </a:p>
          <a:p>
            <a:pPr lvl="1"/>
            <a:r>
              <a:rPr lang="en-US" dirty="0" smtClean="0"/>
              <a:t>How much time off?</a:t>
            </a:r>
          </a:p>
          <a:p>
            <a:pPr lvl="1"/>
            <a:r>
              <a:rPr lang="en-US" dirty="0" smtClean="0"/>
              <a:t>Paid or unpaid?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Man fathers 30 children in state that teaches abstin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63043"/>
            <a:ext cx="3609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countries </a:t>
            </a:r>
            <a:r>
              <a:rPr lang="en-US" sz="2400" dirty="0" smtClean="0"/>
              <a:t>(except 1) </a:t>
            </a:r>
            <a:r>
              <a:rPr lang="en-US" dirty="0" smtClean="0"/>
              <a:t>legally mandate some form of parental leave.</a:t>
            </a:r>
          </a:p>
          <a:p>
            <a:pPr lvl="1"/>
            <a:r>
              <a:rPr lang="en-US" dirty="0" smtClean="0"/>
              <a:t>2014 survey of 185 countries</a:t>
            </a:r>
          </a:p>
          <a:p>
            <a:r>
              <a:rPr lang="en-US" dirty="0" smtClean="0"/>
              <a:t>Most countries mandate </a:t>
            </a:r>
            <a:r>
              <a:rPr lang="en-US" b="1" dirty="0" smtClean="0">
                <a:solidFill>
                  <a:srgbClr val="00B050"/>
                </a:solidFill>
              </a:rPr>
              <a:t>paid</a:t>
            </a:r>
            <a:r>
              <a:rPr lang="en-US" dirty="0" smtClean="0"/>
              <a:t> leave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S</a:t>
            </a:r>
            <a:r>
              <a:rPr lang="en-US" dirty="0" smtClean="0"/>
              <a:t>ecurity or Employer </a:t>
            </a:r>
            <a:r>
              <a:rPr lang="en-US" dirty="0"/>
              <a:t>L</a:t>
            </a:r>
            <a:r>
              <a:rPr lang="en-US" dirty="0" smtClean="0"/>
              <a:t>iability</a:t>
            </a:r>
          </a:p>
          <a:p>
            <a:pPr lvl="1"/>
            <a:r>
              <a:rPr lang="en-US" dirty="0" smtClean="0"/>
              <a:t>12-52+ weeks at 50-100% of pay.</a:t>
            </a:r>
          </a:p>
          <a:p>
            <a:r>
              <a:rPr lang="en-US" dirty="0" smtClean="0"/>
              <a:t>Only 2 countries don’t mandate paid leave.</a:t>
            </a:r>
          </a:p>
          <a:p>
            <a:pPr marL="3027363" lvl="1"/>
            <a:r>
              <a:rPr lang="en-US" dirty="0" smtClean="0"/>
              <a:t>Suriname</a:t>
            </a:r>
          </a:p>
          <a:p>
            <a:pPr marL="3027363" lvl="1"/>
            <a:r>
              <a:rPr lang="en-US" dirty="0" smtClean="0"/>
              <a:t>United States</a:t>
            </a:r>
            <a:endParaRPr lang="en-US" dirty="0"/>
          </a:p>
        </p:txBody>
      </p:sp>
      <p:pic>
        <p:nvPicPr>
          <p:cNvPr id="6" name="Picture 5" descr="globe_with_fla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621536" cy="1621536"/>
          </a:xfrm>
          <a:prstGeom prst="rect">
            <a:avLst/>
          </a:prstGeom>
        </p:spPr>
      </p:pic>
      <p:pic>
        <p:nvPicPr>
          <p:cNvPr id="5" name="Picture 4" descr="external image money_clipart_bankno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24200"/>
            <a:ext cx="1632857" cy="1143000"/>
          </a:xfrm>
          <a:prstGeom prst="rect">
            <a:avLst/>
          </a:prstGeom>
        </p:spPr>
      </p:pic>
      <p:pic>
        <p:nvPicPr>
          <p:cNvPr id="7" name="Picture 6" descr="globe_with_fla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621536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Medical Leave Act (FMLA)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Employers must give up to</a:t>
            </a:r>
            <a:br>
              <a:rPr lang="en-US" dirty="0" smtClean="0"/>
            </a:br>
            <a:r>
              <a:rPr lang="en-US" dirty="0" smtClean="0"/>
              <a:t>12 weeks off every year.</a:t>
            </a:r>
          </a:p>
          <a:p>
            <a:r>
              <a:rPr lang="en-US" dirty="0" smtClean="0"/>
              <a:t>Job is protected during leave.</a:t>
            </a:r>
          </a:p>
          <a:p>
            <a:r>
              <a:rPr lang="en-US" dirty="0" smtClean="0"/>
              <a:t>Time off is unpaid.</a:t>
            </a:r>
          </a:p>
          <a:p>
            <a:pPr lvl="1"/>
            <a:r>
              <a:rPr lang="en-US" dirty="0" smtClean="0"/>
              <a:t>Employee may use vacation time or sick time during FMLA.</a:t>
            </a:r>
          </a:p>
          <a:p>
            <a:r>
              <a:rPr lang="en-US" dirty="0" smtClean="0"/>
              <a:t>For child birth/bonding, time must be used within one year of birth or adoption.</a:t>
            </a:r>
          </a:p>
        </p:txBody>
      </p:sp>
      <p:pic>
        <p:nvPicPr>
          <p:cNvPr id="4" name="Picture 3" descr="capitol-building-clip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05446"/>
            <a:ext cx="23336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94"/>
            <a:ext cx="8229600" cy="855538"/>
          </a:xfrm>
        </p:spPr>
        <p:txBody>
          <a:bodyPr/>
          <a:lstStyle/>
          <a:p>
            <a:r>
              <a:rPr lang="en-US" dirty="0" smtClean="0"/>
              <a:t>Employer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33932"/>
            <a:ext cx="8229600" cy="461400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Many employers offer benefits more generous than the minimum required by the law.</a:t>
            </a:r>
          </a:p>
        </p:txBody>
      </p:sp>
      <p:pic>
        <p:nvPicPr>
          <p:cNvPr id="4" name="Picture 3" descr="Pilt:Ikea logo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0" y="3246294"/>
            <a:ext cx="1488287" cy="533400"/>
          </a:xfrm>
          <a:prstGeom prst="rect">
            <a:avLst/>
          </a:prstGeom>
        </p:spPr>
      </p:pic>
      <p:pic>
        <p:nvPicPr>
          <p:cNvPr id="6" name="Picture 5" descr="Spotify estende la prova gratuita a 60 giorni per &quot;combattere&quot; Appl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65" y="4955929"/>
            <a:ext cx="865018" cy="907361"/>
          </a:xfrm>
          <a:prstGeom prst="rect">
            <a:avLst/>
          </a:prstGeom>
        </p:spPr>
      </p:pic>
      <p:pic>
        <p:nvPicPr>
          <p:cNvPr id="8" name="Picture 7" descr="File:Adobe Systems Logo 002.svg - Wikipedia, the free encyclo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5" y="4602467"/>
            <a:ext cx="2400545" cy="630143"/>
          </a:xfrm>
          <a:prstGeom prst="rect">
            <a:avLst/>
          </a:prstGeom>
        </p:spPr>
      </p:pic>
      <p:pic>
        <p:nvPicPr>
          <p:cNvPr id="10" name="Picture 9" descr="File:Google-Logo.sv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1" y="3942541"/>
            <a:ext cx="1298657" cy="485195"/>
          </a:xfrm>
          <a:prstGeom prst="rect">
            <a:avLst/>
          </a:prstGeom>
        </p:spPr>
      </p:pic>
      <p:pic>
        <p:nvPicPr>
          <p:cNvPr id="11" name="Picture 10" descr="File:Johnson&amp;Johnson Logo.sv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9" y="4163239"/>
            <a:ext cx="2198723" cy="462662"/>
          </a:xfrm>
          <a:prstGeom prst="rect">
            <a:avLst/>
          </a:prstGeom>
        </p:spPr>
      </p:pic>
      <p:pic>
        <p:nvPicPr>
          <p:cNvPr id="12" name="Picture 11" descr="File:Facebook Shiny Icon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7" y="4625901"/>
            <a:ext cx="949978" cy="949978"/>
          </a:xfrm>
          <a:prstGeom prst="rect">
            <a:avLst/>
          </a:prstGeom>
        </p:spPr>
      </p:pic>
      <p:pic>
        <p:nvPicPr>
          <p:cNvPr id="15" name="Picture 14" descr="Пасує до: інструментарій , періодика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1" y="2648993"/>
            <a:ext cx="987670" cy="802482"/>
          </a:xfrm>
          <a:prstGeom prst="rect">
            <a:avLst/>
          </a:prstGeom>
        </p:spPr>
      </p:pic>
      <p:pic>
        <p:nvPicPr>
          <p:cNvPr id="17" name="Picture 16" descr="reddit http reddit com è un sito di social news creato da un gruppo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98" y="5241187"/>
            <a:ext cx="1416843" cy="1416843"/>
          </a:xfrm>
          <a:prstGeom prst="rect">
            <a:avLst/>
          </a:prstGeom>
        </p:spPr>
      </p:pic>
      <p:pic>
        <p:nvPicPr>
          <p:cNvPr id="16" name="Picture 15" descr="Goldman Sachs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76" y="2543734"/>
            <a:ext cx="2209174" cy="964003"/>
          </a:xfrm>
          <a:prstGeom prst="rect">
            <a:avLst/>
          </a:prstGeom>
        </p:spPr>
      </p:pic>
      <p:pic>
        <p:nvPicPr>
          <p:cNvPr id="18" name="Picture 17" descr="... Sixth Ward: Woodlawn Wonder: Race, Real Estate and The Bank Of America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00" y="2286156"/>
            <a:ext cx="2468165" cy="624754"/>
          </a:xfrm>
          <a:prstGeom prst="rect">
            <a:avLst/>
          </a:prstGeom>
        </p:spPr>
      </p:pic>
      <p:pic>
        <p:nvPicPr>
          <p:cNvPr id="19" name="Picture 18" descr="microsoft-logo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61" y="5780881"/>
            <a:ext cx="2281489" cy="802086"/>
          </a:xfrm>
          <a:prstGeom prst="rect">
            <a:avLst/>
          </a:prstGeom>
        </p:spPr>
      </p:pic>
      <p:pic>
        <p:nvPicPr>
          <p:cNvPr id="20" name="Picture 19" descr="File:Yahoo! logo.svg - Wikimedia Common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69" y="2385148"/>
            <a:ext cx="2103835" cy="489799"/>
          </a:xfrm>
          <a:prstGeom prst="rect">
            <a:avLst/>
          </a:prstGeom>
        </p:spPr>
      </p:pic>
      <p:pic>
        <p:nvPicPr>
          <p:cNvPr id="5" name="Picture 4" descr="etsy-logo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82" y="3942541"/>
            <a:ext cx="1626116" cy="928919"/>
          </a:xfrm>
          <a:prstGeom prst="rect">
            <a:avLst/>
          </a:prstGeom>
        </p:spPr>
      </p:pic>
      <p:pic>
        <p:nvPicPr>
          <p:cNvPr id="7" name="Content Placeholder 3" descr="Netflix-Logo-600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184" y="3160882"/>
            <a:ext cx="1913633" cy="88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nsGriot: Bad &lt;strong&gt;Medicine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4" y="92375"/>
            <a:ext cx="1609042" cy="14223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179"/>
            <a:ext cx="8229600" cy="49758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2017 survey of top 91 academic medical centers*:</a:t>
            </a:r>
          </a:p>
          <a:p>
            <a:pPr lvl="1"/>
            <a:r>
              <a:rPr lang="en-US" b="1" dirty="0" smtClean="0"/>
              <a:t>48 (53%) </a:t>
            </a:r>
            <a:r>
              <a:rPr lang="en-US" dirty="0" smtClean="0"/>
              <a:t>offered paid parental leave</a:t>
            </a:r>
          </a:p>
          <a:p>
            <a:pPr lvl="2"/>
            <a:r>
              <a:rPr lang="en-US" sz="2200" b="1" dirty="0" smtClean="0"/>
              <a:t>Parental</a:t>
            </a:r>
            <a:r>
              <a:rPr lang="en-US" sz="2200" dirty="0" smtClean="0"/>
              <a:t> leave defined as leave dedicated to new mothers, fathers, or primary caregivers</a:t>
            </a:r>
          </a:p>
          <a:p>
            <a:pPr lvl="2"/>
            <a:r>
              <a:rPr lang="en-US" sz="2200" b="1" dirty="0" smtClean="0"/>
              <a:t>Paid</a:t>
            </a:r>
            <a:r>
              <a:rPr lang="en-US" sz="2200" dirty="0" smtClean="0"/>
              <a:t> leave defined as protected leave with </a:t>
            </a:r>
            <a:r>
              <a:rPr lang="en-US" sz="2200" b="1" dirty="0" smtClean="0"/>
              <a:t>some</a:t>
            </a:r>
            <a:r>
              <a:rPr lang="en-US" sz="2200" dirty="0" smtClean="0"/>
              <a:t> compensation without mandated use of sick, vacation or other personal time off.</a:t>
            </a:r>
          </a:p>
          <a:p>
            <a:pPr lvl="1"/>
            <a:r>
              <a:rPr lang="en-US" dirty="0" smtClean="0"/>
              <a:t>Of 18 Midwest schools, 8 offer paid parental leave</a:t>
            </a:r>
          </a:p>
          <a:p>
            <a:pPr lvl="2"/>
            <a:r>
              <a:rPr lang="en-US" sz="2200" dirty="0" smtClean="0"/>
              <a:t>5 offer &lt;= 6 weeks</a:t>
            </a:r>
          </a:p>
          <a:p>
            <a:pPr lvl="2"/>
            <a:r>
              <a:rPr lang="en-US" sz="2200" dirty="0" smtClean="0"/>
              <a:t>3 offer &gt; 6 weeks</a:t>
            </a:r>
          </a:p>
          <a:p>
            <a:pPr lvl="2"/>
            <a:r>
              <a:rPr lang="en-US" sz="2200" dirty="0" smtClean="0"/>
              <a:t>10 offer 0 weeks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37" y="6173147"/>
            <a:ext cx="50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* According to 2016 US News and World Report</a:t>
            </a:r>
            <a:endParaRPr lang="en-US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26896"/>
            <a:ext cx="7190509" cy="855538"/>
          </a:xfrm>
        </p:spPr>
        <p:txBody>
          <a:bodyPr/>
          <a:lstStyle/>
          <a:p>
            <a:r>
              <a:rPr lang="en-US" dirty="0" smtClean="0"/>
              <a:t>Academic Medicine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UCP benefit expansion</a:t>
            </a:r>
            <a:endParaRPr lang="en-US" dirty="0"/>
          </a:p>
        </p:txBody>
      </p:sp>
      <p:pic>
        <p:nvPicPr>
          <p:cNvPr id="12" name="Content Placeholder 11" descr="Building a Better &lt;strong&gt;Board&lt;/strong&gt;| Wild Apricot Membership Knowledge Hub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1784801"/>
            <a:ext cx="4038600" cy="3787309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can we:</a:t>
            </a:r>
          </a:p>
          <a:p>
            <a:pPr lvl="1"/>
            <a:r>
              <a:rPr lang="en-US" dirty="0" smtClean="0">
                <a:latin typeface="+mj-lt"/>
              </a:rPr>
              <a:t>Provide more paid time off to new moms and dads</a:t>
            </a:r>
          </a:p>
          <a:p>
            <a:pPr lvl="1"/>
            <a:r>
              <a:rPr lang="en-US" dirty="0" smtClean="0">
                <a:latin typeface="+mj-lt"/>
              </a:rPr>
              <a:t>Protect the financial viability of each practice</a:t>
            </a:r>
          </a:p>
          <a:p>
            <a:pPr lvl="1"/>
            <a:r>
              <a:rPr lang="en-US" dirty="0" smtClean="0">
                <a:latin typeface="+mj-lt"/>
              </a:rPr>
              <a:t>Care for patients</a:t>
            </a:r>
          </a:p>
          <a:p>
            <a:pPr lvl="1"/>
            <a:r>
              <a:rPr lang="en-US" dirty="0" smtClean="0">
                <a:latin typeface="+mj-lt"/>
              </a:rPr>
              <a:t>Meet department scheduling needs</a:t>
            </a: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30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Creative:  A Layered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Multiple programs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Maximum Benefits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Manageable Cost</a:t>
            </a:r>
            <a:endParaRPr lang="en-US" sz="4000" dirty="0"/>
          </a:p>
        </p:txBody>
      </p:sp>
      <p:pic>
        <p:nvPicPr>
          <p:cNvPr id="4" name="Picture 3" descr="Paying 100% of An Employee’s &lt;strong&gt;Benefits&lt;/strong&gt; Does Not Coun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2" y="2057400"/>
            <a:ext cx="3207328" cy="32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313822"/>
            <a:ext cx="8229600" cy="855538"/>
          </a:xfrm>
        </p:spPr>
        <p:txBody>
          <a:bodyPr>
            <a:normAutofit/>
          </a:bodyPr>
          <a:lstStyle/>
          <a:p>
            <a:r>
              <a:rPr lang="en-US" dirty="0" smtClean="0"/>
              <a:t>AAUP Faculty benefits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99934" y="1397000"/>
            <a:ext cx="7179656" cy="3701473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517234" y="2612216"/>
            <a:ext cx="4121695" cy="1480589"/>
          </a:xfrm>
          <a:custGeom>
            <a:avLst/>
            <a:gdLst>
              <a:gd name="connsiteX0" fmla="*/ 0 w 2033301"/>
              <a:gd name="connsiteY0" fmla="*/ 246770 h 1480589"/>
              <a:gd name="connsiteX1" fmla="*/ 246770 w 2033301"/>
              <a:gd name="connsiteY1" fmla="*/ 0 h 1480589"/>
              <a:gd name="connsiteX2" fmla="*/ 1786531 w 2033301"/>
              <a:gd name="connsiteY2" fmla="*/ 0 h 1480589"/>
              <a:gd name="connsiteX3" fmla="*/ 2033301 w 2033301"/>
              <a:gd name="connsiteY3" fmla="*/ 246770 h 1480589"/>
              <a:gd name="connsiteX4" fmla="*/ 2033301 w 2033301"/>
              <a:gd name="connsiteY4" fmla="*/ 1233819 h 1480589"/>
              <a:gd name="connsiteX5" fmla="*/ 1786531 w 2033301"/>
              <a:gd name="connsiteY5" fmla="*/ 1480589 h 1480589"/>
              <a:gd name="connsiteX6" fmla="*/ 246770 w 2033301"/>
              <a:gd name="connsiteY6" fmla="*/ 1480589 h 1480589"/>
              <a:gd name="connsiteX7" fmla="*/ 0 w 2033301"/>
              <a:gd name="connsiteY7" fmla="*/ 1233819 h 1480589"/>
              <a:gd name="connsiteX8" fmla="*/ 0 w 2033301"/>
              <a:gd name="connsiteY8" fmla="*/ 246770 h 14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01" h="1480589">
                <a:moveTo>
                  <a:pt x="0" y="246770"/>
                </a:moveTo>
                <a:cubicBezTo>
                  <a:pt x="0" y="110483"/>
                  <a:pt x="110483" y="0"/>
                  <a:pt x="246770" y="0"/>
                </a:cubicBezTo>
                <a:lnTo>
                  <a:pt x="1786531" y="0"/>
                </a:lnTo>
                <a:cubicBezTo>
                  <a:pt x="1922818" y="0"/>
                  <a:pt x="2033301" y="110483"/>
                  <a:pt x="2033301" y="246770"/>
                </a:cubicBezTo>
                <a:lnTo>
                  <a:pt x="2033301" y="1233819"/>
                </a:lnTo>
                <a:cubicBezTo>
                  <a:pt x="2033301" y="1370106"/>
                  <a:pt x="1922818" y="1480589"/>
                  <a:pt x="1786531" y="1480589"/>
                </a:cubicBezTo>
                <a:lnTo>
                  <a:pt x="246770" y="1480589"/>
                </a:lnTo>
                <a:cubicBezTo>
                  <a:pt x="110483" y="1480589"/>
                  <a:pt x="0" y="1370106"/>
                  <a:pt x="0" y="1233819"/>
                </a:cubicBezTo>
                <a:lnTo>
                  <a:pt x="0" y="2467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956" tIns="178956" rIns="178956" bIns="1789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Paid Parental Leave</a:t>
            </a:r>
            <a:endParaRPr lang="en-US" sz="28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4867275" y="2612216"/>
            <a:ext cx="4041587" cy="1480589"/>
          </a:xfrm>
          <a:custGeom>
            <a:avLst/>
            <a:gdLst>
              <a:gd name="connsiteX0" fmla="*/ 0 w 2033301"/>
              <a:gd name="connsiteY0" fmla="*/ 246770 h 1480589"/>
              <a:gd name="connsiteX1" fmla="*/ 246770 w 2033301"/>
              <a:gd name="connsiteY1" fmla="*/ 0 h 1480589"/>
              <a:gd name="connsiteX2" fmla="*/ 1786531 w 2033301"/>
              <a:gd name="connsiteY2" fmla="*/ 0 h 1480589"/>
              <a:gd name="connsiteX3" fmla="*/ 2033301 w 2033301"/>
              <a:gd name="connsiteY3" fmla="*/ 246770 h 1480589"/>
              <a:gd name="connsiteX4" fmla="*/ 2033301 w 2033301"/>
              <a:gd name="connsiteY4" fmla="*/ 1233819 h 1480589"/>
              <a:gd name="connsiteX5" fmla="*/ 1786531 w 2033301"/>
              <a:gd name="connsiteY5" fmla="*/ 1480589 h 1480589"/>
              <a:gd name="connsiteX6" fmla="*/ 246770 w 2033301"/>
              <a:gd name="connsiteY6" fmla="*/ 1480589 h 1480589"/>
              <a:gd name="connsiteX7" fmla="*/ 0 w 2033301"/>
              <a:gd name="connsiteY7" fmla="*/ 1233819 h 1480589"/>
              <a:gd name="connsiteX8" fmla="*/ 0 w 2033301"/>
              <a:gd name="connsiteY8" fmla="*/ 246770 h 14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301" h="1480589">
                <a:moveTo>
                  <a:pt x="0" y="246770"/>
                </a:moveTo>
                <a:cubicBezTo>
                  <a:pt x="0" y="110483"/>
                  <a:pt x="110483" y="0"/>
                  <a:pt x="246770" y="0"/>
                </a:cubicBezTo>
                <a:lnTo>
                  <a:pt x="1786531" y="0"/>
                </a:lnTo>
                <a:cubicBezTo>
                  <a:pt x="1922818" y="0"/>
                  <a:pt x="2033301" y="110483"/>
                  <a:pt x="2033301" y="246770"/>
                </a:cubicBezTo>
                <a:lnTo>
                  <a:pt x="2033301" y="1233819"/>
                </a:lnTo>
                <a:cubicBezTo>
                  <a:pt x="2033301" y="1370106"/>
                  <a:pt x="1922818" y="1480589"/>
                  <a:pt x="1786531" y="1480589"/>
                </a:cubicBezTo>
                <a:lnTo>
                  <a:pt x="246770" y="1480589"/>
                </a:lnTo>
                <a:cubicBezTo>
                  <a:pt x="110483" y="1480589"/>
                  <a:pt x="0" y="1370106"/>
                  <a:pt x="0" y="1233819"/>
                </a:cubicBezTo>
                <a:lnTo>
                  <a:pt x="0" y="24677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956" tIns="178956" rIns="178956" bIns="1789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Vacation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234" y="4192558"/>
            <a:ext cx="4096329" cy="25545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6 weeks of 100%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Used in lieu of sick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Intended to be taken as soon as possible following birth/adoption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Must be completed within 6 months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Sick time may be used before birth if medically necessary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7275" y="4192558"/>
            <a:ext cx="4045815" cy="25511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20 days/year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Accrues to 240 days </a:t>
            </a:r>
            <a:r>
              <a:rPr lang="en-US" sz="1600" b="1" dirty="0" smtClean="0">
                <a:solidFill>
                  <a:schemeClr val="bg1"/>
                </a:solidFill>
              </a:rPr>
              <a:t>(higher limit if hired before 10/1/16)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Faculty member may choose to take unpaid time during childrearing and “save” vacation.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234" y="1900534"/>
            <a:ext cx="4105565" cy="61781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Medical/Disability </a:t>
            </a:r>
            <a:r>
              <a:rPr lang="en-US" sz="2800" dirty="0" smtClean="0">
                <a:solidFill>
                  <a:schemeClr val="tx1"/>
                </a:solidFill>
              </a:rPr>
              <a:t>Period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3658" y="1881043"/>
            <a:ext cx="4105565" cy="6373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Childrearing Period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234" y="1169359"/>
            <a:ext cx="8395856" cy="6119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FMLA – 12 WEEKS</a:t>
            </a:r>
          </a:p>
        </p:txBody>
      </p:sp>
    </p:spTree>
    <p:extLst>
      <p:ext uri="{BB962C8B-B14F-4D97-AF65-F5344CB8AC3E}">
        <p14:creationId xmlns:p14="http://schemas.microsoft.com/office/powerpoint/2010/main" val="28705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3/field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931</TotalTime>
  <Words>649</Words>
  <Application>Microsoft Office PowerPoint</Application>
  <PresentationFormat>On-screen Show (4:3)</PresentationFormat>
  <Paragraphs>144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Parental Time Off Benefits</vt:lpstr>
      <vt:lpstr>What is parental leave?</vt:lpstr>
      <vt:lpstr>Around the world</vt:lpstr>
      <vt:lpstr>Family Medical Leave Act (FMLA)</vt:lpstr>
      <vt:lpstr>Employer Benefits</vt:lpstr>
      <vt:lpstr>Academic Medicine Trends</vt:lpstr>
      <vt:lpstr>2018 UCP benefit expansion</vt:lpstr>
      <vt:lpstr>Get Creative:  A Layered Approach</vt:lpstr>
      <vt:lpstr>AAUP Faculty benefits</vt:lpstr>
      <vt:lpstr>Dually compensated provider benefits</vt:lpstr>
      <vt:lpstr>Example 1</vt:lpstr>
      <vt:lpstr>Example 2</vt:lpstr>
      <vt:lpstr>Example 3</vt:lpstr>
      <vt:lpstr>2018 Maternity leaves</vt:lpstr>
      <vt:lpstr>Planning your parental leave</vt:lpstr>
      <vt:lpstr>Personalized Plan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Mccormick, Sheila (mccormsl)</cp:lastModifiedBy>
  <cp:revision>108</cp:revision>
  <cp:lastPrinted>2019-10-11T20:09:29Z</cp:lastPrinted>
  <dcterms:created xsi:type="dcterms:W3CDTF">2010-04-12T23:12:02Z</dcterms:created>
  <dcterms:modified xsi:type="dcterms:W3CDTF">2019-10-15T20:31:19Z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