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1"/>
    <p:sldMasterId id="2147483678" r:id="rId2"/>
    <p:sldMasterId id="2147483683" r:id="rId3"/>
    <p:sldMasterId id="2147483688" r:id="rId4"/>
  </p:sldMasterIdLst>
  <p:notesMasterIdLst>
    <p:notesMasterId r:id="rId14"/>
  </p:notesMasterIdLst>
  <p:sldIdLst>
    <p:sldId id="256" r:id="rId5"/>
    <p:sldId id="276" r:id="rId6"/>
    <p:sldId id="271" r:id="rId7"/>
    <p:sldId id="273" r:id="rId8"/>
    <p:sldId id="272" r:id="rId9"/>
    <p:sldId id="277" r:id="rId10"/>
    <p:sldId id="278" r:id="rId11"/>
    <p:sldId id="279" r:id="rId12"/>
    <p:sldId id="28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78" autoAdjust="0"/>
    <p:restoredTop sz="91361"/>
  </p:normalViewPr>
  <p:slideViewPr>
    <p:cSldViewPr snapToGrid="0" snapToObjects="1">
      <p:cViewPr varScale="1">
        <p:scale>
          <a:sx n="112" d="100"/>
          <a:sy n="112" d="100"/>
        </p:scale>
        <p:origin x="148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C4070-BBD1-B144-B974-4F1B60920464}" type="datetimeFigureOut">
              <a:rPr lang="en-AR" smtClean="0"/>
              <a:t>08/11/2022</a:t>
            </a:fld>
            <a:endParaRPr lang="en-A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BCC32-2B76-EF4D-86F5-AB3382DFB015}" type="slidenum">
              <a:rPr lang="en-AR" smtClean="0"/>
              <a:t>‹#›</a:t>
            </a:fld>
            <a:endParaRPr lang="en-AR"/>
          </a:p>
        </p:txBody>
      </p:sp>
    </p:spTree>
    <p:extLst>
      <p:ext uri="{BB962C8B-B14F-4D97-AF65-F5344CB8AC3E}">
        <p14:creationId xmlns:p14="http://schemas.microsoft.com/office/powerpoint/2010/main" val="3045290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1BCC32-2B76-EF4D-86F5-AB3382DFB015}" type="slidenum">
              <a:rPr lang="en-AR" smtClean="0"/>
              <a:t>1</a:t>
            </a:fld>
            <a:endParaRPr lang="en-AR"/>
          </a:p>
        </p:txBody>
      </p:sp>
    </p:spTree>
    <p:extLst>
      <p:ext uri="{BB962C8B-B14F-4D97-AF65-F5344CB8AC3E}">
        <p14:creationId xmlns:p14="http://schemas.microsoft.com/office/powerpoint/2010/main" val="2625315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1BCC32-2B76-EF4D-86F5-AB3382DFB015}" type="slidenum">
              <a:rPr lang="en-AR" smtClean="0"/>
              <a:t>8</a:t>
            </a:fld>
            <a:endParaRPr lang="en-AR"/>
          </a:p>
        </p:txBody>
      </p:sp>
    </p:spTree>
    <p:extLst>
      <p:ext uri="{BB962C8B-B14F-4D97-AF65-F5344CB8AC3E}">
        <p14:creationId xmlns:p14="http://schemas.microsoft.com/office/powerpoint/2010/main" val="2394887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15565-90B7-4B48-82A9-E3239121F5E1}" type="datetimeFigureOut">
              <a:rPr lang="en-US" smtClean="0"/>
              <a:t>11/8/22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1122363"/>
            <a:ext cx="77724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57200" y="3602038"/>
            <a:ext cx="6858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83251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2823-AF0A-8B49-8F81-1F0CD098CE86}" type="datetimeFigureOut">
              <a:rPr lang="en-US" smtClean="0"/>
              <a:t>11/8/22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57200" y="1122363"/>
            <a:ext cx="77724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457200" y="3602038"/>
            <a:ext cx="6858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407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62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2823-AF0A-8B49-8F81-1F0CD098CE86}" type="datetimeFigureOut">
              <a:rPr lang="en-US" smtClean="0"/>
              <a:t>11/8/22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134D4-A390-EA42-BCF9-97CC83CBB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40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576672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2823-AF0A-8B49-8F81-1F0CD098CE86}" type="datetimeFigureOut">
              <a:rPr lang="en-US" smtClean="0"/>
              <a:t>11/8/22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134D4-A390-EA42-BCF9-97CC83CBB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9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15565-90B7-4B48-82A9-E3239121F5E1}" type="datetimeFigureOut">
              <a:rPr lang="en-US" smtClean="0"/>
              <a:t>11/8/22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84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4083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4083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15565-90B7-4B48-82A9-E3239121F5E1}" type="datetimeFigureOut">
              <a:rPr lang="en-US" smtClean="0"/>
              <a:t>11/8/22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8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0E34-D6B9-C048-9708-6D40DDC11ECC}" type="datetimeFigureOut">
              <a:rPr lang="en-US" smtClean="0"/>
              <a:t>11/8/22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457200" y="1122363"/>
            <a:ext cx="77724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457200" y="3602038"/>
            <a:ext cx="6858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04887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0E34-D6B9-C048-9708-6D40DDC11ECC}" type="datetimeFigureOut">
              <a:rPr lang="en-US" smtClean="0"/>
              <a:t>11/8/22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38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894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894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0E34-D6B9-C048-9708-6D40DDC11ECC}" type="datetimeFigureOut">
              <a:rPr lang="en-US" smtClean="0"/>
              <a:t>11/8/22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12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B74A-5FC3-4344-8FF7-EF1167397809}" type="datetimeFigureOut">
              <a:rPr lang="en-US" smtClean="0"/>
              <a:t>11/8/22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57200" y="1122363"/>
            <a:ext cx="77724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57200" y="3602038"/>
            <a:ext cx="6858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32877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B74A-5FC3-4344-8FF7-EF1167397809}" type="datetimeFigureOut">
              <a:rPr lang="en-US" smtClean="0"/>
              <a:t>11/8/22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41881-8612-0842-B2F9-5029B026B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094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B74A-5FC3-4344-8FF7-EF1167397809}" type="datetimeFigureOut">
              <a:rPr lang="en-US" smtClean="0"/>
              <a:t>11/8/22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41881-8612-0842-B2F9-5029B026B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380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7.pn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89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15565-90B7-4B48-82A9-E3239121F5E1}" type="datetimeFigureOut">
              <a:rPr lang="en-US" smtClean="0"/>
              <a:t>11/8/22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48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4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704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90E34-D6B9-C048-9708-6D40DDC11ECC}" type="datetimeFigureOut">
              <a:rPr lang="en-US" smtClean="0"/>
              <a:t>11/8/22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2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2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5752766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EB74A-5FC3-4344-8FF7-EF1167397809}" type="datetimeFigureOut">
              <a:rPr lang="en-US" smtClean="0"/>
              <a:t>11/8/22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41881-8612-0842-B2F9-5029B026B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6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7" r:id="rId3"/>
  </p:sldLayoutIdLst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24856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lnSpc>
                <a:spcPct val="70000"/>
              </a:lnSpc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22823-AF0A-8B49-8F81-1F0CD098CE86}" type="datetimeFigureOut">
              <a:rPr lang="en-US" smtClean="0"/>
              <a:pPr/>
              <a:t>11/8/22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lnSpc>
                <a:spcPct val="70000"/>
              </a:lnSpc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lnSpc>
                <a:spcPct val="70000"/>
              </a:lnSpc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134D4-A390-EA42-BCF9-97CC83CBB3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15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2" r:id="rId3"/>
  </p:sldLayoutIdLst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86461"/>
            <a:ext cx="7772400" cy="134091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</a:rPr>
              <a:t>Recruiting &amp; Training Graduate Students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025" y="2958226"/>
            <a:ext cx="6858000" cy="165576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Tim Le Cras, PhD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Associate Dean for Graduate Education</a:t>
            </a:r>
          </a:p>
          <a:p>
            <a:pPr algn="ctr"/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510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9687E-6DF5-8C44-853A-5D5EC32BA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343"/>
            <a:ext cx="8229600" cy="1143000"/>
          </a:xfrm>
        </p:spPr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FD5A3-1114-B945-AA1F-0FE934670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1906"/>
            <a:ext cx="8229600" cy="4389444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Understand when and how to recruit Graduate students</a:t>
            </a:r>
          </a:p>
          <a:p>
            <a:endParaRPr lang="en-US" dirty="0"/>
          </a:p>
          <a:p>
            <a:r>
              <a:rPr lang="en-US" dirty="0"/>
              <a:t>Understand how to support &amp; train graduate students</a:t>
            </a:r>
          </a:p>
        </p:txBody>
      </p:sp>
    </p:spTree>
    <p:extLst>
      <p:ext uri="{BB962C8B-B14F-4D97-AF65-F5344CB8AC3E}">
        <p14:creationId xmlns:p14="http://schemas.microsoft.com/office/powerpoint/2010/main" val="350416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288646"/>
            <a:ext cx="7772400" cy="760226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Graduate Students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57199" y="1264024"/>
            <a:ext cx="8364071" cy="4410635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MS or PhD or MD-PhD, which?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Consider bringing a graduate student on board once your lab is running and you have technician(s) in place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Must have time to invest in training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Can provide you with additional intellectual stimulation, and when student is able to work independently, you should have more time for grant writing </a:t>
            </a:r>
            <a:r>
              <a:rPr lang="en-US" dirty="0" err="1"/>
              <a:t>etc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You must belong to a graduate program</a:t>
            </a:r>
            <a:br>
              <a:rPr lang="en-US" dirty="0"/>
            </a:br>
            <a:r>
              <a:rPr lang="en-US" dirty="0"/>
              <a:t>Students rotate before deciding on a lab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Make sure you have enough funding to cover stipend ($30k typically) &amp; experimental supplies</a:t>
            </a:r>
          </a:p>
        </p:txBody>
      </p:sp>
    </p:spTree>
    <p:extLst>
      <p:ext uri="{BB962C8B-B14F-4D97-AF65-F5344CB8AC3E}">
        <p14:creationId xmlns:p14="http://schemas.microsoft.com/office/powerpoint/2010/main" val="1806856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288646"/>
            <a:ext cx="7772400" cy="760226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Graduate Students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57199" y="1264024"/>
            <a:ext cx="8364071" cy="441063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Advantages: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Cost ~$30-37K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Long-term lab member (2-5 years)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Can take over running projects (with guidance)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Writing/drafting manuscripts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Can apply for F and other pre-doctoral grants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Develop next generation of scientists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May decide to become long-term lab member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Disadvantages: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Time commitment to train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Not easy to release if they underperform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May be 2-3 years before productive</a:t>
            </a:r>
          </a:p>
        </p:txBody>
      </p:sp>
    </p:spTree>
    <p:extLst>
      <p:ext uri="{BB962C8B-B14F-4D97-AF65-F5344CB8AC3E}">
        <p14:creationId xmlns:p14="http://schemas.microsoft.com/office/powerpoint/2010/main" val="3379426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24F9B-F152-224B-884C-7A5DC05C4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 you recruit graduate students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74BCC-5018-1340-8649-69E53AE9C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 proactive if you want to recruit students: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900" dirty="0"/>
              <a:t>Have appealing website linked to graduate program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900" dirty="0"/>
              <a:t>Attend program meetings &amp; retreats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900" dirty="0"/>
              <a:t>Volunteer to teach courses &amp; host student journal clubs = student “face time”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900" dirty="0"/>
              <a:t>Attend recruitment &amp; admission events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900" dirty="0"/>
              <a:t>Join graduate program admissions committee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900" dirty="0"/>
              <a:t>Make sure student rotations are productive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900" dirty="0"/>
              <a:t>Invite prospective students to your lab meetings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900" dirty="0"/>
              <a:t>Get mentor training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900" dirty="0"/>
              <a:t>Enlist the help of a senior co-mentor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900" dirty="0"/>
              <a:t>Be sure to outline expectations to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264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43081-6A4A-56A7-116B-7998A9A54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R" dirty="0"/>
              <a:t>Training &amp; Supporting Graduate Students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A6F8E-3743-FFDD-9BFC-1567BAE03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R" dirty="0"/>
              <a:t>Faculty apply to &amp; be accepted by a graduate program – contact program for to find about the process</a:t>
            </a:r>
          </a:p>
          <a:p>
            <a:r>
              <a:rPr lang="en-AR" dirty="0"/>
              <a:t>Faculty need to obtain “graduate faculty status” - send CV &amp; letter of appointment to COM Office of Graduate Education &amp; then if approved will be reviewed by the Graduate School</a:t>
            </a:r>
          </a:p>
          <a:p>
            <a:r>
              <a:rPr lang="en-AR" dirty="0"/>
              <a:t>Students rotate in labs for 6-9 weeks typically</a:t>
            </a:r>
          </a:p>
          <a:p>
            <a:r>
              <a:rPr lang="en-AR" dirty="0"/>
              <a:t>Meet with student regularly (weekly at beginning) to discuss goals &amp; plan studies</a:t>
            </a:r>
          </a:p>
          <a:p>
            <a:r>
              <a:rPr lang="en-AR" dirty="0"/>
              <a:t>Assign students to trusted staff in the lab for training and day-to-day mentoring </a:t>
            </a:r>
          </a:p>
        </p:txBody>
      </p:sp>
    </p:spTree>
    <p:extLst>
      <p:ext uri="{BB962C8B-B14F-4D97-AF65-F5344CB8AC3E}">
        <p14:creationId xmlns:p14="http://schemas.microsoft.com/office/powerpoint/2010/main" val="2174005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75648-AC8B-97EE-68D7-D80F25DB9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R" dirty="0"/>
              <a:t>Training &amp; Supporting Graduate Students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1E3DB-190E-3A8E-B9D7-93513FDDE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R" dirty="0"/>
              <a:t>Once student expressed desire to join the lab review lab expectations &amp; complete student-mentor agreement</a:t>
            </a:r>
          </a:p>
          <a:p>
            <a:r>
              <a:rPr lang="en-AR" dirty="0"/>
              <a:t>Complete student funding agreement – program director, business manager, &amp; chair all have to sign</a:t>
            </a:r>
          </a:p>
          <a:p>
            <a:r>
              <a:rPr lang="en-AR" dirty="0"/>
              <a:t>Set up regular meetings &amp; review goals, plan experiments, review data &amp; help trouble-shoot</a:t>
            </a:r>
          </a:p>
          <a:p>
            <a:r>
              <a:rPr lang="en-AR" dirty="0"/>
              <a:t>Ensure that student is taking necessary courses &amp; attending journal clubs etc</a:t>
            </a:r>
          </a:p>
        </p:txBody>
      </p:sp>
    </p:spTree>
    <p:extLst>
      <p:ext uri="{BB962C8B-B14F-4D97-AF65-F5344CB8AC3E}">
        <p14:creationId xmlns:p14="http://schemas.microsoft.com/office/powerpoint/2010/main" val="3424062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460B7-E644-AD9C-8A0A-0ABA78545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R" dirty="0"/>
              <a:t>Training &amp; Supporting Graduate Students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AC294-CF25-7C35-8F1E-8251E75A0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890" y="1600200"/>
            <a:ext cx="8766810" cy="5086350"/>
          </a:xfrm>
        </p:spPr>
        <p:txBody>
          <a:bodyPr>
            <a:normAutofit fontScale="77500" lnSpcReduction="20000"/>
          </a:bodyPr>
          <a:lstStyle/>
          <a:p>
            <a:r>
              <a:rPr lang="en-AR" dirty="0"/>
              <a:t>Student takes qualifer exam in year 2, if passed then goes on to PhD candidacy</a:t>
            </a:r>
          </a:p>
          <a:p>
            <a:r>
              <a:rPr lang="en-AR" dirty="0"/>
              <a:t>Student sets up thesis committee – mentor may or may not be the chair</a:t>
            </a:r>
          </a:p>
          <a:p>
            <a:r>
              <a:rPr lang="en-AR" dirty="0"/>
              <a:t>Ensure that students are presentng their work &amp; attending national meetings</a:t>
            </a:r>
          </a:p>
          <a:p>
            <a:r>
              <a:rPr lang="en-AR" dirty="0"/>
              <a:t>Start manuscript writing early &amp; edit draft manuscripts with the student</a:t>
            </a:r>
          </a:p>
          <a:p>
            <a:r>
              <a:rPr lang="en-AR" dirty="0"/>
              <a:t>Ensure that thesis committee meeting happen every 6 months until the thesis defense</a:t>
            </a:r>
          </a:p>
          <a:p>
            <a:r>
              <a:rPr lang="en-AR" dirty="0"/>
              <a:t>Most progams require at least 1 first author paper accepted /published before a student can defend</a:t>
            </a:r>
          </a:p>
          <a:p>
            <a:r>
              <a:rPr lang="en-AR" dirty="0"/>
              <a:t>Encourage career exploration, teaching assistantships, short internships, preparing future faculty course</a:t>
            </a:r>
          </a:p>
          <a:p>
            <a:endParaRPr lang="en-AR" dirty="0"/>
          </a:p>
        </p:txBody>
      </p:sp>
    </p:spTree>
    <p:extLst>
      <p:ext uri="{BB962C8B-B14F-4D97-AF65-F5344CB8AC3E}">
        <p14:creationId xmlns:p14="http://schemas.microsoft.com/office/powerpoint/2010/main" val="2905594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22E45-529B-9027-7950-0FCDBC6D8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R" dirty="0"/>
              <a:t>Training &amp; Supporting Graduate Students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06B77-9B9E-A639-8DEC-C34F9280D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R" u="sng" dirty="0"/>
              <a:t>Suggestions</a:t>
            </a:r>
            <a:r>
              <a:rPr lang="en-AR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AR" dirty="0"/>
              <a:t>Attend a mentoring course</a:t>
            </a:r>
          </a:p>
          <a:p>
            <a:pPr marL="514350" indent="-514350">
              <a:buFont typeface="+mj-lt"/>
              <a:buAutoNum type="arabicPeriod"/>
            </a:pPr>
            <a:r>
              <a:rPr lang="en-AR" dirty="0"/>
              <a:t>Enlist a co-mentor if you have not graduated a stud</a:t>
            </a:r>
            <a:r>
              <a:rPr lang="en-US" dirty="0" err="1"/>
              <a:t>en</a:t>
            </a:r>
            <a:r>
              <a:rPr lang="en-AR" dirty="0"/>
              <a:t>t before</a:t>
            </a:r>
          </a:p>
          <a:p>
            <a:pPr marL="514350" indent="-514350">
              <a:buFont typeface="+mj-lt"/>
              <a:buAutoNum type="arabicPeriod"/>
            </a:pPr>
            <a:r>
              <a:rPr lang="en-AR" dirty="0"/>
              <a:t>Recruit faculty with different expertise &amp; experience levels on thesis committee</a:t>
            </a:r>
          </a:p>
          <a:p>
            <a:pPr marL="514350" indent="-514350">
              <a:buFont typeface="+mj-lt"/>
              <a:buAutoNum type="arabicPeriod"/>
            </a:pPr>
            <a:r>
              <a:rPr lang="en-AR" dirty="0"/>
              <a:t>All students are different, engage &amp; ensure good communication</a:t>
            </a:r>
          </a:p>
          <a:p>
            <a:pPr marL="514350" indent="-514350">
              <a:buFont typeface="+mj-lt"/>
              <a:buAutoNum type="arabicPeriod"/>
            </a:pPr>
            <a:r>
              <a:rPr lang="en-AR" dirty="0"/>
              <a:t>Address problems early &amp; get help if needed</a:t>
            </a:r>
          </a:p>
          <a:p>
            <a:pPr marL="514350" indent="-514350">
              <a:buFont typeface="+mj-lt"/>
              <a:buAutoNum type="arabicPeriod"/>
            </a:pPr>
            <a:r>
              <a:rPr lang="en-AR" dirty="0"/>
              <a:t>Its about their career as well as yours</a:t>
            </a:r>
          </a:p>
        </p:txBody>
      </p:sp>
    </p:spTree>
    <p:extLst>
      <p:ext uri="{BB962C8B-B14F-4D97-AF65-F5344CB8AC3E}">
        <p14:creationId xmlns:p14="http://schemas.microsoft.com/office/powerpoint/2010/main" val="357549991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2">
      <a:dk1>
        <a:srgbClr val="565A5C"/>
      </a:dk1>
      <a:lt1>
        <a:sysClr val="window" lastClr="FFFFFF"/>
      </a:lt1>
      <a:dk2>
        <a:srgbClr val="808080"/>
      </a:dk2>
      <a:lt2>
        <a:srgbClr val="B3B3B3"/>
      </a:lt2>
      <a:accent1>
        <a:srgbClr val="009CB1"/>
      </a:accent1>
      <a:accent2>
        <a:srgbClr val="77BC1F"/>
      </a:accent2>
      <a:accent3>
        <a:srgbClr val="A1CD3A"/>
      </a:accent3>
      <a:accent4>
        <a:srgbClr val="9AD1DC"/>
      </a:accent4>
      <a:accent5>
        <a:srgbClr val="6EC4E9"/>
      </a:accent5>
      <a:accent6>
        <a:srgbClr val="E7417A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2">
      <a:dk1>
        <a:srgbClr val="565A5C"/>
      </a:dk1>
      <a:lt1>
        <a:sysClr val="window" lastClr="FFFFFF"/>
      </a:lt1>
      <a:dk2>
        <a:srgbClr val="808080"/>
      </a:dk2>
      <a:lt2>
        <a:srgbClr val="B3B3B3"/>
      </a:lt2>
      <a:accent1>
        <a:srgbClr val="009CB1"/>
      </a:accent1>
      <a:accent2>
        <a:srgbClr val="77BC1F"/>
      </a:accent2>
      <a:accent3>
        <a:srgbClr val="A1CD3A"/>
      </a:accent3>
      <a:accent4>
        <a:srgbClr val="9AD1DC"/>
      </a:accent4>
      <a:accent5>
        <a:srgbClr val="6EC4E9"/>
      </a:accent5>
      <a:accent6>
        <a:srgbClr val="E7417A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Custom 2">
      <a:dk1>
        <a:srgbClr val="565A5C"/>
      </a:dk1>
      <a:lt1>
        <a:sysClr val="window" lastClr="FFFFFF"/>
      </a:lt1>
      <a:dk2>
        <a:srgbClr val="808080"/>
      </a:dk2>
      <a:lt2>
        <a:srgbClr val="B3B3B3"/>
      </a:lt2>
      <a:accent1>
        <a:srgbClr val="009CB1"/>
      </a:accent1>
      <a:accent2>
        <a:srgbClr val="77BC1F"/>
      </a:accent2>
      <a:accent3>
        <a:srgbClr val="A1CD3A"/>
      </a:accent3>
      <a:accent4>
        <a:srgbClr val="9AD1DC"/>
      </a:accent4>
      <a:accent5>
        <a:srgbClr val="6EC4E9"/>
      </a:accent5>
      <a:accent6>
        <a:srgbClr val="E7417A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Custom Design">
  <a:themeElements>
    <a:clrScheme name="Custom 2">
      <a:dk1>
        <a:srgbClr val="565A5C"/>
      </a:dk1>
      <a:lt1>
        <a:sysClr val="window" lastClr="FFFFFF"/>
      </a:lt1>
      <a:dk2>
        <a:srgbClr val="808080"/>
      </a:dk2>
      <a:lt2>
        <a:srgbClr val="B3B3B3"/>
      </a:lt2>
      <a:accent1>
        <a:srgbClr val="009CB1"/>
      </a:accent1>
      <a:accent2>
        <a:srgbClr val="77BC1F"/>
      </a:accent2>
      <a:accent3>
        <a:srgbClr val="A1CD3A"/>
      </a:accent3>
      <a:accent4>
        <a:srgbClr val="9AD1DC"/>
      </a:accent4>
      <a:accent5>
        <a:srgbClr val="6EC4E9"/>
      </a:accent5>
      <a:accent6>
        <a:srgbClr val="E7417A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Rule_4_3_Teal.potx</Template>
  <TotalTime>781</TotalTime>
  <Words>607</Words>
  <Application>Microsoft Macintosh PowerPoint</Application>
  <PresentationFormat>On-screen Show (4:3)</PresentationFormat>
  <Paragraphs>70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Custom Design</vt:lpstr>
      <vt:lpstr>1_Custom Design</vt:lpstr>
      <vt:lpstr>2_Custom Design</vt:lpstr>
      <vt:lpstr>3_Custom Design</vt:lpstr>
      <vt:lpstr>Recruiting &amp; Training Graduate Students</vt:lpstr>
      <vt:lpstr>Learning Objectives</vt:lpstr>
      <vt:lpstr>Graduate Students</vt:lpstr>
      <vt:lpstr>Graduate Students</vt:lpstr>
      <vt:lpstr>How do you recruit graduate students ?</vt:lpstr>
      <vt:lpstr>Training &amp; Supporting Graduate Students #1</vt:lpstr>
      <vt:lpstr>Training &amp; Supporting Graduate Students #2</vt:lpstr>
      <vt:lpstr>Training &amp; Supporting Graduate Students #3</vt:lpstr>
      <vt:lpstr>Training &amp; Supporting Graduate Students #4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Diederichs, Anna</dc:creator>
  <cp:lastModifiedBy>Timothy LeCras</cp:lastModifiedBy>
  <cp:revision>116</cp:revision>
  <dcterms:created xsi:type="dcterms:W3CDTF">2016-06-28T16:48:42Z</dcterms:created>
  <dcterms:modified xsi:type="dcterms:W3CDTF">2022-11-08T18:45:51Z</dcterms:modified>
</cp:coreProperties>
</file>