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5" r:id="rId1"/>
  </p:sldMasterIdLst>
  <p:notesMasterIdLst>
    <p:notesMasterId r:id="rId31"/>
  </p:notesMasterIdLst>
  <p:handoutMasterIdLst>
    <p:handoutMasterId r:id="rId32"/>
  </p:handoutMasterIdLst>
  <p:sldIdLst>
    <p:sldId id="256" r:id="rId2"/>
    <p:sldId id="284" r:id="rId3"/>
    <p:sldId id="282" r:id="rId4"/>
    <p:sldId id="283" r:id="rId5"/>
    <p:sldId id="285" r:id="rId6"/>
    <p:sldId id="286" r:id="rId7"/>
    <p:sldId id="262" r:id="rId8"/>
    <p:sldId id="275" r:id="rId9"/>
    <p:sldId id="276" r:id="rId10"/>
    <p:sldId id="274" r:id="rId11"/>
    <p:sldId id="263" r:id="rId12"/>
    <p:sldId id="277" r:id="rId13"/>
    <p:sldId id="278" r:id="rId14"/>
    <p:sldId id="279" r:id="rId15"/>
    <p:sldId id="288" r:id="rId16"/>
    <p:sldId id="280" r:id="rId17"/>
    <p:sldId id="289" r:id="rId18"/>
    <p:sldId id="258" r:id="rId19"/>
    <p:sldId id="271" r:id="rId20"/>
    <p:sldId id="270" r:id="rId21"/>
    <p:sldId id="272" r:id="rId22"/>
    <p:sldId id="267" r:id="rId23"/>
    <p:sldId id="273" r:id="rId24"/>
    <p:sldId id="266" r:id="rId25"/>
    <p:sldId id="265" r:id="rId26"/>
    <p:sldId id="260" r:id="rId27"/>
    <p:sldId id="261" r:id="rId28"/>
    <p:sldId id="259" r:id="rId29"/>
    <p:sldId id="287" r:id="rId3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Verdana"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Verdana"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Verdana"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Verdana"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Verdana" charset="0"/>
        <a:ea typeface="MS PGothic" charset="0"/>
        <a:cs typeface="MS PGothic" charset="0"/>
      </a:defRPr>
    </a:lvl5pPr>
    <a:lvl6pPr marL="2286000" algn="l" defTabSz="457200" rtl="0" eaLnBrk="1" latinLnBrk="0" hangingPunct="1">
      <a:defRPr sz="2400" kern="1200">
        <a:solidFill>
          <a:schemeClr val="tx1"/>
        </a:solidFill>
        <a:latin typeface="Verdana" charset="0"/>
        <a:ea typeface="MS PGothic" charset="0"/>
        <a:cs typeface="MS PGothic" charset="0"/>
      </a:defRPr>
    </a:lvl6pPr>
    <a:lvl7pPr marL="2743200" algn="l" defTabSz="457200" rtl="0" eaLnBrk="1" latinLnBrk="0" hangingPunct="1">
      <a:defRPr sz="2400" kern="1200">
        <a:solidFill>
          <a:schemeClr val="tx1"/>
        </a:solidFill>
        <a:latin typeface="Verdana" charset="0"/>
        <a:ea typeface="MS PGothic" charset="0"/>
        <a:cs typeface="MS PGothic" charset="0"/>
      </a:defRPr>
    </a:lvl7pPr>
    <a:lvl8pPr marL="3200400" algn="l" defTabSz="457200" rtl="0" eaLnBrk="1" latinLnBrk="0" hangingPunct="1">
      <a:defRPr sz="2400" kern="1200">
        <a:solidFill>
          <a:schemeClr val="tx1"/>
        </a:solidFill>
        <a:latin typeface="Verdana" charset="0"/>
        <a:ea typeface="MS PGothic" charset="0"/>
        <a:cs typeface="MS PGothic" charset="0"/>
      </a:defRPr>
    </a:lvl8pPr>
    <a:lvl9pPr marL="3657600" algn="l" defTabSz="457200" rtl="0" eaLnBrk="1" latinLnBrk="0" hangingPunct="1">
      <a:defRPr sz="2400" kern="1200">
        <a:solidFill>
          <a:schemeClr val="tx1"/>
        </a:solidFill>
        <a:latin typeface="Verdana" charset="0"/>
        <a:ea typeface="MS PGothic" charset="0"/>
        <a:cs typeface="MS PGothic" charset="0"/>
      </a:defRPr>
    </a:lvl9pPr>
  </p:defaultTextStyle>
  <p:extLst>
    <p:ext uri="{EFAFB233-063F-42B5-8137-9DF3F51BA10A}">
      <p15:sldGuideLst xmlns:p15="http://schemas.microsoft.com/office/powerpoint/2012/main">
        <p15:guide id="1" orient="horz" pos="288">
          <p15:clr>
            <a:srgbClr val="A4A3A4"/>
          </p15:clr>
        </p15:guide>
        <p15:guide id="2" pos="2736">
          <p15:clr>
            <a:srgbClr val="A4A3A4"/>
          </p15:clr>
        </p15:guide>
        <p15:guide id="3" orient="horz" pos="624">
          <p15:clr>
            <a:srgbClr val="A4A3A4"/>
          </p15:clr>
        </p15:guide>
        <p15:guide id="4" pos="10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69696"/>
    <a:srgbClr val="FF9900"/>
    <a:srgbClr val="339933"/>
    <a:srgbClr val="B2B2B2"/>
    <a:srgbClr val="C0C0C0"/>
    <a:srgbClr val="8D0507"/>
    <a:srgbClr val="B60606"/>
    <a:srgbClr val="8B1E24"/>
    <a:srgbClr val="5312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9369" autoAdjust="0"/>
  </p:normalViewPr>
  <p:slideViewPr>
    <p:cSldViewPr showGuides="1">
      <p:cViewPr varScale="1">
        <p:scale>
          <a:sx n="114" d="100"/>
          <a:sy n="114" d="100"/>
        </p:scale>
        <p:origin x="1506" y="114"/>
      </p:cViewPr>
      <p:guideLst>
        <p:guide orient="horz" pos="288"/>
        <p:guide pos="2736"/>
        <p:guide orient="horz" pos="624"/>
        <p:guide pos="1008"/>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5567128907622"/>
          <c:y val="3.1126111603446964E-2"/>
          <c:w val="0.83704903364352179"/>
          <c:h val="0.84751117258991271"/>
        </c:manualLayout>
      </c:layout>
      <c:scatterChart>
        <c:scatterStyle val="lineMarker"/>
        <c:varyColors val="1"/>
        <c:ser>
          <c:idx val="0"/>
          <c:order val="0"/>
          <c:tx>
            <c:strRef>
              <c:f>Sheet1!$B$1</c:f>
              <c:strCache>
                <c:ptCount val="1"/>
                <c:pt idx="0">
                  <c:v>% AAMC</c:v>
                </c:pt>
              </c:strCache>
            </c:strRef>
          </c:tx>
          <c:spPr>
            <a:ln w="25400">
              <a:noFill/>
            </a:ln>
          </c:spPr>
          <c:marker>
            <c:symbol val="circle"/>
            <c:size val="10"/>
            <c:spPr>
              <a:ln>
                <a:solidFill>
                  <a:schemeClr val="bg2"/>
                </a:solidFill>
              </a:ln>
            </c:spPr>
          </c:marker>
          <c:dPt>
            <c:idx val="0"/>
            <c:marker>
              <c:symbol val="circle"/>
              <c:size val="10"/>
              <c:spPr>
                <a:solidFill>
                  <a:schemeClr val="accent1">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1-7689-4E71-B454-2267CE0AD8DD}"/>
              </c:ext>
            </c:extLst>
          </c:dPt>
          <c:dPt>
            <c:idx val="1"/>
            <c:marker>
              <c:symbol val="circle"/>
              <c:size val="10"/>
              <c:spPr>
                <a:solidFill>
                  <a:schemeClr val="accent2">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3-7689-4E71-B454-2267CE0AD8DD}"/>
              </c:ext>
            </c:extLst>
          </c:dPt>
          <c:dPt>
            <c:idx val="2"/>
            <c:marker>
              <c:symbol val="circle"/>
              <c:size val="10"/>
              <c:spPr>
                <a:solidFill>
                  <a:schemeClr val="accent3">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5-7689-4E71-B454-2267CE0AD8DD}"/>
              </c:ext>
            </c:extLst>
          </c:dPt>
          <c:dPt>
            <c:idx val="3"/>
            <c:marker>
              <c:symbol val="circle"/>
              <c:size val="10"/>
              <c:spPr>
                <a:solidFill>
                  <a:schemeClr val="accent4">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7-7689-4E71-B454-2267CE0AD8DD}"/>
              </c:ext>
            </c:extLst>
          </c:dPt>
          <c:dPt>
            <c:idx val="4"/>
            <c:marker>
              <c:symbol val="circle"/>
              <c:size val="10"/>
              <c:spPr>
                <a:solidFill>
                  <a:schemeClr val="accent5">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9-7689-4E71-B454-2267CE0AD8DD}"/>
              </c:ext>
            </c:extLst>
          </c:dPt>
          <c:dPt>
            <c:idx val="5"/>
            <c:marker>
              <c:symbol val="circle"/>
              <c:size val="10"/>
              <c:spPr>
                <a:solidFill>
                  <a:schemeClr val="accent6">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B-7689-4E71-B454-2267CE0AD8DD}"/>
              </c:ext>
            </c:extLst>
          </c:dPt>
          <c:dPt>
            <c:idx val="6"/>
            <c:marker>
              <c:symbol val="circle"/>
              <c:size val="10"/>
              <c:spPr>
                <a:solidFill>
                  <a:schemeClr val="accent1">
                    <a:lumMod val="6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D-7689-4E71-B454-2267CE0AD8DD}"/>
              </c:ext>
            </c:extLst>
          </c:dPt>
          <c:dPt>
            <c:idx val="7"/>
            <c:marker>
              <c:symbol val="circle"/>
              <c:size val="10"/>
              <c:spPr>
                <a:solidFill>
                  <a:schemeClr val="accent2">
                    <a:lumMod val="6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0F-7689-4E71-B454-2267CE0AD8DD}"/>
              </c:ext>
            </c:extLst>
          </c:dPt>
          <c:dPt>
            <c:idx val="8"/>
            <c:marker>
              <c:symbol val="circle"/>
              <c:size val="10"/>
              <c:spPr>
                <a:solidFill>
                  <a:schemeClr val="accent3">
                    <a:lumMod val="6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1-7689-4E71-B454-2267CE0AD8DD}"/>
              </c:ext>
            </c:extLst>
          </c:dPt>
          <c:dPt>
            <c:idx val="9"/>
            <c:marker>
              <c:symbol val="circle"/>
              <c:size val="10"/>
              <c:spPr>
                <a:solidFill>
                  <a:schemeClr val="accent4">
                    <a:lumMod val="6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3-7689-4E71-B454-2267CE0AD8DD}"/>
              </c:ext>
            </c:extLst>
          </c:dPt>
          <c:dPt>
            <c:idx val="10"/>
            <c:marker>
              <c:symbol val="circle"/>
              <c:size val="10"/>
              <c:spPr>
                <a:solidFill>
                  <a:schemeClr val="accent5">
                    <a:lumMod val="6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5-7689-4E71-B454-2267CE0AD8DD}"/>
              </c:ext>
            </c:extLst>
          </c:dPt>
          <c:dPt>
            <c:idx val="11"/>
            <c:marker>
              <c:symbol val="circle"/>
              <c:size val="10"/>
              <c:spPr>
                <a:solidFill>
                  <a:schemeClr val="accent6">
                    <a:lumMod val="6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7-7689-4E71-B454-2267CE0AD8DD}"/>
              </c:ext>
            </c:extLst>
          </c:dPt>
          <c:dPt>
            <c:idx val="12"/>
            <c:marker>
              <c:symbol val="circle"/>
              <c:size val="10"/>
              <c:spPr>
                <a:solidFill>
                  <a:schemeClr val="accent1">
                    <a:lumMod val="80000"/>
                    <a:lumOff val="2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9-7689-4E71-B454-2267CE0AD8DD}"/>
              </c:ext>
            </c:extLst>
          </c:dPt>
          <c:dPt>
            <c:idx val="13"/>
            <c:marker>
              <c:symbol val="circle"/>
              <c:size val="10"/>
              <c:spPr>
                <a:solidFill>
                  <a:schemeClr val="accent2">
                    <a:lumMod val="80000"/>
                    <a:lumOff val="2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B-7689-4E71-B454-2267CE0AD8DD}"/>
              </c:ext>
            </c:extLst>
          </c:dPt>
          <c:dPt>
            <c:idx val="14"/>
            <c:marker>
              <c:symbol val="circle"/>
              <c:size val="10"/>
              <c:spPr>
                <a:solidFill>
                  <a:schemeClr val="accent3">
                    <a:lumMod val="80000"/>
                    <a:lumOff val="2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D-7689-4E71-B454-2267CE0AD8DD}"/>
              </c:ext>
            </c:extLst>
          </c:dPt>
          <c:dPt>
            <c:idx val="15"/>
            <c:marker>
              <c:symbol val="circle"/>
              <c:size val="10"/>
              <c:spPr>
                <a:solidFill>
                  <a:schemeClr val="accent4">
                    <a:lumMod val="80000"/>
                    <a:lumOff val="2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1F-7689-4E71-B454-2267CE0AD8DD}"/>
              </c:ext>
            </c:extLst>
          </c:dPt>
          <c:dPt>
            <c:idx val="16"/>
            <c:marker>
              <c:symbol val="circle"/>
              <c:size val="10"/>
              <c:spPr>
                <a:solidFill>
                  <a:schemeClr val="accent5">
                    <a:lumMod val="80000"/>
                    <a:lumOff val="20000"/>
                    <a:alpha val="85000"/>
                  </a:schemeClr>
                </a:solidFill>
                <a:ln>
                  <a:solidFill>
                    <a:schemeClr val="bg2"/>
                  </a:solidFill>
                </a:ln>
                <a:effectLst/>
              </c:spPr>
            </c:marker>
            <c:bubble3D val="0"/>
            <c:spPr>
              <a:ln w="25400" cap="rnd">
                <a:noFill/>
                <a:round/>
              </a:ln>
              <a:effectLst/>
            </c:spPr>
            <c:extLst>
              <c:ext xmlns:c16="http://schemas.microsoft.com/office/drawing/2014/chart" uri="{C3380CC4-5D6E-409C-BE32-E72D297353CC}">
                <c16:uniqueId val="{00000021-7689-4E71-B454-2267CE0AD8DD}"/>
              </c:ext>
            </c:extLst>
          </c:dPt>
          <c:dLbls>
            <c:dLbl>
              <c:idx val="0"/>
              <c:layout>
                <c:manualLayout>
                  <c:x val="-4.2459939110489189E-2"/>
                  <c:y val="-7.1178870745367731E-2"/>
                </c:manualLayout>
              </c:layout>
              <c:tx>
                <c:rich>
                  <a:bodyPr/>
                  <a:lstStyle/>
                  <a:p>
                    <a:fld id="{284390A3-1A18-4AC8-91E8-0B6974431F3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689-4E71-B454-2267CE0AD8DD}"/>
                </c:ext>
              </c:extLst>
            </c:dLbl>
            <c:dLbl>
              <c:idx val="1"/>
              <c:layout>
                <c:manualLayout>
                  <c:x val="-0.12188845847189048"/>
                  <c:y val="9.8197375732900875E-3"/>
                </c:manualLayout>
              </c:layout>
              <c:tx>
                <c:rich>
                  <a:bodyPr/>
                  <a:lstStyle/>
                  <a:p>
                    <a:fld id="{B9A23E56-53C7-47DA-9FC6-58DA63B4993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689-4E71-B454-2267CE0AD8DD}"/>
                </c:ext>
              </c:extLst>
            </c:dLbl>
            <c:dLbl>
              <c:idx val="2"/>
              <c:layout>
                <c:manualLayout>
                  <c:x val="-7.7974350350443353E-2"/>
                  <c:y val="-4.2412258460661108E-2"/>
                </c:manualLayout>
              </c:layout>
              <c:tx>
                <c:rich>
                  <a:bodyPr/>
                  <a:lstStyle/>
                  <a:p>
                    <a:fld id="{985AA5AC-22C3-42D1-A167-9C15D0AC6B4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689-4E71-B454-2267CE0AD8DD}"/>
                </c:ext>
              </c:extLst>
            </c:dLbl>
            <c:dLbl>
              <c:idx val="3"/>
              <c:layout>
                <c:manualLayout>
                  <c:x val="-1.997689373933844E-2"/>
                  <c:y val="-5.5926270050985112E-2"/>
                </c:manualLayout>
              </c:layout>
              <c:tx>
                <c:rich>
                  <a:bodyPr/>
                  <a:lstStyle/>
                  <a:p>
                    <a:fld id="{F0A004E9-ECDC-44F9-A703-779BDB30C89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689-4E71-B454-2267CE0AD8DD}"/>
                </c:ext>
              </c:extLst>
            </c:dLbl>
            <c:dLbl>
              <c:idx val="4"/>
              <c:layout>
                <c:manualLayout>
                  <c:x val="-9.5509988267268836E-2"/>
                  <c:y val="4.5601055668873715E-2"/>
                </c:manualLayout>
              </c:layout>
              <c:tx>
                <c:rich>
                  <a:bodyPr/>
                  <a:lstStyle/>
                  <a:p>
                    <a:fld id="{D9C55352-9FFB-4B78-BB09-3951ACF58A1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689-4E71-B454-2267CE0AD8DD}"/>
                </c:ext>
              </c:extLst>
            </c:dLbl>
            <c:dLbl>
              <c:idx val="5"/>
              <c:layout>
                <c:manualLayout>
                  <c:x val="-6.9747429581162201E-2"/>
                  <c:y val="-4.2437370289304513E-2"/>
                </c:manualLayout>
              </c:layout>
              <c:tx>
                <c:rich>
                  <a:bodyPr/>
                  <a:lstStyle/>
                  <a:p>
                    <a:fld id="{272D1284-8006-48A6-AE7F-74FBBB778CD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89-4E71-B454-2267CE0AD8DD}"/>
                </c:ext>
              </c:extLst>
            </c:dLbl>
            <c:dLbl>
              <c:idx val="6"/>
              <c:layout>
                <c:manualLayout>
                  <c:x val="-2.1057013842084662E-2"/>
                  <c:y val="-7.0509964535617489E-2"/>
                </c:manualLayout>
              </c:layout>
              <c:tx>
                <c:rich>
                  <a:bodyPr/>
                  <a:lstStyle/>
                  <a:p>
                    <a:fld id="{75FCC2C8-02DD-4E98-8A73-E8067A1C7C4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689-4E71-B454-2267CE0AD8DD}"/>
                </c:ext>
              </c:extLst>
            </c:dLbl>
            <c:dLbl>
              <c:idx val="7"/>
              <c:layout>
                <c:manualLayout>
                  <c:x val="-6.9840103670456691E-2"/>
                  <c:y val="-4.2523439056832216E-2"/>
                </c:manualLayout>
              </c:layout>
              <c:tx>
                <c:rich>
                  <a:bodyPr/>
                  <a:lstStyle/>
                  <a:p>
                    <a:fld id="{A7E0D1BF-5C7D-4980-A990-55ED226343C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689-4E71-B454-2267CE0AD8DD}"/>
                </c:ext>
              </c:extLst>
            </c:dLbl>
            <c:dLbl>
              <c:idx val="8"/>
              <c:layout>
                <c:manualLayout>
                  <c:x val="-5.6642786525474886E-2"/>
                  <c:y val="-6.1815803926841974E-2"/>
                </c:manualLayout>
              </c:layout>
              <c:tx>
                <c:rich>
                  <a:bodyPr/>
                  <a:lstStyle/>
                  <a:p>
                    <a:fld id="{25604D62-529A-4759-8DE4-43566359EFE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689-4E71-B454-2267CE0AD8DD}"/>
                </c:ext>
              </c:extLst>
            </c:dLbl>
            <c:dLbl>
              <c:idx val="9"/>
              <c:layout>
                <c:manualLayout>
                  <c:x val="-2.2624451184402511E-2"/>
                  <c:y val="-4.1860608289495643E-2"/>
                </c:manualLayout>
              </c:layout>
              <c:tx>
                <c:rich>
                  <a:bodyPr/>
                  <a:lstStyle/>
                  <a:p>
                    <a:fld id="{BEF4E784-1FF2-4DB9-A4C5-2CD9642491E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7689-4E71-B454-2267CE0AD8DD}"/>
                </c:ext>
              </c:extLst>
            </c:dLbl>
            <c:dLbl>
              <c:idx val="10"/>
              <c:layout>
                <c:manualLayout>
                  <c:x val="6.7017495167836488E-3"/>
                  <c:y val="-3.2664211107852871E-2"/>
                </c:manualLayout>
              </c:layout>
              <c:tx>
                <c:rich>
                  <a:bodyPr/>
                  <a:lstStyle/>
                  <a:p>
                    <a:fld id="{AB068A20-325A-4069-890C-8C59E018E56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7689-4E71-B454-2267CE0AD8DD}"/>
                </c:ext>
              </c:extLst>
            </c:dLbl>
            <c:dLbl>
              <c:idx val="11"/>
              <c:layout>
                <c:manualLayout>
                  <c:x val="1.3439299489250824E-2"/>
                  <c:y val="-5.6613200073229376E-2"/>
                </c:manualLayout>
              </c:layout>
              <c:tx>
                <c:rich>
                  <a:bodyPr/>
                  <a:lstStyle/>
                  <a:p>
                    <a:fld id="{FBFF91C5-4EEF-40AF-AC50-FAC5285111B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7689-4E71-B454-2267CE0AD8DD}"/>
                </c:ext>
              </c:extLst>
            </c:dLbl>
            <c:dLbl>
              <c:idx val="12"/>
              <c:layout>
                <c:manualLayout>
                  <c:x val="2.7089809693636785E-3"/>
                  <c:y val="3.5059555536834194E-2"/>
                </c:manualLayout>
              </c:layout>
              <c:tx>
                <c:rich>
                  <a:bodyPr/>
                  <a:lstStyle/>
                  <a:p>
                    <a:fld id="{F704DADE-7A43-474E-A55C-3381ED50389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7689-4E71-B454-2267CE0AD8DD}"/>
                </c:ext>
              </c:extLst>
            </c:dLbl>
            <c:dLbl>
              <c:idx val="13"/>
              <c:layout>
                <c:manualLayout>
                  <c:x val="4.0273716634483059E-3"/>
                  <c:y val="5.1981485291758854E-2"/>
                </c:manualLayout>
              </c:layout>
              <c:tx>
                <c:rich>
                  <a:bodyPr/>
                  <a:lstStyle/>
                  <a:p>
                    <a:fld id="{3033C2D8-2FFB-4BED-B6ED-AA5ADBE0A82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7689-4E71-B454-2267CE0AD8DD}"/>
                </c:ext>
              </c:extLst>
            </c:dLbl>
            <c:dLbl>
              <c:idx val="14"/>
              <c:layout>
                <c:manualLayout>
                  <c:x val="-7.0470862200693471E-2"/>
                  <c:y val="7.284779477641562E-2"/>
                </c:manualLayout>
              </c:layout>
              <c:tx>
                <c:rich>
                  <a:bodyPr/>
                  <a:lstStyle/>
                  <a:p>
                    <a:fld id="{9630B930-D3A8-4076-BA23-30B1C924FA5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7689-4E71-B454-2267CE0AD8DD}"/>
                </c:ext>
              </c:extLst>
            </c:dLbl>
            <c:dLbl>
              <c:idx val="15"/>
              <c:layout>
                <c:manualLayout>
                  <c:x val="7.5958030371478221E-3"/>
                  <c:y val="-5.6576544903999913E-3"/>
                </c:manualLayout>
              </c:layout>
              <c:tx>
                <c:rich>
                  <a:bodyPr/>
                  <a:lstStyle/>
                  <a:p>
                    <a:fld id="{A09D1C02-1C29-46FE-917F-587E5088E24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7689-4E71-B454-2267CE0AD8D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10000"/>
                      </a:schemeClr>
                    </a:solidFill>
                    <a:latin typeface="Calibri"/>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bg2"/>
                      </a:solidFill>
                    </a:ln>
                    <a:effectLst/>
                  </c:spPr>
                </c15:leaderLines>
              </c:ext>
            </c:extLst>
          </c:dLbls>
          <c:xVal>
            <c:numRef>
              <c:f>Sheet1!$A$2:$A$17</c:f>
              <c:numCache>
                <c:formatCode>0%</c:formatCode>
                <c:ptCount val="16"/>
                <c:pt idx="0">
                  <c:v>0.5203910089021142</c:v>
                </c:pt>
                <c:pt idx="1">
                  <c:v>0.47336116848965082</c:v>
                </c:pt>
                <c:pt idx="2">
                  <c:v>0.39858308710484258</c:v>
                </c:pt>
                <c:pt idx="3">
                  <c:v>0.51528903895975731</c:v>
                </c:pt>
                <c:pt idx="4">
                  <c:v>0.49286784612098777</c:v>
                </c:pt>
                <c:pt idx="5">
                  <c:v>0.38592154595248268</c:v>
                </c:pt>
                <c:pt idx="6">
                  <c:v>0.70585337118217328</c:v>
                </c:pt>
                <c:pt idx="7">
                  <c:v>0.31855566604350155</c:v>
                </c:pt>
                <c:pt idx="8">
                  <c:v>0.68095844201508615</c:v>
                </c:pt>
                <c:pt idx="9">
                  <c:v>0.57713129776553085</c:v>
                </c:pt>
                <c:pt idx="10">
                  <c:v>0.59725405405895704</c:v>
                </c:pt>
                <c:pt idx="11">
                  <c:v>0.74463542952193718</c:v>
                </c:pt>
                <c:pt idx="12">
                  <c:v>0.71743369012900571</c:v>
                </c:pt>
                <c:pt idx="13">
                  <c:v>0.53972957977619485</c:v>
                </c:pt>
                <c:pt idx="14">
                  <c:v>0.4744943887264107</c:v>
                </c:pt>
                <c:pt idx="15">
                  <c:v>0.57344807381869511</c:v>
                </c:pt>
              </c:numCache>
            </c:numRef>
          </c:xVal>
          <c:yVal>
            <c:numRef>
              <c:f>Sheet1!$B$2:$B$17</c:f>
              <c:numCache>
                <c:formatCode>0%</c:formatCode>
                <c:ptCount val="16"/>
                <c:pt idx="0">
                  <c:v>0.62454795768127758</c:v>
                </c:pt>
                <c:pt idx="1">
                  <c:v>0.45346983041349836</c:v>
                </c:pt>
                <c:pt idx="2">
                  <c:v>0.28571794871794864</c:v>
                </c:pt>
                <c:pt idx="3">
                  <c:v>0.42194898425071053</c:v>
                </c:pt>
                <c:pt idx="4">
                  <c:v>0.43804545454545463</c:v>
                </c:pt>
                <c:pt idx="5">
                  <c:v>0.61957621156268761</c:v>
                </c:pt>
                <c:pt idx="6">
                  <c:v>0.72163964461680818</c:v>
                </c:pt>
                <c:pt idx="7">
                  <c:v>0.18137499999999998</c:v>
                </c:pt>
                <c:pt idx="8">
                  <c:v>0.76004566320252276</c:v>
                </c:pt>
                <c:pt idx="9">
                  <c:v>0.62033888112964541</c:v>
                </c:pt>
                <c:pt idx="10">
                  <c:v>0.44050000000000006</c:v>
                </c:pt>
                <c:pt idx="11">
                  <c:v>0.67498618762067408</c:v>
                </c:pt>
                <c:pt idx="12">
                  <c:v>0.4805671021610502</c:v>
                </c:pt>
                <c:pt idx="13">
                  <c:v>0.29292307692307695</c:v>
                </c:pt>
                <c:pt idx="14">
                  <c:v>0.29992000000000002</c:v>
                </c:pt>
                <c:pt idx="15">
                  <c:v>0.35749655940681591</c:v>
                </c:pt>
              </c:numCache>
            </c:numRef>
          </c:yVal>
          <c:smooth val="0"/>
          <c:extLst>
            <c:ext xmlns:c15="http://schemas.microsoft.com/office/drawing/2012/chart" uri="{02D57815-91ED-43cb-92C2-25804820EDAC}">
              <c15:datalabelsRange>
                <c15:f>Sheet1!$D$2:$D$17</c15:f>
                <c15:dlblRangeCache>
                  <c:ptCount val="16"/>
                  <c:pt idx="0">
                    <c:v>Dept A</c:v>
                  </c:pt>
                  <c:pt idx="1">
                    <c:v>Dept B</c:v>
                  </c:pt>
                  <c:pt idx="2">
                    <c:v>Dept C</c:v>
                  </c:pt>
                  <c:pt idx="3">
                    <c:v>Dept D</c:v>
                  </c:pt>
                  <c:pt idx="4">
                    <c:v>Dept E</c:v>
                  </c:pt>
                  <c:pt idx="5">
                    <c:v>Dept F</c:v>
                  </c:pt>
                  <c:pt idx="6">
                    <c:v>Dept G</c:v>
                  </c:pt>
                  <c:pt idx="7">
                    <c:v>Dept H</c:v>
                  </c:pt>
                  <c:pt idx="8">
                    <c:v>Dept I</c:v>
                  </c:pt>
                  <c:pt idx="9">
                    <c:v>Dept J</c:v>
                  </c:pt>
                  <c:pt idx="10">
                    <c:v>Dept K</c:v>
                  </c:pt>
                  <c:pt idx="11">
                    <c:v>Dept L</c:v>
                  </c:pt>
                  <c:pt idx="12">
                    <c:v>Dept M</c:v>
                  </c:pt>
                  <c:pt idx="13">
                    <c:v>Dept N</c:v>
                  </c:pt>
                  <c:pt idx="14">
                    <c:v>Dept O</c:v>
                  </c:pt>
                  <c:pt idx="15">
                    <c:v>Dept P</c:v>
                  </c:pt>
                </c15:dlblRangeCache>
              </c15:datalabelsRange>
            </c:ext>
            <c:ext xmlns:c16="http://schemas.microsoft.com/office/drawing/2014/chart" uri="{C3380CC4-5D6E-409C-BE32-E72D297353CC}">
              <c16:uniqueId val="{00000022-7689-4E71-B454-2267CE0AD8DD}"/>
            </c:ext>
          </c:extLst>
        </c:ser>
        <c:dLbls>
          <c:dLblPos val="ctr"/>
          <c:showLegendKey val="0"/>
          <c:showVal val="1"/>
          <c:showCatName val="0"/>
          <c:showSerName val="0"/>
          <c:showPercent val="0"/>
          <c:showBubbleSize val="0"/>
        </c:dLbls>
        <c:axId val="377083056"/>
        <c:axId val="377083616"/>
      </c:scatterChart>
      <c:valAx>
        <c:axId val="377083056"/>
        <c:scaling>
          <c:orientation val="minMax"/>
          <c:max val="1"/>
          <c:min val="0"/>
        </c:scaling>
        <c:delete val="0"/>
        <c:axPos val="b"/>
        <c:title>
          <c:tx>
            <c:rich>
              <a:bodyPr rot="0" spcFirstLastPara="1" vertOverflow="ellipsis" vert="horz" wrap="square" anchor="ctr" anchorCtr="1"/>
              <a:lstStyle/>
              <a:p>
                <a:pPr>
                  <a:defRPr sz="1197" b="1" i="0" u="none" strike="noStrike" kern="1200" baseline="0">
                    <a:solidFill>
                      <a:schemeClr val="bg1">
                        <a:lumMod val="10000"/>
                      </a:schemeClr>
                    </a:solidFill>
                    <a:latin typeface="+mn-lt"/>
                    <a:ea typeface="+mn-ea"/>
                    <a:cs typeface="+mn-cs"/>
                  </a:defRPr>
                </a:pPr>
                <a:r>
                  <a:rPr lang="en-US" dirty="0" err="1"/>
                  <a:t>wRVU</a:t>
                </a:r>
                <a:r>
                  <a:rPr lang="en-US" dirty="0"/>
                  <a:t> Percentile</a:t>
                </a:r>
              </a:p>
            </c:rich>
          </c:tx>
          <c:layout>
            <c:manualLayout>
              <c:xMode val="edge"/>
              <c:yMode val="edge"/>
              <c:x val="0.46468009658699527"/>
              <c:y val="0.9528126463169047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lumMod val="10000"/>
                    </a:schemeClr>
                  </a:solidFill>
                  <a:latin typeface="+mn-lt"/>
                  <a:ea typeface="+mn-ea"/>
                  <a:cs typeface="+mn-cs"/>
                </a:defRPr>
              </a:pPr>
              <a:endParaRPr lang="en-US"/>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bg1">
                    <a:lumMod val="10000"/>
                  </a:schemeClr>
                </a:solidFill>
                <a:latin typeface="+mn-lt"/>
                <a:ea typeface="+mn-ea"/>
                <a:cs typeface="+mn-cs"/>
              </a:defRPr>
            </a:pPr>
            <a:endParaRPr lang="en-US"/>
          </a:p>
        </c:txPr>
        <c:crossAx val="377083616"/>
        <c:crossesAt val="0.5"/>
        <c:crossBetween val="midCat"/>
      </c:valAx>
      <c:valAx>
        <c:axId val="377083616"/>
        <c:scaling>
          <c:orientation val="minMax"/>
          <c:max val="1"/>
          <c:min val="0"/>
        </c:scaling>
        <c:delete val="0"/>
        <c:axPos val="l"/>
        <c:title>
          <c:tx>
            <c:rich>
              <a:bodyPr rot="-5400000" spcFirstLastPara="1" vertOverflow="ellipsis" vert="horz" wrap="square" anchor="ctr" anchorCtr="1"/>
              <a:lstStyle/>
              <a:p>
                <a:pPr>
                  <a:defRPr sz="1197" b="1" i="0" u="none" strike="noStrike" kern="1200" baseline="0">
                    <a:solidFill>
                      <a:schemeClr val="bg1">
                        <a:lumMod val="10000"/>
                      </a:schemeClr>
                    </a:solidFill>
                    <a:latin typeface="+mn-lt"/>
                    <a:ea typeface="+mn-ea"/>
                    <a:cs typeface="+mn-cs"/>
                  </a:defRPr>
                </a:pPr>
                <a:r>
                  <a:rPr lang="en-US" dirty="0"/>
                  <a:t>AAMC Salary Percentile</a:t>
                </a:r>
              </a:p>
            </c:rich>
          </c:tx>
          <c:layout>
            <c:manualLayout>
              <c:xMode val="edge"/>
              <c:yMode val="edge"/>
              <c:x val="6.0551861031012417E-3"/>
              <c:y val="0.27968947198735011"/>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bg1">
                      <a:lumMod val="10000"/>
                    </a:schemeClr>
                  </a:solidFill>
                  <a:latin typeface="+mn-lt"/>
                  <a:ea typeface="+mn-ea"/>
                  <a:cs typeface="+mn-cs"/>
                </a:defRPr>
              </a:pPr>
              <a:endParaRPr lang="en-US"/>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bg1">
                    <a:lumMod val="10000"/>
                  </a:schemeClr>
                </a:solidFill>
                <a:latin typeface="+mn-lt"/>
                <a:ea typeface="+mn-ea"/>
                <a:cs typeface="+mn-cs"/>
              </a:defRPr>
            </a:pPr>
            <a:endParaRPr lang="en-US"/>
          </a:p>
        </c:txPr>
        <c:crossAx val="377083056"/>
        <c:crossesAt val="0.5"/>
        <c:crossBetween val="midCat"/>
      </c:valAx>
      <c:spPr>
        <a:noFill/>
        <a:ln>
          <a:noFill/>
        </a:ln>
        <a:effectLst/>
      </c:spPr>
    </c:plotArea>
    <c:plotVisOnly val="1"/>
    <c:dispBlanksAs val="gap"/>
    <c:showDLblsOverMax val="0"/>
  </c:chart>
  <c:spPr>
    <a:gradFill flip="none" rotWithShape="1">
      <a:gsLst>
        <a:gs pos="0">
          <a:srgbClr val="C0C0C0"/>
        </a:gs>
        <a:gs pos="39000">
          <a:srgbClr val="C0C0C0"/>
        </a:gs>
        <a:gs pos="100000">
          <a:srgbClr val="FFFFFF">
            <a:alpha val="0"/>
          </a:srgbClr>
        </a:gs>
      </a:gsLst>
      <a:path path="circle">
        <a:fillToRect l="50000" t="-80000" r="50000" b="180000"/>
      </a:path>
      <a:tileRect/>
    </a:gradFill>
    <a:ln w="9525" cap="flat" cmpd="sng" algn="ctr">
      <a:noFill/>
      <a:round/>
    </a:ln>
    <a:effectLst/>
  </c:spPr>
  <c:txPr>
    <a:bodyPr/>
    <a:lstStyle/>
    <a:p>
      <a:pPr>
        <a:defRPr>
          <a:solidFill>
            <a:schemeClr val="bg1">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2">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a:latin typeface="Calibri"/>
    </cs:defRPr>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hyperlink" Target="http://eduspiral.com/tag/business-administration"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hyperlink" Target="http://www.somospacientes.com/noticias/sanidad/iemac-1-0-o-como-enfocar-la-gestion-del-sistema-sanitario-hacia-los-pacientes-cronicos/" TargetMode="External"/><Relationship Id="rId1" Type="http://schemas.openxmlformats.org/officeDocument/2006/relationships/image" Target="../media/image4.jpg"/><Relationship Id="rId6" Type="http://schemas.openxmlformats.org/officeDocument/2006/relationships/hyperlink" Target="http://www.publicdomainpictures.net/view-image.php?image=1087" TargetMode="External"/><Relationship Id="rId5" Type="http://schemas.openxmlformats.org/officeDocument/2006/relationships/image" Target="../media/image6.jpg"/><Relationship Id="rId4" Type="http://schemas.openxmlformats.org/officeDocument/2006/relationships/hyperlink" Target="http://sciencevier.com/" TargetMode="External"/></Relationships>
</file>

<file path=ppt/diagrams/_rels/data4.xml.rels><?xml version="1.0" encoding="UTF-8" standalone="yes"?>
<Relationships xmlns="http://schemas.openxmlformats.org/package/2006/relationships"><Relationship Id="rId8" Type="http://schemas.openxmlformats.org/officeDocument/2006/relationships/hyperlink" Target="http://www.publicdomainpictures.net/view-image.php?image=1087" TargetMode="External"/><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hyperlink" Target="http://www.somospacientes.com/noticias/sanidad/iemac-1-0-o-como-enfocar-la-gestion-del-sistema-sanitario-hacia-los-pacientes-cronicos/" TargetMode="External"/><Relationship Id="rId1" Type="http://schemas.openxmlformats.org/officeDocument/2006/relationships/image" Target="../media/image9.png"/><Relationship Id="rId6" Type="http://schemas.openxmlformats.org/officeDocument/2006/relationships/image" Target="../media/image11.png"/><Relationship Id="rId11" Type="http://schemas.openxmlformats.org/officeDocument/2006/relationships/hyperlink" Target="http://eduspiral.com/tag/business-administration" TargetMode="External"/><Relationship Id="rId5" Type="http://schemas.openxmlformats.org/officeDocument/2006/relationships/hyperlink" Target="http://sciencevier.com/" TargetMode="Externa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2.png"/></Relationships>
</file>

<file path=ppt/diagrams/_rels/data5.xml.rels><?xml version="1.0" encoding="UTF-8" standalone="yes"?>
<Relationships xmlns="http://schemas.openxmlformats.org/package/2006/relationships"><Relationship Id="rId8" Type="http://schemas.openxmlformats.org/officeDocument/2006/relationships/hyperlink" Target="http://www.publicdomainpictures.net/view-image.php?image=1087" TargetMode="External"/><Relationship Id="rId3" Type="http://schemas.openxmlformats.org/officeDocument/2006/relationships/hyperlink" Target="http://www.somospacientes.com/noticias/sanidad/iemac-1-0-o-como-enfocar-la-gestion-del-sistema-sanitario-hacia-los-pacientes-cronicos/" TargetMode="External"/><Relationship Id="rId7" Type="http://schemas.microsoft.com/office/2007/relationships/hdphoto" Target="../media/hdphoto2.wdp"/><Relationship Id="rId2" Type="http://schemas.microsoft.com/office/2007/relationships/hdphoto" Target="../media/hdphoto4.wdp"/><Relationship Id="rId1" Type="http://schemas.openxmlformats.org/officeDocument/2006/relationships/image" Target="../media/image13.png"/><Relationship Id="rId6" Type="http://schemas.openxmlformats.org/officeDocument/2006/relationships/image" Target="../media/image11.png"/><Relationship Id="rId11" Type="http://schemas.openxmlformats.org/officeDocument/2006/relationships/hyperlink" Target="http://eduspiral.com/tag/business-administration" TargetMode="External"/><Relationship Id="rId5" Type="http://schemas.openxmlformats.org/officeDocument/2006/relationships/hyperlink" Target="http://sciencevier.com/" TargetMode="External"/><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2.png"/></Relationships>
</file>

<file path=ppt/diagrams/_rels/data6.xml.rels><?xml version="1.0" encoding="UTF-8" standalone="yes"?>
<Relationships xmlns="http://schemas.openxmlformats.org/package/2006/relationships"><Relationship Id="rId8" Type="http://schemas.openxmlformats.org/officeDocument/2006/relationships/hyperlink" Target="http://www.publicdomainpictures.net/view-image.php?image=1087" TargetMode="External"/><Relationship Id="rId3" Type="http://schemas.openxmlformats.org/officeDocument/2006/relationships/hyperlink" Target="http://www.somospacientes.com/noticias/sanidad/iemac-1-0-o-como-enfocar-la-gestion-del-sistema-sanitario-hacia-los-pacientes-cronicos/" TargetMode="External"/><Relationship Id="rId7" Type="http://schemas.openxmlformats.org/officeDocument/2006/relationships/image" Target="../media/image16.png"/><Relationship Id="rId2" Type="http://schemas.microsoft.com/office/2007/relationships/hdphoto" Target="../media/hdphoto4.wdp"/><Relationship Id="rId1" Type="http://schemas.openxmlformats.org/officeDocument/2006/relationships/image" Target="../media/image13.png"/><Relationship Id="rId6" Type="http://schemas.openxmlformats.org/officeDocument/2006/relationships/hyperlink" Target="http://sciencevier.com/" TargetMode="External"/><Relationship Id="rId11" Type="http://schemas.openxmlformats.org/officeDocument/2006/relationships/hyperlink" Target="http://eduspiral.com/tag/business-administration" TargetMode="External"/><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2.png"/></Relationships>
</file>

<file path=ppt/diagrams/_rels/data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somospacientes.com/noticias/sanidad/iemac-1-0-o-como-enfocar-la-gestion-del-sistema-sanitario-hacia-los-pacientes-cronicos/" TargetMode="External"/><Relationship Id="rId7" Type="http://schemas.openxmlformats.org/officeDocument/2006/relationships/image" Target="../media/image11.png"/><Relationship Id="rId2" Type="http://schemas.microsoft.com/office/2007/relationships/hdphoto" Target="../media/hdphoto4.wdp"/><Relationship Id="rId1" Type="http://schemas.openxmlformats.org/officeDocument/2006/relationships/image" Target="../media/image13.png"/><Relationship Id="rId6" Type="http://schemas.openxmlformats.org/officeDocument/2006/relationships/hyperlink" Target="http://sciencevier.com/" TargetMode="External"/><Relationship Id="rId11" Type="http://schemas.openxmlformats.org/officeDocument/2006/relationships/hyperlink" Target="http://eduspiral.com/tag/business-administration" TargetMode="External"/><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hyperlink" Target="http://www.publicdomainpictures.net/view-image.php?image=108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eduspiral.com/tag/business-administration"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hyperlink" Target="http://www.somospacientes.com/noticias/sanidad/iemac-1-0-o-como-enfocar-la-gestion-del-sistema-sanitario-hacia-los-pacientes-cronicos/" TargetMode="External"/><Relationship Id="rId1" Type="http://schemas.openxmlformats.org/officeDocument/2006/relationships/image" Target="../media/image4.jpg"/><Relationship Id="rId6" Type="http://schemas.openxmlformats.org/officeDocument/2006/relationships/hyperlink" Target="http://www.publicdomainpictures.net/view-image.php?image=1087" TargetMode="External"/><Relationship Id="rId5" Type="http://schemas.openxmlformats.org/officeDocument/2006/relationships/image" Target="../media/image6.jpg"/><Relationship Id="rId4" Type="http://schemas.openxmlformats.org/officeDocument/2006/relationships/hyperlink" Target="http://sciencevier.com/"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www.publicdomainpictures.net/view-image.php?image=1087" TargetMode="External"/><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hyperlink" Target="http://www.somospacientes.com/noticias/sanidad/iemac-1-0-o-como-enfocar-la-gestion-del-sistema-sanitario-hacia-los-pacientes-cronicos/" TargetMode="External"/><Relationship Id="rId1" Type="http://schemas.openxmlformats.org/officeDocument/2006/relationships/image" Target="../media/image9.png"/><Relationship Id="rId6" Type="http://schemas.openxmlformats.org/officeDocument/2006/relationships/image" Target="../media/image11.png"/><Relationship Id="rId11" Type="http://schemas.openxmlformats.org/officeDocument/2006/relationships/hyperlink" Target="http://eduspiral.com/tag/business-administration" TargetMode="External"/><Relationship Id="rId5" Type="http://schemas.openxmlformats.org/officeDocument/2006/relationships/hyperlink" Target="http://sciencevier.com/" TargetMode="Externa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8" Type="http://schemas.openxmlformats.org/officeDocument/2006/relationships/hyperlink" Target="http://www.publicdomainpictures.net/view-image.php?image=1087" TargetMode="External"/><Relationship Id="rId3" Type="http://schemas.openxmlformats.org/officeDocument/2006/relationships/hyperlink" Target="http://www.somospacientes.com/noticias/sanidad/iemac-1-0-o-como-enfocar-la-gestion-del-sistema-sanitario-hacia-los-pacientes-cronicos/" TargetMode="External"/><Relationship Id="rId7" Type="http://schemas.microsoft.com/office/2007/relationships/hdphoto" Target="../media/hdphoto2.wdp"/><Relationship Id="rId2" Type="http://schemas.microsoft.com/office/2007/relationships/hdphoto" Target="../media/hdphoto4.wdp"/><Relationship Id="rId1" Type="http://schemas.openxmlformats.org/officeDocument/2006/relationships/image" Target="../media/image13.png"/><Relationship Id="rId6" Type="http://schemas.openxmlformats.org/officeDocument/2006/relationships/image" Target="../media/image11.png"/><Relationship Id="rId11" Type="http://schemas.openxmlformats.org/officeDocument/2006/relationships/hyperlink" Target="http://eduspiral.com/tag/business-administration" TargetMode="External"/><Relationship Id="rId5" Type="http://schemas.openxmlformats.org/officeDocument/2006/relationships/hyperlink" Target="http://sciencevier.com/" TargetMode="External"/><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8" Type="http://schemas.openxmlformats.org/officeDocument/2006/relationships/hyperlink" Target="http://www.publicdomainpictures.net/view-image.php?image=1087" TargetMode="External"/><Relationship Id="rId3" Type="http://schemas.openxmlformats.org/officeDocument/2006/relationships/hyperlink" Target="http://www.somospacientes.com/noticias/sanidad/iemac-1-0-o-como-enfocar-la-gestion-del-sistema-sanitario-hacia-los-pacientes-cronicos/" TargetMode="External"/><Relationship Id="rId7" Type="http://schemas.openxmlformats.org/officeDocument/2006/relationships/image" Target="../media/image16.png"/><Relationship Id="rId2" Type="http://schemas.microsoft.com/office/2007/relationships/hdphoto" Target="../media/hdphoto4.wdp"/><Relationship Id="rId1" Type="http://schemas.openxmlformats.org/officeDocument/2006/relationships/image" Target="../media/image13.png"/><Relationship Id="rId6" Type="http://schemas.openxmlformats.org/officeDocument/2006/relationships/hyperlink" Target="http://sciencevier.com/" TargetMode="External"/><Relationship Id="rId11" Type="http://schemas.openxmlformats.org/officeDocument/2006/relationships/hyperlink" Target="http://eduspiral.com/tag/business-administration" TargetMode="External"/><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somospacientes.com/noticias/sanidad/iemac-1-0-o-como-enfocar-la-gestion-del-sistema-sanitario-hacia-los-pacientes-cronicos/" TargetMode="External"/><Relationship Id="rId7" Type="http://schemas.openxmlformats.org/officeDocument/2006/relationships/image" Target="../media/image11.png"/><Relationship Id="rId2" Type="http://schemas.microsoft.com/office/2007/relationships/hdphoto" Target="../media/hdphoto4.wdp"/><Relationship Id="rId1" Type="http://schemas.openxmlformats.org/officeDocument/2006/relationships/image" Target="../media/image13.png"/><Relationship Id="rId6" Type="http://schemas.openxmlformats.org/officeDocument/2006/relationships/hyperlink" Target="http://sciencevier.com/" TargetMode="External"/><Relationship Id="rId11" Type="http://schemas.openxmlformats.org/officeDocument/2006/relationships/hyperlink" Target="http://eduspiral.com/tag/business-administration" TargetMode="External"/><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hyperlink" Target="http://www.publicdomainpictures.net/view-image.php?image=1087" TargetMode="Externa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FB3FE-C7D0-4202-B266-8BF50E5F5F99}" type="doc">
      <dgm:prSet loTypeId="urn:microsoft.com/office/officeart/2011/layout/RadialPictureList" loCatId="picture" qsTypeId="urn:microsoft.com/office/officeart/2005/8/quickstyle/3d6" qsCatId="3D" csTypeId="urn:microsoft.com/office/officeart/2005/8/colors/accent2_4" csCatId="accent2" phldr="1"/>
      <dgm:spPr/>
      <dgm:t>
        <a:bodyPr/>
        <a:lstStyle/>
        <a:p>
          <a:endParaRPr lang="en-US"/>
        </a:p>
      </dgm:t>
    </dgm:pt>
    <dgm:pt modelId="{E7DA6F33-735C-4282-AD05-A8F655BA3AA2}">
      <dgm:prSet phldrT="[Text]"/>
      <dgm:spPr/>
      <dgm:t>
        <a:bodyPr/>
        <a:lstStyle/>
        <a:p>
          <a:r>
            <a:rPr lang="en-US">
              <a:solidFill>
                <a:srgbClr val="FFFFFF"/>
              </a:solidFill>
            </a:rPr>
            <a:t>Effort</a:t>
          </a:r>
          <a:endParaRPr lang="en-US" dirty="0">
            <a:solidFill>
              <a:srgbClr val="FFFFFF"/>
            </a:solidFill>
          </a:endParaRPr>
        </a:p>
      </dgm:t>
    </dgm:pt>
    <dgm:pt modelId="{854D24AE-3FB8-4710-90B9-9FAD8BA7E0D6}" type="parTrans" cxnId="{83F6F7B7-B639-439B-8F11-368F3EECE9E7}">
      <dgm:prSet/>
      <dgm:spPr/>
      <dgm:t>
        <a:bodyPr/>
        <a:lstStyle/>
        <a:p>
          <a:endParaRPr lang="en-US">
            <a:solidFill>
              <a:schemeClr val="bg2"/>
            </a:solidFill>
          </a:endParaRPr>
        </a:p>
      </dgm:t>
    </dgm:pt>
    <dgm:pt modelId="{4E0B34C4-96BD-439F-93C5-D5ABBD54B53C}" type="sibTrans" cxnId="{83F6F7B7-B639-439B-8F11-368F3EECE9E7}">
      <dgm:prSet/>
      <dgm:spPr/>
      <dgm:t>
        <a:bodyPr/>
        <a:lstStyle/>
        <a:p>
          <a:endParaRPr lang="en-US">
            <a:solidFill>
              <a:schemeClr val="bg2"/>
            </a:solidFill>
          </a:endParaRPr>
        </a:p>
      </dgm:t>
    </dgm:pt>
    <dgm:pt modelId="{90650362-9CFF-4B23-8473-470D3995366D}">
      <dgm:prSet phldrT="[Text]"/>
      <dgm:spPr/>
      <dgm:t>
        <a:bodyPr/>
        <a:lstStyle/>
        <a:p>
          <a:r>
            <a:rPr lang="en-US">
              <a:solidFill>
                <a:schemeClr val="bg2"/>
              </a:solidFill>
            </a:rPr>
            <a:t>Clinical</a:t>
          </a:r>
          <a:endParaRPr lang="en-US" dirty="0">
            <a:solidFill>
              <a:schemeClr val="bg2"/>
            </a:solidFill>
          </a:endParaRPr>
        </a:p>
      </dgm:t>
    </dgm:pt>
    <dgm:pt modelId="{41D8FC25-A22D-499F-A15F-21E0F041F4D1}" type="parTrans" cxnId="{4296ADED-9050-40F6-8697-4D127E84DDCF}">
      <dgm:prSet/>
      <dgm:spPr/>
      <dgm:t>
        <a:bodyPr/>
        <a:lstStyle/>
        <a:p>
          <a:endParaRPr lang="en-US">
            <a:solidFill>
              <a:schemeClr val="bg2"/>
            </a:solidFill>
          </a:endParaRPr>
        </a:p>
      </dgm:t>
    </dgm:pt>
    <dgm:pt modelId="{2949F5E0-6937-449B-A8A1-12A823A942F1}" type="sibTrans" cxnId="{4296ADED-9050-40F6-8697-4D127E84DDCF}">
      <dgm:prSet/>
      <dgm:spPr/>
      <dgm:t>
        <a:bodyPr/>
        <a:lstStyle/>
        <a:p>
          <a:endParaRPr lang="en-US">
            <a:solidFill>
              <a:schemeClr val="bg2"/>
            </a:solidFill>
          </a:endParaRPr>
        </a:p>
      </dgm:t>
    </dgm:pt>
    <dgm:pt modelId="{A2792B58-E30D-47AA-BB8C-132A70E50C13}">
      <dgm:prSet phldrT="[Text]"/>
      <dgm:spPr/>
      <dgm:t>
        <a:bodyPr/>
        <a:lstStyle/>
        <a:p>
          <a:r>
            <a:rPr lang="en-US">
              <a:solidFill>
                <a:schemeClr val="bg2"/>
              </a:solidFill>
            </a:rPr>
            <a:t>Research</a:t>
          </a:r>
          <a:endParaRPr lang="en-US" dirty="0">
            <a:solidFill>
              <a:schemeClr val="bg2"/>
            </a:solidFill>
          </a:endParaRPr>
        </a:p>
      </dgm:t>
    </dgm:pt>
    <dgm:pt modelId="{272A2325-4518-46D4-ABC4-6E52870F7BCC}" type="parTrans" cxnId="{0C474B65-88A1-41C1-8798-E715F734AFAE}">
      <dgm:prSet/>
      <dgm:spPr/>
      <dgm:t>
        <a:bodyPr/>
        <a:lstStyle/>
        <a:p>
          <a:endParaRPr lang="en-US">
            <a:solidFill>
              <a:schemeClr val="bg2"/>
            </a:solidFill>
          </a:endParaRPr>
        </a:p>
      </dgm:t>
    </dgm:pt>
    <dgm:pt modelId="{EEFA7C5A-CC97-4902-BACA-DD3712A37D8D}" type="sibTrans" cxnId="{0C474B65-88A1-41C1-8798-E715F734AFAE}">
      <dgm:prSet/>
      <dgm:spPr/>
      <dgm:t>
        <a:bodyPr/>
        <a:lstStyle/>
        <a:p>
          <a:endParaRPr lang="en-US">
            <a:solidFill>
              <a:schemeClr val="bg2"/>
            </a:solidFill>
          </a:endParaRPr>
        </a:p>
      </dgm:t>
    </dgm:pt>
    <dgm:pt modelId="{B24FE4C9-0D54-4EE0-8863-209964261CEB}">
      <dgm:prSet phldrT="[Text]"/>
      <dgm:spPr/>
      <dgm:t>
        <a:bodyPr/>
        <a:lstStyle/>
        <a:p>
          <a:r>
            <a:rPr lang="en-US" dirty="0">
              <a:solidFill>
                <a:schemeClr val="bg2"/>
              </a:solidFill>
            </a:rPr>
            <a:t>Education</a:t>
          </a:r>
        </a:p>
      </dgm:t>
    </dgm:pt>
    <dgm:pt modelId="{F37CE286-BA15-4864-9993-47721CBCF6D5}" type="parTrans" cxnId="{CB1F06C8-3B6F-44F5-9159-62F15FEEFF87}">
      <dgm:prSet/>
      <dgm:spPr/>
      <dgm:t>
        <a:bodyPr/>
        <a:lstStyle/>
        <a:p>
          <a:endParaRPr lang="en-US">
            <a:solidFill>
              <a:schemeClr val="bg2"/>
            </a:solidFill>
          </a:endParaRPr>
        </a:p>
      </dgm:t>
    </dgm:pt>
    <dgm:pt modelId="{289F472A-EC05-46D9-BD83-D936DE532B5C}" type="sibTrans" cxnId="{CB1F06C8-3B6F-44F5-9159-62F15FEEFF87}">
      <dgm:prSet/>
      <dgm:spPr/>
      <dgm:t>
        <a:bodyPr/>
        <a:lstStyle/>
        <a:p>
          <a:endParaRPr lang="en-US">
            <a:solidFill>
              <a:schemeClr val="bg2"/>
            </a:solidFill>
          </a:endParaRPr>
        </a:p>
      </dgm:t>
    </dgm:pt>
    <dgm:pt modelId="{14E65B55-7BB3-4BCD-9386-28757A13EBC0}">
      <dgm:prSet phldrT="[Text]"/>
      <dgm:spPr/>
      <dgm:t>
        <a:bodyPr/>
        <a:lstStyle/>
        <a:p>
          <a:r>
            <a:rPr lang="en-US" dirty="0">
              <a:solidFill>
                <a:schemeClr val="bg2"/>
              </a:solidFill>
            </a:rPr>
            <a:t>Administrative</a:t>
          </a:r>
        </a:p>
      </dgm:t>
    </dgm:pt>
    <dgm:pt modelId="{B5C807E2-6E67-428E-8EE8-6E5DBD972594}" type="parTrans" cxnId="{24B10E2A-E324-47F0-9CA6-666A93536405}">
      <dgm:prSet/>
      <dgm:spPr/>
      <dgm:t>
        <a:bodyPr/>
        <a:lstStyle/>
        <a:p>
          <a:endParaRPr lang="en-US">
            <a:solidFill>
              <a:schemeClr val="bg2"/>
            </a:solidFill>
          </a:endParaRPr>
        </a:p>
      </dgm:t>
    </dgm:pt>
    <dgm:pt modelId="{4284CBB0-E214-4EC4-843B-B730E95171E9}" type="sibTrans" cxnId="{24B10E2A-E324-47F0-9CA6-666A93536405}">
      <dgm:prSet/>
      <dgm:spPr/>
      <dgm:t>
        <a:bodyPr/>
        <a:lstStyle/>
        <a:p>
          <a:endParaRPr lang="en-US">
            <a:solidFill>
              <a:schemeClr val="bg2"/>
            </a:solidFill>
          </a:endParaRPr>
        </a:p>
      </dgm:t>
    </dgm:pt>
    <dgm:pt modelId="{7D904111-3E54-45B8-98D1-04EE46620761}" type="pres">
      <dgm:prSet presAssocID="{F29FB3FE-C7D0-4202-B266-8BF50E5F5F99}" presName="Name0" presStyleCnt="0">
        <dgm:presLayoutVars>
          <dgm:chMax val="1"/>
          <dgm:chPref val="1"/>
          <dgm:dir/>
          <dgm:resizeHandles/>
        </dgm:presLayoutVars>
      </dgm:prSet>
      <dgm:spPr/>
    </dgm:pt>
    <dgm:pt modelId="{7762D95E-5A41-43E3-8199-03AEA14B3242}" type="pres">
      <dgm:prSet presAssocID="{E7DA6F33-735C-4282-AD05-A8F655BA3AA2}" presName="Parent" presStyleLbl="node1" presStyleIdx="0" presStyleCnt="2">
        <dgm:presLayoutVars>
          <dgm:chMax val="4"/>
          <dgm:chPref val="3"/>
        </dgm:presLayoutVars>
      </dgm:prSet>
      <dgm:spPr/>
    </dgm:pt>
    <dgm:pt modelId="{01C415E9-80C5-40AC-81B5-71370FC6A1A5}" type="pres">
      <dgm:prSet presAssocID="{90650362-9CFF-4B23-8473-470D3995366D}" presName="Accent" presStyleLbl="node1" presStyleIdx="1" presStyleCnt="2"/>
      <dgm:spPr/>
    </dgm:pt>
    <dgm:pt modelId="{3CC9AEF7-E9ED-4BBE-AB68-1F274B033232}" type="pres">
      <dgm:prSet presAssocID="{90650362-9CFF-4B23-8473-470D3995366D}" presName="Image1" presStyleLbl="fgImgPlace1" presStyleIdx="0" presStyleCnt="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6706F6F1-87DB-4213-B284-DE41E0EE190B}" type="pres">
      <dgm:prSet presAssocID="{90650362-9CFF-4B23-8473-470D3995366D}" presName="Child1" presStyleLbl="revTx" presStyleIdx="0" presStyleCnt="4">
        <dgm:presLayoutVars>
          <dgm:chMax val="0"/>
          <dgm:chPref val="0"/>
          <dgm:bulletEnabled val="1"/>
        </dgm:presLayoutVars>
      </dgm:prSet>
      <dgm:spPr/>
    </dgm:pt>
    <dgm:pt modelId="{392BFECC-A89B-44D0-A120-A43C93A1D095}" type="pres">
      <dgm:prSet presAssocID="{A2792B58-E30D-47AA-BB8C-132A70E50C13}" presName="Image2" presStyleCnt="0"/>
      <dgm:spPr/>
    </dgm:pt>
    <dgm:pt modelId="{CEAC82DB-FD89-47E8-B410-08BB3A02FAA6}" type="pres">
      <dgm:prSet presAssocID="{A2792B58-E30D-47AA-BB8C-132A70E50C13}" presName="Image" presStyleLbl="fgImgPlace1" presStyleIdx="1" presStyleCnt="4"/>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1000" r="-21000"/>
          </a:stretch>
        </a:blipFill>
      </dgm:spPr>
    </dgm:pt>
    <dgm:pt modelId="{1687602E-31A9-4595-8504-35B123F9517C}" type="pres">
      <dgm:prSet presAssocID="{A2792B58-E30D-47AA-BB8C-132A70E50C13}" presName="Child2" presStyleLbl="revTx" presStyleIdx="1" presStyleCnt="4">
        <dgm:presLayoutVars>
          <dgm:chMax val="0"/>
          <dgm:chPref val="0"/>
          <dgm:bulletEnabled val="1"/>
        </dgm:presLayoutVars>
      </dgm:prSet>
      <dgm:spPr/>
    </dgm:pt>
    <dgm:pt modelId="{F167E113-B473-420B-BE82-E00E77A56E99}" type="pres">
      <dgm:prSet presAssocID="{B24FE4C9-0D54-4EE0-8863-209964261CEB}" presName="Image3" presStyleCnt="0"/>
      <dgm:spPr/>
    </dgm:pt>
    <dgm:pt modelId="{6D40595F-BE35-4458-A8A7-B7A01D9B8B9C}" type="pres">
      <dgm:prSet presAssocID="{B24FE4C9-0D54-4EE0-8863-209964261CEB}" presName="Image" presStyleLbl="fgImgPlace1" presStyleIdx="2" presStyleCnt="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dgm:spPr>
    </dgm:pt>
    <dgm:pt modelId="{B8FE26EF-3A95-4A0A-A115-755BDF26738D}" type="pres">
      <dgm:prSet presAssocID="{B24FE4C9-0D54-4EE0-8863-209964261CEB}" presName="Child3" presStyleLbl="revTx" presStyleIdx="2" presStyleCnt="4">
        <dgm:presLayoutVars>
          <dgm:chMax val="0"/>
          <dgm:chPref val="0"/>
          <dgm:bulletEnabled val="1"/>
        </dgm:presLayoutVars>
      </dgm:prSet>
      <dgm:spPr/>
    </dgm:pt>
    <dgm:pt modelId="{78A25110-8998-4F9A-B4A2-1E29BB644295}" type="pres">
      <dgm:prSet presAssocID="{14E65B55-7BB3-4BCD-9386-28757A13EBC0}" presName="Image4" presStyleCnt="0"/>
      <dgm:spPr/>
    </dgm:pt>
    <dgm:pt modelId="{99DC9124-F72C-44FB-91D0-835D51A0C1F1}" type="pres">
      <dgm:prSet presAssocID="{14E65B55-7BB3-4BCD-9386-28757A13EBC0}" presName="Image" presStyleLbl="fgImgPlace1" presStyleIdx="3" presStyleCnt="4"/>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dgm:spPr>
    </dgm:pt>
    <dgm:pt modelId="{1FBEDB3A-434F-4F5F-8A98-B23B393C75EA}" type="pres">
      <dgm:prSet presAssocID="{14E65B55-7BB3-4BCD-9386-28757A13EBC0}" presName="Child4" presStyleLbl="revTx" presStyleIdx="3" presStyleCnt="4">
        <dgm:presLayoutVars>
          <dgm:chMax val="0"/>
          <dgm:chPref val="0"/>
          <dgm:bulletEnabled val="1"/>
        </dgm:presLayoutVars>
      </dgm:prSet>
      <dgm:spPr/>
    </dgm:pt>
  </dgm:ptLst>
  <dgm:cxnLst>
    <dgm:cxn modelId="{24B10E2A-E324-47F0-9CA6-666A93536405}" srcId="{E7DA6F33-735C-4282-AD05-A8F655BA3AA2}" destId="{14E65B55-7BB3-4BCD-9386-28757A13EBC0}" srcOrd="3" destOrd="0" parTransId="{B5C807E2-6E67-428E-8EE8-6E5DBD972594}" sibTransId="{4284CBB0-E214-4EC4-843B-B730E95171E9}"/>
    <dgm:cxn modelId="{FF44053C-DE87-4399-985B-7CDCFD10384A}" type="presOf" srcId="{14E65B55-7BB3-4BCD-9386-28757A13EBC0}" destId="{1FBEDB3A-434F-4F5F-8A98-B23B393C75EA}" srcOrd="0" destOrd="0" presId="urn:microsoft.com/office/officeart/2011/layout/RadialPictureList"/>
    <dgm:cxn modelId="{0C474B65-88A1-41C1-8798-E715F734AFAE}" srcId="{E7DA6F33-735C-4282-AD05-A8F655BA3AA2}" destId="{A2792B58-E30D-47AA-BB8C-132A70E50C13}" srcOrd="1" destOrd="0" parTransId="{272A2325-4518-46D4-ABC4-6E52870F7BCC}" sibTransId="{EEFA7C5A-CC97-4902-BACA-DD3712A37D8D}"/>
    <dgm:cxn modelId="{BC60D1A2-CFED-40B1-BBC2-AE78AF303613}" type="presOf" srcId="{90650362-9CFF-4B23-8473-470D3995366D}" destId="{6706F6F1-87DB-4213-B284-DE41E0EE190B}" srcOrd="0" destOrd="0" presId="urn:microsoft.com/office/officeart/2011/layout/RadialPictureList"/>
    <dgm:cxn modelId="{A1F4DAB2-CEB4-4B5F-9C5E-63FD3979C5A4}" type="presOf" srcId="{B24FE4C9-0D54-4EE0-8863-209964261CEB}" destId="{B8FE26EF-3A95-4A0A-A115-755BDF26738D}" srcOrd="0" destOrd="0" presId="urn:microsoft.com/office/officeart/2011/layout/RadialPictureList"/>
    <dgm:cxn modelId="{839EBAB3-1EA0-4E84-8F3F-BC627E75761B}" type="presOf" srcId="{A2792B58-E30D-47AA-BB8C-132A70E50C13}" destId="{1687602E-31A9-4595-8504-35B123F9517C}" srcOrd="0" destOrd="0" presId="urn:microsoft.com/office/officeart/2011/layout/RadialPictureList"/>
    <dgm:cxn modelId="{83F6F7B7-B639-439B-8F11-368F3EECE9E7}" srcId="{F29FB3FE-C7D0-4202-B266-8BF50E5F5F99}" destId="{E7DA6F33-735C-4282-AD05-A8F655BA3AA2}" srcOrd="0" destOrd="0" parTransId="{854D24AE-3FB8-4710-90B9-9FAD8BA7E0D6}" sibTransId="{4E0B34C4-96BD-439F-93C5-D5ABBD54B53C}"/>
    <dgm:cxn modelId="{CB1F06C8-3B6F-44F5-9159-62F15FEEFF87}" srcId="{E7DA6F33-735C-4282-AD05-A8F655BA3AA2}" destId="{B24FE4C9-0D54-4EE0-8863-209964261CEB}" srcOrd="2" destOrd="0" parTransId="{F37CE286-BA15-4864-9993-47721CBCF6D5}" sibTransId="{289F472A-EC05-46D9-BD83-D936DE532B5C}"/>
    <dgm:cxn modelId="{DDF3DFE0-9869-4B90-8F43-CAD94B98A160}" type="presOf" srcId="{E7DA6F33-735C-4282-AD05-A8F655BA3AA2}" destId="{7762D95E-5A41-43E3-8199-03AEA14B3242}" srcOrd="0" destOrd="0" presId="urn:microsoft.com/office/officeart/2011/layout/RadialPictureList"/>
    <dgm:cxn modelId="{CA2954E4-E1A0-4963-A15C-72CE59DEC56C}" type="presOf" srcId="{F29FB3FE-C7D0-4202-B266-8BF50E5F5F99}" destId="{7D904111-3E54-45B8-98D1-04EE46620761}" srcOrd="0" destOrd="0" presId="urn:microsoft.com/office/officeart/2011/layout/RadialPictureList"/>
    <dgm:cxn modelId="{4296ADED-9050-40F6-8697-4D127E84DDCF}" srcId="{E7DA6F33-735C-4282-AD05-A8F655BA3AA2}" destId="{90650362-9CFF-4B23-8473-470D3995366D}" srcOrd="0" destOrd="0" parTransId="{41D8FC25-A22D-499F-A15F-21E0F041F4D1}" sibTransId="{2949F5E0-6937-449B-A8A1-12A823A942F1}"/>
    <dgm:cxn modelId="{1C8B59B3-4FC2-4431-8690-6DD8A40DAA82}" type="presParOf" srcId="{7D904111-3E54-45B8-98D1-04EE46620761}" destId="{7762D95E-5A41-43E3-8199-03AEA14B3242}" srcOrd="0" destOrd="0" presId="urn:microsoft.com/office/officeart/2011/layout/RadialPictureList"/>
    <dgm:cxn modelId="{22546806-9369-43BA-B172-ED6BA47780AD}" type="presParOf" srcId="{7D904111-3E54-45B8-98D1-04EE46620761}" destId="{01C415E9-80C5-40AC-81B5-71370FC6A1A5}" srcOrd="1" destOrd="0" presId="urn:microsoft.com/office/officeart/2011/layout/RadialPictureList"/>
    <dgm:cxn modelId="{5052E7E5-15C9-4328-A66E-2671577A5331}" type="presParOf" srcId="{7D904111-3E54-45B8-98D1-04EE46620761}" destId="{3CC9AEF7-E9ED-4BBE-AB68-1F274B033232}" srcOrd="2" destOrd="0" presId="urn:microsoft.com/office/officeart/2011/layout/RadialPictureList"/>
    <dgm:cxn modelId="{E95AD861-AC5D-4678-B957-AE48AC5F8B39}" type="presParOf" srcId="{7D904111-3E54-45B8-98D1-04EE46620761}" destId="{6706F6F1-87DB-4213-B284-DE41E0EE190B}" srcOrd="3" destOrd="0" presId="urn:microsoft.com/office/officeart/2011/layout/RadialPictureList"/>
    <dgm:cxn modelId="{A0E9CAB9-16AB-4DF3-A382-028943AB9893}" type="presParOf" srcId="{7D904111-3E54-45B8-98D1-04EE46620761}" destId="{392BFECC-A89B-44D0-A120-A43C93A1D095}" srcOrd="4" destOrd="0" presId="urn:microsoft.com/office/officeart/2011/layout/RadialPictureList"/>
    <dgm:cxn modelId="{5A591951-C61B-43BF-A013-A004E44B84ED}" type="presParOf" srcId="{392BFECC-A89B-44D0-A120-A43C93A1D095}" destId="{CEAC82DB-FD89-47E8-B410-08BB3A02FAA6}" srcOrd="0" destOrd="0" presId="urn:microsoft.com/office/officeart/2011/layout/RadialPictureList"/>
    <dgm:cxn modelId="{73A98ADA-7A7C-4C30-A2AE-5D8A419A6FEC}" type="presParOf" srcId="{7D904111-3E54-45B8-98D1-04EE46620761}" destId="{1687602E-31A9-4595-8504-35B123F9517C}" srcOrd="5" destOrd="0" presId="urn:microsoft.com/office/officeart/2011/layout/RadialPictureList"/>
    <dgm:cxn modelId="{CCB9FDD7-E519-42E4-B2F0-125F2FCDE5D3}" type="presParOf" srcId="{7D904111-3E54-45B8-98D1-04EE46620761}" destId="{F167E113-B473-420B-BE82-E00E77A56E99}" srcOrd="6" destOrd="0" presId="urn:microsoft.com/office/officeart/2011/layout/RadialPictureList"/>
    <dgm:cxn modelId="{51B360E4-7814-427B-9F45-A0D6490DAF9A}" type="presParOf" srcId="{F167E113-B473-420B-BE82-E00E77A56E99}" destId="{6D40595F-BE35-4458-A8A7-B7A01D9B8B9C}" srcOrd="0" destOrd="0" presId="urn:microsoft.com/office/officeart/2011/layout/RadialPictureList"/>
    <dgm:cxn modelId="{F01CA887-59F5-42E5-927A-519ED8AC0505}" type="presParOf" srcId="{7D904111-3E54-45B8-98D1-04EE46620761}" destId="{B8FE26EF-3A95-4A0A-A115-755BDF26738D}" srcOrd="7" destOrd="0" presId="urn:microsoft.com/office/officeart/2011/layout/RadialPictureList"/>
    <dgm:cxn modelId="{00B4DA87-FF71-4CA0-9075-23C5EB2D1F60}" type="presParOf" srcId="{7D904111-3E54-45B8-98D1-04EE46620761}" destId="{78A25110-8998-4F9A-B4A2-1E29BB644295}" srcOrd="8" destOrd="0" presId="urn:microsoft.com/office/officeart/2011/layout/RadialPictureList"/>
    <dgm:cxn modelId="{914BCB87-55B2-400F-9E0D-F3C0279415D3}" type="presParOf" srcId="{78A25110-8998-4F9A-B4A2-1E29BB644295}" destId="{99DC9124-F72C-44FB-91D0-835D51A0C1F1}" srcOrd="0" destOrd="0" presId="urn:microsoft.com/office/officeart/2011/layout/RadialPictureList"/>
    <dgm:cxn modelId="{685B8F4A-152C-425C-B417-C69B5FCB6658}" type="presParOf" srcId="{7D904111-3E54-45B8-98D1-04EE46620761}" destId="{1FBEDB3A-434F-4F5F-8A98-B23B393C75EA}"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30784-335F-44D3-8A8D-F3239EB9BF18}" type="doc">
      <dgm:prSet loTypeId="urn:microsoft.com/office/officeart/2005/8/layout/balance1" loCatId="relationship" qsTypeId="urn:microsoft.com/office/officeart/2005/8/quickstyle/3d1" qsCatId="3D" csTypeId="urn:microsoft.com/office/officeart/2005/8/colors/accent6_3" csCatId="accent6" phldr="1"/>
      <dgm:spPr/>
      <dgm:t>
        <a:bodyPr/>
        <a:lstStyle/>
        <a:p>
          <a:endParaRPr lang="en-US"/>
        </a:p>
      </dgm:t>
    </dgm:pt>
    <dgm:pt modelId="{50A100F0-D046-43B7-830F-1B78B0E62AB1}">
      <dgm:prSet phldrT="[Text]"/>
      <dgm:spPr/>
      <dgm:t>
        <a:bodyPr/>
        <a:lstStyle/>
        <a:p>
          <a:r>
            <a:rPr lang="en-US" dirty="0">
              <a:solidFill>
                <a:srgbClr val="FFFFFF"/>
              </a:solidFill>
            </a:rPr>
            <a:t>$$$$</a:t>
          </a:r>
        </a:p>
      </dgm:t>
    </dgm:pt>
    <dgm:pt modelId="{BCE9F07F-1194-425D-BF8C-7AAE2E24633D}" type="parTrans" cxnId="{5790425C-989E-488C-A6A8-493331D84B87}">
      <dgm:prSet/>
      <dgm:spPr/>
      <dgm:t>
        <a:bodyPr/>
        <a:lstStyle/>
        <a:p>
          <a:endParaRPr lang="en-US">
            <a:solidFill>
              <a:srgbClr val="FFFFFF"/>
            </a:solidFill>
          </a:endParaRPr>
        </a:p>
      </dgm:t>
    </dgm:pt>
    <dgm:pt modelId="{F46BE556-82E1-4B0A-A386-530C18F3D0D4}" type="sibTrans" cxnId="{5790425C-989E-488C-A6A8-493331D84B87}">
      <dgm:prSet/>
      <dgm:spPr/>
      <dgm:t>
        <a:bodyPr/>
        <a:lstStyle/>
        <a:p>
          <a:endParaRPr lang="en-US">
            <a:solidFill>
              <a:srgbClr val="FFFFFF"/>
            </a:solidFill>
          </a:endParaRPr>
        </a:p>
      </dgm:t>
    </dgm:pt>
    <dgm:pt modelId="{EC10F8B3-0F9A-4529-B469-5AE9BC7AF192}">
      <dgm:prSet phldrT="[Text]"/>
      <dgm:spPr/>
      <dgm:t>
        <a:bodyPr/>
        <a:lstStyle/>
        <a:p>
          <a:r>
            <a:rPr lang="en-US" dirty="0">
              <a:solidFill>
                <a:srgbClr val="FFFFFF"/>
              </a:solidFill>
            </a:rPr>
            <a:t>$$$</a:t>
          </a:r>
        </a:p>
      </dgm:t>
    </dgm:pt>
    <dgm:pt modelId="{4B8EEC9D-4DA0-4E43-B0EE-AF4265E9084F}" type="parTrans" cxnId="{70F68441-8D91-41B4-A59D-39C4D6C77DBE}">
      <dgm:prSet/>
      <dgm:spPr/>
      <dgm:t>
        <a:bodyPr/>
        <a:lstStyle/>
        <a:p>
          <a:endParaRPr lang="en-US">
            <a:solidFill>
              <a:srgbClr val="FFFFFF"/>
            </a:solidFill>
          </a:endParaRPr>
        </a:p>
      </dgm:t>
    </dgm:pt>
    <dgm:pt modelId="{58AC61B3-027E-4844-9711-40C5D4756F72}" type="sibTrans" cxnId="{70F68441-8D91-41B4-A59D-39C4D6C77DBE}">
      <dgm:prSet/>
      <dgm:spPr/>
      <dgm:t>
        <a:bodyPr/>
        <a:lstStyle/>
        <a:p>
          <a:endParaRPr lang="en-US">
            <a:solidFill>
              <a:srgbClr val="FFFFFF"/>
            </a:solidFill>
          </a:endParaRPr>
        </a:p>
      </dgm:t>
    </dgm:pt>
    <dgm:pt modelId="{3236DBB7-5F54-48AE-8FAF-B4729726E58A}">
      <dgm:prSet phldrT="[Text]"/>
      <dgm:spPr/>
      <dgm:t>
        <a:bodyPr/>
        <a:lstStyle/>
        <a:p>
          <a:r>
            <a:rPr lang="en-US" dirty="0">
              <a:solidFill>
                <a:srgbClr val="FFFFFF"/>
              </a:solidFill>
            </a:rPr>
            <a:t>Clinical</a:t>
          </a:r>
        </a:p>
      </dgm:t>
    </dgm:pt>
    <dgm:pt modelId="{97CA7AA3-9B09-493F-85A6-40B1E41692CB}" type="parTrans" cxnId="{15609575-3899-4BEF-948E-D01374AA3F3B}">
      <dgm:prSet/>
      <dgm:spPr/>
      <dgm:t>
        <a:bodyPr/>
        <a:lstStyle/>
        <a:p>
          <a:endParaRPr lang="en-US">
            <a:solidFill>
              <a:srgbClr val="FFFFFF"/>
            </a:solidFill>
          </a:endParaRPr>
        </a:p>
      </dgm:t>
    </dgm:pt>
    <dgm:pt modelId="{1E8500D9-ABBF-41F1-87B0-4C8D0A21A6BD}" type="sibTrans" cxnId="{15609575-3899-4BEF-948E-D01374AA3F3B}">
      <dgm:prSet/>
      <dgm:spPr/>
      <dgm:t>
        <a:bodyPr/>
        <a:lstStyle/>
        <a:p>
          <a:endParaRPr lang="en-US">
            <a:solidFill>
              <a:srgbClr val="FFFFFF"/>
            </a:solidFill>
          </a:endParaRPr>
        </a:p>
      </dgm:t>
    </dgm:pt>
    <dgm:pt modelId="{B3BB88CD-32D6-418D-ABF5-4BDD56CB56FC}">
      <dgm:prSet phldrT="[Text]"/>
      <dgm:spPr/>
      <dgm:t>
        <a:bodyPr/>
        <a:lstStyle/>
        <a:p>
          <a:r>
            <a:rPr lang="en-US" dirty="0">
              <a:solidFill>
                <a:srgbClr val="FFFFFF"/>
              </a:solidFill>
            </a:rPr>
            <a:t>Research</a:t>
          </a:r>
        </a:p>
      </dgm:t>
    </dgm:pt>
    <dgm:pt modelId="{150EF25C-420B-4A25-A427-EE3437C00708}" type="parTrans" cxnId="{2CC55CB2-7143-4E21-BF88-199A29DC24C0}">
      <dgm:prSet/>
      <dgm:spPr/>
      <dgm:t>
        <a:bodyPr/>
        <a:lstStyle/>
        <a:p>
          <a:endParaRPr lang="en-US">
            <a:solidFill>
              <a:srgbClr val="FFFFFF"/>
            </a:solidFill>
          </a:endParaRPr>
        </a:p>
      </dgm:t>
    </dgm:pt>
    <dgm:pt modelId="{A1A6A2A6-BDED-467C-97E9-505EB759BB86}" type="sibTrans" cxnId="{2CC55CB2-7143-4E21-BF88-199A29DC24C0}">
      <dgm:prSet/>
      <dgm:spPr/>
      <dgm:t>
        <a:bodyPr/>
        <a:lstStyle/>
        <a:p>
          <a:endParaRPr lang="en-US">
            <a:solidFill>
              <a:srgbClr val="FFFFFF"/>
            </a:solidFill>
          </a:endParaRPr>
        </a:p>
      </dgm:t>
    </dgm:pt>
    <dgm:pt modelId="{5691AA8A-20AD-4954-ADA0-F9C910B32A09}">
      <dgm:prSet phldrT="[Text]"/>
      <dgm:spPr/>
      <dgm:t>
        <a:bodyPr/>
        <a:lstStyle/>
        <a:p>
          <a:r>
            <a:rPr lang="en-US" dirty="0">
              <a:solidFill>
                <a:srgbClr val="FFFFFF"/>
              </a:solidFill>
            </a:rPr>
            <a:t>Education</a:t>
          </a:r>
        </a:p>
      </dgm:t>
    </dgm:pt>
    <dgm:pt modelId="{3EBC1CBC-BB9E-45E6-A4D6-1ED708A79C67}" type="sibTrans" cxnId="{37B0E55D-0CC4-4BC5-8244-B384D70C44B6}">
      <dgm:prSet/>
      <dgm:spPr/>
      <dgm:t>
        <a:bodyPr/>
        <a:lstStyle/>
        <a:p>
          <a:endParaRPr lang="en-US">
            <a:solidFill>
              <a:srgbClr val="FFFFFF"/>
            </a:solidFill>
          </a:endParaRPr>
        </a:p>
      </dgm:t>
    </dgm:pt>
    <dgm:pt modelId="{3DE95192-1654-440F-8BDD-80E7122A00F8}" type="parTrans" cxnId="{37B0E55D-0CC4-4BC5-8244-B384D70C44B6}">
      <dgm:prSet/>
      <dgm:spPr/>
      <dgm:t>
        <a:bodyPr/>
        <a:lstStyle/>
        <a:p>
          <a:endParaRPr lang="en-US">
            <a:solidFill>
              <a:srgbClr val="FFFFFF"/>
            </a:solidFill>
          </a:endParaRPr>
        </a:p>
      </dgm:t>
    </dgm:pt>
    <dgm:pt modelId="{0EAB1D5F-10ED-472C-A08D-4147D24B36AA}">
      <dgm:prSet phldrT="[Text]"/>
      <dgm:spPr/>
      <dgm:t>
        <a:bodyPr/>
        <a:lstStyle/>
        <a:p>
          <a:r>
            <a:rPr lang="en-US" dirty="0">
              <a:solidFill>
                <a:schemeClr val="bg2"/>
              </a:solidFill>
            </a:rPr>
            <a:t>Effort</a:t>
          </a:r>
        </a:p>
      </dgm:t>
    </dgm:pt>
    <dgm:pt modelId="{0B994E2D-54CD-4EB4-AE22-F76B716F2B9A}" type="sibTrans" cxnId="{845D1E53-7409-4433-B526-BD6942A10926}">
      <dgm:prSet/>
      <dgm:spPr/>
      <dgm:t>
        <a:bodyPr/>
        <a:lstStyle/>
        <a:p>
          <a:endParaRPr lang="en-US">
            <a:solidFill>
              <a:srgbClr val="FFFFFF"/>
            </a:solidFill>
          </a:endParaRPr>
        </a:p>
      </dgm:t>
    </dgm:pt>
    <dgm:pt modelId="{AD95FA68-C1A6-4104-92E6-7E17A9B6A97F}" type="parTrans" cxnId="{845D1E53-7409-4433-B526-BD6942A10926}">
      <dgm:prSet/>
      <dgm:spPr/>
      <dgm:t>
        <a:bodyPr/>
        <a:lstStyle/>
        <a:p>
          <a:endParaRPr lang="en-US">
            <a:solidFill>
              <a:srgbClr val="FFFFFF"/>
            </a:solidFill>
          </a:endParaRPr>
        </a:p>
      </dgm:t>
    </dgm:pt>
    <dgm:pt modelId="{2B0E960D-79BE-456F-A141-8FB380F106D9}">
      <dgm:prSet phldrT="[Text]"/>
      <dgm:spPr/>
      <dgm:t>
        <a:bodyPr/>
        <a:lstStyle/>
        <a:p>
          <a:r>
            <a:rPr lang="en-US" dirty="0">
              <a:solidFill>
                <a:schemeClr val="bg2"/>
              </a:solidFill>
            </a:rPr>
            <a:t>Funding</a:t>
          </a:r>
        </a:p>
      </dgm:t>
    </dgm:pt>
    <dgm:pt modelId="{B81CE4B2-2D1B-4271-AAFB-7A24959AEF88}" type="sibTrans" cxnId="{AF56B6BE-598D-48FF-AC8D-A2562356C69E}">
      <dgm:prSet/>
      <dgm:spPr/>
      <dgm:t>
        <a:bodyPr/>
        <a:lstStyle/>
        <a:p>
          <a:endParaRPr lang="en-US">
            <a:solidFill>
              <a:srgbClr val="FFFFFF"/>
            </a:solidFill>
          </a:endParaRPr>
        </a:p>
      </dgm:t>
    </dgm:pt>
    <dgm:pt modelId="{CADCA490-99BF-403C-8544-8A4E9300E9C3}" type="parTrans" cxnId="{AF56B6BE-598D-48FF-AC8D-A2562356C69E}">
      <dgm:prSet/>
      <dgm:spPr/>
      <dgm:t>
        <a:bodyPr/>
        <a:lstStyle/>
        <a:p>
          <a:endParaRPr lang="en-US">
            <a:solidFill>
              <a:srgbClr val="FFFFFF"/>
            </a:solidFill>
          </a:endParaRPr>
        </a:p>
      </dgm:t>
    </dgm:pt>
    <dgm:pt modelId="{01EFA48E-245A-4F6E-A486-3692AD064C26}">
      <dgm:prSet phldrT="[Text]"/>
      <dgm:spPr/>
      <dgm:t>
        <a:bodyPr/>
        <a:lstStyle/>
        <a:p>
          <a:r>
            <a:rPr lang="en-US" dirty="0">
              <a:solidFill>
                <a:srgbClr val="FFFFFF"/>
              </a:solidFill>
            </a:rPr>
            <a:t>Administrative</a:t>
          </a:r>
        </a:p>
      </dgm:t>
    </dgm:pt>
    <dgm:pt modelId="{56B2DEB6-0D3C-45A7-A521-264D065E10D2}" type="parTrans" cxnId="{137D9D96-60BD-43BA-9D41-3C58857A3872}">
      <dgm:prSet/>
      <dgm:spPr/>
      <dgm:t>
        <a:bodyPr/>
        <a:lstStyle/>
        <a:p>
          <a:endParaRPr lang="en-US">
            <a:solidFill>
              <a:srgbClr val="FFFFFF"/>
            </a:solidFill>
          </a:endParaRPr>
        </a:p>
      </dgm:t>
    </dgm:pt>
    <dgm:pt modelId="{7E35974D-1715-4A1E-87AB-07433A21C2D3}" type="sibTrans" cxnId="{137D9D96-60BD-43BA-9D41-3C58857A3872}">
      <dgm:prSet/>
      <dgm:spPr/>
      <dgm:t>
        <a:bodyPr/>
        <a:lstStyle/>
        <a:p>
          <a:endParaRPr lang="en-US">
            <a:solidFill>
              <a:srgbClr val="FFFFFF"/>
            </a:solidFill>
          </a:endParaRPr>
        </a:p>
      </dgm:t>
    </dgm:pt>
    <dgm:pt modelId="{2E20C2E3-5D88-4AE3-98E8-C2B4C17C975E}" type="pres">
      <dgm:prSet presAssocID="{77230784-335F-44D3-8A8D-F3239EB9BF18}" presName="outerComposite" presStyleCnt="0">
        <dgm:presLayoutVars>
          <dgm:chMax val="2"/>
          <dgm:animLvl val="lvl"/>
          <dgm:resizeHandles val="exact"/>
        </dgm:presLayoutVars>
      </dgm:prSet>
      <dgm:spPr/>
    </dgm:pt>
    <dgm:pt modelId="{44D7F7DD-0EB1-4428-A82E-B4A54185C72B}" type="pres">
      <dgm:prSet presAssocID="{77230784-335F-44D3-8A8D-F3239EB9BF18}" presName="dummyMaxCanvas" presStyleCnt="0"/>
      <dgm:spPr/>
    </dgm:pt>
    <dgm:pt modelId="{DADD97B5-7B55-4E2D-8411-BB704A6132FF}" type="pres">
      <dgm:prSet presAssocID="{77230784-335F-44D3-8A8D-F3239EB9BF18}" presName="parentComposite" presStyleCnt="0"/>
      <dgm:spPr/>
    </dgm:pt>
    <dgm:pt modelId="{D6FED95E-0A93-44E5-B414-21EAD86C5B7C}" type="pres">
      <dgm:prSet presAssocID="{77230784-335F-44D3-8A8D-F3239EB9BF18}" presName="parent1" presStyleLbl="alignAccFollowNode1" presStyleIdx="0" presStyleCnt="4">
        <dgm:presLayoutVars>
          <dgm:chMax val="4"/>
        </dgm:presLayoutVars>
      </dgm:prSet>
      <dgm:spPr/>
    </dgm:pt>
    <dgm:pt modelId="{A4996C5E-AFA0-4017-AC0C-B49A884513B2}" type="pres">
      <dgm:prSet presAssocID="{77230784-335F-44D3-8A8D-F3239EB9BF18}" presName="parent2" presStyleLbl="alignAccFollowNode1" presStyleIdx="1" presStyleCnt="4">
        <dgm:presLayoutVars>
          <dgm:chMax val="4"/>
        </dgm:presLayoutVars>
      </dgm:prSet>
      <dgm:spPr/>
    </dgm:pt>
    <dgm:pt modelId="{F53F8269-C781-49D7-B4CE-C1EBCE977C1C}" type="pres">
      <dgm:prSet presAssocID="{77230784-335F-44D3-8A8D-F3239EB9BF18}" presName="childrenComposite" presStyleCnt="0"/>
      <dgm:spPr/>
    </dgm:pt>
    <dgm:pt modelId="{182CE6DC-0AA8-431B-B009-46E3DE2D8C6D}" type="pres">
      <dgm:prSet presAssocID="{77230784-335F-44D3-8A8D-F3239EB9BF18}" presName="dummyMaxCanvas_ChildArea" presStyleCnt="0"/>
      <dgm:spPr/>
    </dgm:pt>
    <dgm:pt modelId="{3FF81F99-4B3D-4025-9991-599145578820}" type="pres">
      <dgm:prSet presAssocID="{77230784-335F-44D3-8A8D-F3239EB9BF18}" presName="fulcrum" presStyleLbl="alignAccFollowNode1" presStyleIdx="2" presStyleCnt="4"/>
      <dgm:spPr/>
    </dgm:pt>
    <dgm:pt modelId="{D4187790-9AD5-440C-A2B5-0C1FABD7BA1D}" type="pres">
      <dgm:prSet presAssocID="{77230784-335F-44D3-8A8D-F3239EB9BF18}" presName="balance_24" presStyleLbl="alignAccFollowNode1" presStyleIdx="3" presStyleCnt="4">
        <dgm:presLayoutVars>
          <dgm:bulletEnabled val="1"/>
        </dgm:presLayoutVars>
      </dgm:prSet>
      <dgm:spPr/>
    </dgm:pt>
    <dgm:pt modelId="{29B78723-3178-43B5-A69E-AFB2746B712D}" type="pres">
      <dgm:prSet presAssocID="{77230784-335F-44D3-8A8D-F3239EB9BF18}" presName="right_24_1" presStyleLbl="node1" presStyleIdx="0" presStyleCnt="6">
        <dgm:presLayoutVars>
          <dgm:bulletEnabled val="1"/>
        </dgm:presLayoutVars>
      </dgm:prSet>
      <dgm:spPr/>
    </dgm:pt>
    <dgm:pt modelId="{F6898BE7-BA48-4C9F-98C0-DD80B26F9CF4}" type="pres">
      <dgm:prSet presAssocID="{77230784-335F-44D3-8A8D-F3239EB9BF18}" presName="right_24_2" presStyleLbl="node1" presStyleIdx="1" presStyleCnt="6">
        <dgm:presLayoutVars>
          <dgm:bulletEnabled val="1"/>
        </dgm:presLayoutVars>
      </dgm:prSet>
      <dgm:spPr/>
    </dgm:pt>
    <dgm:pt modelId="{A1C30D7A-DF9D-4AAB-AD38-69CFFB15E253}" type="pres">
      <dgm:prSet presAssocID="{77230784-335F-44D3-8A8D-F3239EB9BF18}" presName="right_24_3" presStyleLbl="node1" presStyleIdx="2" presStyleCnt="6">
        <dgm:presLayoutVars>
          <dgm:bulletEnabled val="1"/>
        </dgm:presLayoutVars>
      </dgm:prSet>
      <dgm:spPr/>
    </dgm:pt>
    <dgm:pt modelId="{0141A543-753D-4689-BE03-DF356F5FBB02}" type="pres">
      <dgm:prSet presAssocID="{77230784-335F-44D3-8A8D-F3239EB9BF18}" presName="right_24_4" presStyleLbl="node1" presStyleIdx="3" presStyleCnt="6">
        <dgm:presLayoutVars>
          <dgm:bulletEnabled val="1"/>
        </dgm:presLayoutVars>
      </dgm:prSet>
      <dgm:spPr/>
    </dgm:pt>
    <dgm:pt modelId="{7B514067-1D70-48AC-88FB-72B3AD45123E}" type="pres">
      <dgm:prSet presAssocID="{77230784-335F-44D3-8A8D-F3239EB9BF18}" presName="left_24_1" presStyleLbl="node1" presStyleIdx="4" presStyleCnt="6">
        <dgm:presLayoutVars>
          <dgm:bulletEnabled val="1"/>
        </dgm:presLayoutVars>
      </dgm:prSet>
      <dgm:spPr/>
    </dgm:pt>
    <dgm:pt modelId="{0265C944-E922-4347-8AA6-9FA1C8B5A0C0}" type="pres">
      <dgm:prSet presAssocID="{77230784-335F-44D3-8A8D-F3239EB9BF18}" presName="left_24_2" presStyleLbl="node1" presStyleIdx="5" presStyleCnt="6">
        <dgm:presLayoutVars>
          <dgm:bulletEnabled val="1"/>
        </dgm:presLayoutVars>
      </dgm:prSet>
      <dgm:spPr/>
    </dgm:pt>
  </dgm:ptLst>
  <dgm:cxnLst>
    <dgm:cxn modelId="{8C463F0C-B694-47F8-8EA1-86A1FC7AE2B9}" type="presOf" srcId="{B3BB88CD-32D6-418D-ABF5-4BDD56CB56FC}" destId="{F6898BE7-BA48-4C9F-98C0-DD80B26F9CF4}" srcOrd="0" destOrd="0" presId="urn:microsoft.com/office/officeart/2005/8/layout/balance1"/>
    <dgm:cxn modelId="{9A49060D-BBDA-487C-823B-F9136AACA8BF}" type="presOf" srcId="{01EFA48E-245A-4F6E-A486-3692AD064C26}" destId="{0141A543-753D-4689-BE03-DF356F5FBB02}" srcOrd="0" destOrd="0" presId="urn:microsoft.com/office/officeart/2005/8/layout/balance1"/>
    <dgm:cxn modelId="{59EE943C-4237-4307-BB57-80F720A818A5}" type="presOf" srcId="{77230784-335F-44D3-8A8D-F3239EB9BF18}" destId="{2E20C2E3-5D88-4AE3-98E8-C2B4C17C975E}" srcOrd="0" destOrd="0" presId="urn:microsoft.com/office/officeart/2005/8/layout/balance1"/>
    <dgm:cxn modelId="{4726583D-463E-4126-BE10-2DE8AE3CD336}" type="presOf" srcId="{5691AA8A-20AD-4954-ADA0-F9C910B32A09}" destId="{A1C30D7A-DF9D-4AAB-AD38-69CFFB15E253}" srcOrd="0" destOrd="0" presId="urn:microsoft.com/office/officeart/2005/8/layout/balance1"/>
    <dgm:cxn modelId="{5790425C-989E-488C-A6A8-493331D84B87}" srcId="{2B0E960D-79BE-456F-A141-8FB380F106D9}" destId="{50A100F0-D046-43B7-830F-1B78B0E62AB1}" srcOrd="0" destOrd="0" parTransId="{BCE9F07F-1194-425D-BF8C-7AAE2E24633D}" sibTransId="{F46BE556-82E1-4B0A-A386-530C18F3D0D4}"/>
    <dgm:cxn modelId="{37B0E55D-0CC4-4BC5-8244-B384D70C44B6}" srcId="{0EAB1D5F-10ED-472C-A08D-4147D24B36AA}" destId="{5691AA8A-20AD-4954-ADA0-F9C910B32A09}" srcOrd="2" destOrd="0" parTransId="{3DE95192-1654-440F-8BDD-80E7122A00F8}" sibTransId="{3EBC1CBC-BB9E-45E6-A4D6-1ED708A79C67}"/>
    <dgm:cxn modelId="{70F68441-8D91-41B4-A59D-39C4D6C77DBE}" srcId="{2B0E960D-79BE-456F-A141-8FB380F106D9}" destId="{EC10F8B3-0F9A-4529-B469-5AE9BC7AF192}" srcOrd="1" destOrd="0" parTransId="{4B8EEC9D-4DA0-4E43-B0EE-AF4265E9084F}" sibTransId="{58AC61B3-027E-4844-9711-40C5D4756F72}"/>
    <dgm:cxn modelId="{9F040469-39F7-490C-9DF5-F32D49F3999E}" type="presOf" srcId="{50A100F0-D046-43B7-830F-1B78B0E62AB1}" destId="{7B514067-1D70-48AC-88FB-72B3AD45123E}" srcOrd="0" destOrd="0" presId="urn:microsoft.com/office/officeart/2005/8/layout/balance1"/>
    <dgm:cxn modelId="{9FBC156D-CD6C-4EA2-8E70-25C224899DBA}" type="presOf" srcId="{0EAB1D5F-10ED-472C-A08D-4147D24B36AA}" destId="{A4996C5E-AFA0-4017-AC0C-B49A884513B2}" srcOrd="0" destOrd="0" presId="urn:microsoft.com/office/officeart/2005/8/layout/balance1"/>
    <dgm:cxn modelId="{845D1E53-7409-4433-B526-BD6942A10926}" srcId="{77230784-335F-44D3-8A8D-F3239EB9BF18}" destId="{0EAB1D5F-10ED-472C-A08D-4147D24B36AA}" srcOrd="1" destOrd="0" parTransId="{AD95FA68-C1A6-4104-92E6-7E17A9B6A97F}" sibTransId="{0B994E2D-54CD-4EB4-AE22-F76B716F2B9A}"/>
    <dgm:cxn modelId="{4103E973-5496-46D2-913E-1F9C1C98EE98}" type="presOf" srcId="{2B0E960D-79BE-456F-A141-8FB380F106D9}" destId="{D6FED95E-0A93-44E5-B414-21EAD86C5B7C}" srcOrd="0" destOrd="0" presId="urn:microsoft.com/office/officeart/2005/8/layout/balance1"/>
    <dgm:cxn modelId="{15609575-3899-4BEF-948E-D01374AA3F3B}" srcId="{0EAB1D5F-10ED-472C-A08D-4147D24B36AA}" destId="{3236DBB7-5F54-48AE-8FAF-B4729726E58A}" srcOrd="0" destOrd="0" parTransId="{97CA7AA3-9B09-493F-85A6-40B1E41692CB}" sibTransId="{1E8500D9-ABBF-41F1-87B0-4C8D0A21A6BD}"/>
    <dgm:cxn modelId="{C85C5E8F-7692-4D64-A071-EB907CB81945}" type="presOf" srcId="{EC10F8B3-0F9A-4529-B469-5AE9BC7AF192}" destId="{0265C944-E922-4347-8AA6-9FA1C8B5A0C0}" srcOrd="0" destOrd="0" presId="urn:microsoft.com/office/officeart/2005/8/layout/balance1"/>
    <dgm:cxn modelId="{137D9D96-60BD-43BA-9D41-3C58857A3872}" srcId="{0EAB1D5F-10ED-472C-A08D-4147D24B36AA}" destId="{01EFA48E-245A-4F6E-A486-3692AD064C26}" srcOrd="3" destOrd="0" parTransId="{56B2DEB6-0D3C-45A7-A521-264D065E10D2}" sibTransId="{7E35974D-1715-4A1E-87AB-07433A21C2D3}"/>
    <dgm:cxn modelId="{1F4185A2-0681-4424-86B1-450C8DB053E6}" type="presOf" srcId="{3236DBB7-5F54-48AE-8FAF-B4729726E58A}" destId="{29B78723-3178-43B5-A69E-AFB2746B712D}" srcOrd="0" destOrd="0" presId="urn:microsoft.com/office/officeart/2005/8/layout/balance1"/>
    <dgm:cxn modelId="{2CC55CB2-7143-4E21-BF88-199A29DC24C0}" srcId="{0EAB1D5F-10ED-472C-A08D-4147D24B36AA}" destId="{B3BB88CD-32D6-418D-ABF5-4BDD56CB56FC}" srcOrd="1" destOrd="0" parTransId="{150EF25C-420B-4A25-A427-EE3437C00708}" sibTransId="{A1A6A2A6-BDED-467C-97E9-505EB759BB86}"/>
    <dgm:cxn modelId="{AF56B6BE-598D-48FF-AC8D-A2562356C69E}" srcId="{77230784-335F-44D3-8A8D-F3239EB9BF18}" destId="{2B0E960D-79BE-456F-A141-8FB380F106D9}" srcOrd="0" destOrd="0" parTransId="{CADCA490-99BF-403C-8544-8A4E9300E9C3}" sibTransId="{B81CE4B2-2D1B-4271-AAFB-7A24959AEF88}"/>
    <dgm:cxn modelId="{A6F5BFDC-A21A-41C0-85A6-94187425CAC3}" type="presParOf" srcId="{2E20C2E3-5D88-4AE3-98E8-C2B4C17C975E}" destId="{44D7F7DD-0EB1-4428-A82E-B4A54185C72B}" srcOrd="0" destOrd="0" presId="urn:microsoft.com/office/officeart/2005/8/layout/balance1"/>
    <dgm:cxn modelId="{68DCB272-D9B0-45E1-A1C5-4ED94FEF49B4}" type="presParOf" srcId="{2E20C2E3-5D88-4AE3-98E8-C2B4C17C975E}" destId="{DADD97B5-7B55-4E2D-8411-BB704A6132FF}" srcOrd="1" destOrd="0" presId="urn:microsoft.com/office/officeart/2005/8/layout/balance1"/>
    <dgm:cxn modelId="{CBE4F7E3-3C63-4158-ADD9-DC7526FFA7C7}" type="presParOf" srcId="{DADD97B5-7B55-4E2D-8411-BB704A6132FF}" destId="{D6FED95E-0A93-44E5-B414-21EAD86C5B7C}" srcOrd="0" destOrd="0" presId="urn:microsoft.com/office/officeart/2005/8/layout/balance1"/>
    <dgm:cxn modelId="{8C0AC169-1C81-43C6-AD07-D5BB4548ECB9}" type="presParOf" srcId="{DADD97B5-7B55-4E2D-8411-BB704A6132FF}" destId="{A4996C5E-AFA0-4017-AC0C-B49A884513B2}" srcOrd="1" destOrd="0" presId="urn:microsoft.com/office/officeart/2005/8/layout/balance1"/>
    <dgm:cxn modelId="{BFC4CA90-F1AD-4E07-AAD1-5587F3B68058}" type="presParOf" srcId="{2E20C2E3-5D88-4AE3-98E8-C2B4C17C975E}" destId="{F53F8269-C781-49D7-B4CE-C1EBCE977C1C}" srcOrd="2" destOrd="0" presId="urn:microsoft.com/office/officeart/2005/8/layout/balance1"/>
    <dgm:cxn modelId="{70845536-DEA3-4E6B-8A17-1F6C297D074B}" type="presParOf" srcId="{F53F8269-C781-49D7-B4CE-C1EBCE977C1C}" destId="{182CE6DC-0AA8-431B-B009-46E3DE2D8C6D}" srcOrd="0" destOrd="0" presId="urn:microsoft.com/office/officeart/2005/8/layout/balance1"/>
    <dgm:cxn modelId="{1E721842-3885-4A68-9382-DAA91B4DE205}" type="presParOf" srcId="{F53F8269-C781-49D7-B4CE-C1EBCE977C1C}" destId="{3FF81F99-4B3D-4025-9991-599145578820}" srcOrd="1" destOrd="0" presId="urn:microsoft.com/office/officeart/2005/8/layout/balance1"/>
    <dgm:cxn modelId="{A0AEC116-4DD7-4DC7-9995-5799D1D8EFC5}" type="presParOf" srcId="{F53F8269-C781-49D7-B4CE-C1EBCE977C1C}" destId="{D4187790-9AD5-440C-A2B5-0C1FABD7BA1D}" srcOrd="2" destOrd="0" presId="urn:microsoft.com/office/officeart/2005/8/layout/balance1"/>
    <dgm:cxn modelId="{4F839945-C9D1-40B9-B8B0-DB274D6D6BF5}" type="presParOf" srcId="{F53F8269-C781-49D7-B4CE-C1EBCE977C1C}" destId="{29B78723-3178-43B5-A69E-AFB2746B712D}" srcOrd="3" destOrd="0" presId="urn:microsoft.com/office/officeart/2005/8/layout/balance1"/>
    <dgm:cxn modelId="{24956AA6-404B-4DB7-BBB5-5D0BBEE78B89}" type="presParOf" srcId="{F53F8269-C781-49D7-B4CE-C1EBCE977C1C}" destId="{F6898BE7-BA48-4C9F-98C0-DD80B26F9CF4}" srcOrd="4" destOrd="0" presId="urn:microsoft.com/office/officeart/2005/8/layout/balance1"/>
    <dgm:cxn modelId="{E0A47EDF-E8CA-4FA2-92FB-4B4C16DCD142}" type="presParOf" srcId="{F53F8269-C781-49D7-B4CE-C1EBCE977C1C}" destId="{A1C30D7A-DF9D-4AAB-AD38-69CFFB15E253}" srcOrd="5" destOrd="0" presId="urn:microsoft.com/office/officeart/2005/8/layout/balance1"/>
    <dgm:cxn modelId="{A90ED473-7784-428D-A5F0-889FFC4B59BD}" type="presParOf" srcId="{F53F8269-C781-49D7-B4CE-C1EBCE977C1C}" destId="{0141A543-753D-4689-BE03-DF356F5FBB02}" srcOrd="6" destOrd="0" presId="urn:microsoft.com/office/officeart/2005/8/layout/balance1"/>
    <dgm:cxn modelId="{68FC31AB-B4E8-43E7-ABF5-A495C83D2117}" type="presParOf" srcId="{F53F8269-C781-49D7-B4CE-C1EBCE977C1C}" destId="{7B514067-1D70-48AC-88FB-72B3AD45123E}" srcOrd="7" destOrd="0" presId="urn:microsoft.com/office/officeart/2005/8/layout/balance1"/>
    <dgm:cxn modelId="{2E73B62D-9372-4B32-ABED-0D1A847D9D9A}" type="presParOf" srcId="{F53F8269-C781-49D7-B4CE-C1EBCE977C1C}" destId="{0265C944-E922-4347-8AA6-9FA1C8B5A0C0}"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7230784-335F-44D3-8A8D-F3239EB9BF18}" type="doc">
      <dgm:prSet loTypeId="urn:microsoft.com/office/officeart/2005/8/layout/balance1" loCatId="relationship" qsTypeId="urn:microsoft.com/office/officeart/2005/8/quickstyle/3d1" qsCatId="3D" csTypeId="urn:microsoft.com/office/officeart/2005/8/colors/accent6_3" csCatId="accent6" phldr="1"/>
      <dgm:spPr/>
      <dgm:t>
        <a:bodyPr/>
        <a:lstStyle/>
        <a:p>
          <a:endParaRPr lang="en-US"/>
        </a:p>
      </dgm:t>
    </dgm:pt>
    <dgm:pt modelId="{50A100F0-D046-43B7-830F-1B78B0E62AB1}">
      <dgm:prSet phldrT="[Text]"/>
      <dgm:spPr/>
      <dgm:t>
        <a:bodyPr/>
        <a:lstStyle/>
        <a:p>
          <a:r>
            <a:rPr lang="en-US" dirty="0">
              <a:solidFill>
                <a:srgbClr val="FFFFFF"/>
              </a:solidFill>
            </a:rPr>
            <a:t>$$$$</a:t>
          </a:r>
        </a:p>
      </dgm:t>
    </dgm:pt>
    <dgm:pt modelId="{BCE9F07F-1194-425D-BF8C-7AAE2E24633D}" type="parTrans" cxnId="{5790425C-989E-488C-A6A8-493331D84B87}">
      <dgm:prSet/>
      <dgm:spPr/>
      <dgm:t>
        <a:bodyPr/>
        <a:lstStyle/>
        <a:p>
          <a:endParaRPr lang="en-US">
            <a:solidFill>
              <a:srgbClr val="FFFFFF"/>
            </a:solidFill>
          </a:endParaRPr>
        </a:p>
      </dgm:t>
    </dgm:pt>
    <dgm:pt modelId="{F46BE556-82E1-4B0A-A386-530C18F3D0D4}" type="sibTrans" cxnId="{5790425C-989E-488C-A6A8-493331D84B87}">
      <dgm:prSet/>
      <dgm:spPr/>
      <dgm:t>
        <a:bodyPr/>
        <a:lstStyle/>
        <a:p>
          <a:endParaRPr lang="en-US">
            <a:solidFill>
              <a:srgbClr val="FFFFFF"/>
            </a:solidFill>
          </a:endParaRPr>
        </a:p>
      </dgm:t>
    </dgm:pt>
    <dgm:pt modelId="{EC10F8B3-0F9A-4529-B469-5AE9BC7AF192}">
      <dgm:prSet phldrT="[Text]"/>
      <dgm:spPr/>
      <dgm:t>
        <a:bodyPr/>
        <a:lstStyle/>
        <a:p>
          <a:r>
            <a:rPr lang="en-US" dirty="0">
              <a:solidFill>
                <a:srgbClr val="FFFFFF"/>
              </a:solidFill>
            </a:rPr>
            <a:t>$$$</a:t>
          </a:r>
        </a:p>
      </dgm:t>
    </dgm:pt>
    <dgm:pt modelId="{4B8EEC9D-4DA0-4E43-B0EE-AF4265E9084F}" type="parTrans" cxnId="{70F68441-8D91-41B4-A59D-39C4D6C77DBE}">
      <dgm:prSet/>
      <dgm:spPr/>
      <dgm:t>
        <a:bodyPr/>
        <a:lstStyle/>
        <a:p>
          <a:endParaRPr lang="en-US">
            <a:solidFill>
              <a:srgbClr val="FFFFFF"/>
            </a:solidFill>
          </a:endParaRPr>
        </a:p>
      </dgm:t>
    </dgm:pt>
    <dgm:pt modelId="{58AC61B3-027E-4844-9711-40C5D4756F72}" type="sibTrans" cxnId="{70F68441-8D91-41B4-A59D-39C4D6C77DBE}">
      <dgm:prSet/>
      <dgm:spPr/>
      <dgm:t>
        <a:bodyPr/>
        <a:lstStyle/>
        <a:p>
          <a:endParaRPr lang="en-US">
            <a:solidFill>
              <a:srgbClr val="FFFFFF"/>
            </a:solidFill>
          </a:endParaRPr>
        </a:p>
      </dgm:t>
    </dgm:pt>
    <dgm:pt modelId="{3236DBB7-5F54-48AE-8FAF-B4729726E58A}">
      <dgm:prSet phldrT="[Text]"/>
      <dgm:spPr/>
      <dgm:t>
        <a:bodyPr/>
        <a:lstStyle/>
        <a:p>
          <a:r>
            <a:rPr lang="en-US" dirty="0">
              <a:solidFill>
                <a:srgbClr val="FFFFFF"/>
              </a:solidFill>
            </a:rPr>
            <a:t>Clinical</a:t>
          </a:r>
        </a:p>
      </dgm:t>
    </dgm:pt>
    <dgm:pt modelId="{97CA7AA3-9B09-493F-85A6-40B1E41692CB}" type="parTrans" cxnId="{15609575-3899-4BEF-948E-D01374AA3F3B}">
      <dgm:prSet/>
      <dgm:spPr/>
      <dgm:t>
        <a:bodyPr/>
        <a:lstStyle/>
        <a:p>
          <a:endParaRPr lang="en-US">
            <a:solidFill>
              <a:srgbClr val="FFFFFF"/>
            </a:solidFill>
          </a:endParaRPr>
        </a:p>
      </dgm:t>
    </dgm:pt>
    <dgm:pt modelId="{1E8500D9-ABBF-41F1-87B0-4C8D0A21A6BD}" type="sibTrans" cxnId="{15609575-3899-4BEF-948E-D01374AA3F3B}">
      <dgm:prSet/>
      <dgm:spPr/>
      <dgm:t>
        <a:bodyPr/>
        <a:lstStyle/>
        <a:p>
          <a:endParaRPr lang="en-US">
            <a:solidFill>
              <a:srgbClr val="FFFFFF"/>
            </a:solidFill>
          </a:endParaRPr>
        </a:p>
      </dgm:t>
    </dgm:pt>
    <dgm:pt modelId="{B3BB88CD-32D6-418D-ABF5-4BDD56CB56FC}">
      <dgm:prSet phldrT="[Text]"/>
      <dgm:spPr/>
      <dgm:t>
        <a:bodyPr/>
        <a:lstStyle/>
        <a:p>
          <a:r>
            <a:rPr lang="en-US" dirty="0">
              <a:solidFill>
                <a:srgbClr val="FFFFFF"/>
              </a:solidFill>
            </a:rPr>
            <a:t>Research</a:t>
          </a:r>
        </a:p>
      </dgm:t>
    </dgm:pt>
    <dgm:pt modelId="{150EF25C-420B-4A25-A427-EE3437C00708}" type="parTrans" cxnId="{2CC55CB2-7143-4E21-BF88-199A29DC24C0}">
      <dgm:prSet/>
      <dgm:spPr/>
      <dgm:t>
        <a:bodyPr/>
        <a:lstStyle/>
        <a:p>
          <a:endParaRPr lang="en-US">
            <a:solidFill>
              <a:srgbClr val="FFFFFF"/>
            </a:solidFill>
          </a:endParaRPr>
        </a:p>
      </dgm:t>
    </dgm:pt>
    <dgm:pt modelId="{A1A6A2A6-BDED-467C-97E9-505EB759BB86}" type="sibTrans" cxnId="{2CC55CB2-7143-4E21-BF88-199A29DC24C0}">
      <dgm:prSet/>
      <dgm:spPr/>
      <dgm:t>
        <a:bodyPr/>
        <a:lstStyle/>
        <a:p>
          <a:endParaRPr lang="en-US">
            <a:solidFill>
              <a:srgbClr val="FFFFFF"/>
            </a:solidFill>
          </a:endParaRPr>
        </a:p>
      </dgm:t>
    </dgm:pt>
    <dgm:pt modelId="{5691AA8A-20AD-4954-ADA0-F9C910B32A09}">
      <dgm:prSet phldrT="[Text]"/>
      <dgm:spPr/>
      <dgm:t>
        <a:bodyPr/>
        <a:lstStyle/>
        <a:p>
          <a:r>
            <a:rPr lang="en-US" dirty="0">
              <a:solidFill>
                <a:srgbClr val="FFFFFF"/>
              </a:solidFill>
            </a:rPr>
            <a:t>Education</a:t>
          </a:r>
        </a:p>
      </dgm:t>
    </dgm:pt>
    <dgm:pt modelId="{3EBC1CBC-BB9E-45E6-A4D6-1ED708A79C67}" type="sibTrans" cxnId="{37B0E55D-0CC4-4BC5-8244-B384D70C44B6}">
      <dgm:prSet/>
      <dgm:spPr/>
      <dgm:t>
        <a:bodyPr/>
        <a:lstStyle/>
        <a:p>
          <a:endParaRPr lang="en-US">
            <a:solidFill>
              <a:srgbClr val="FFFFFF"/>
            </a:solidFill>
          </a:endParaRPr>
        </a:p>
      </dgm:t>
    </dgm:pt>
    <dgm:pt modelId="{3DE95192-1654-440F-8BDD-80E7122A00F8}" type="parTrans" cxnId="{37B0E55D-0CC4-4BC5-8244-B384D70C44B6}">
      <dgm:prSet/>
      <dgm:spPr/>
      <dgm:t>
        <a:bodyPr/>
        <a:lstStyle/>
        <a:p>
          <a:endParaRPr lang="en-US">
            <a:solidFill>
              <a:srgbClr val="FFFFFF"/>
            </a:solidFill>
          </a:endParaRPr>
        </a:p>
      </dgm:t>
    </dgm:pt>
    <dgm:pt modelId="{0EAB1D5F-10ED-472C-A08D-4147D24B36AA}">
      <dgm:prSet phldrT="[Text]"/>
      <dgm:spPr/>
      <dgm:t>
        <a:bodyPr/>
        <a:lstStyle/>
        <a:p>
          <a:r>
            <a:rPr lang="en-US" dirty="0">
              <a:solidFill>
                <a:schemeClr val="bg2"/>
              </a:solidFill>
            </a:rPr>
            <a:t>Effort</a:t>
          </a:r>
        </a:p>
      </dgm:t>
    </dgm:pt>
    <dgm:pt modelId="{0B994E2D-54CD-4EB4-AE22-F76B716F2B9A}" type="sibTrans" cxnId="{845D1E53-7409-4433-B526-BD6942A10926}">
      <dgm:prSet/>
      <dgm:spPr/>
      <dgm:t>
        <a:bodyPr/>
        <a:lstStyle/>
        <a:p>
          <a:endParaRPr lang="en-US">
            <a:solidFill>
              <a:srgbClr val="FFFFFF"/>
            </a:solidFill>
          </a:endParaRPr>
        </a:p>
      </dgm:t>
    </dgm:pt>
    <dgm:pt modelId="{AD95FA68-C1A6-4104-92E6-7E17A9B6A97F}" type="parTrans" cxnId="{845D1E53-7409-4433-B526-BD6942A10926}">
      <dgm:prSet/>
      <dgm:spPr/>
      <dgm:t>
        <a:bodyPr/>
        <a:lstStyle/>
        <a:p>
          <a:endParaRPr lang="en-US">
            <a:solidFill>
              <a:srgbClr val="FFFFFF"/>
            </a:solidFill>
          </a:endParaRPr>
        </a:p>
      </dgm:t>
    </dgm:pt>
    <dgm:pt modelId="{2B0E960D-79BE-456F-A141-8FB380F106D9}">
      <dgm:prSet phldrT="[Text]"/>
      <dgm:spPr/>
      <dgm:t>
        <a:bodyPr/>
        <a:lstStyle/>
        <a:p>
          <a:r>
            <a:rPr lang="en-US" dirty="0">
              <a:solidFill>
                <a:schemeClr val="bg2"/>
              </a:solidFill>
            </a:rPr>
            <a:t>Funding</a:t>
          </a:r>
        </a:p>
      </dgm:t>
    </dgm:pt>
    <dgm:pt modelId="{B81CE4B2-2D1B-4271-AAFB-7A24959AEF88}" type="sibTrans" cxnId="{AF56B6BE-598D-48FF-AC8D-A2562356C69E}">
      <dgm:prSet/>
      <dgm:spPr/>
      <dgm:t>
        <a:bodyPr/>
        <a:lstStyle/>
        <a:p>
          <a:endParaRPr lang="en-US">
            <a:solidFill>
              <a:srgbClr val="FFFFFF"/>
            </a:solidFill>
          </a:endParaRPr>
        </a:p>
      </dgm:t>
    </dgm:pt>
    <dgm:pt modelId="{CADCA490-99BF-403C-8544-8A4E9300E9C3}" type="parTrans" cxnId="{AF56B6BE-598D-48FF-AC8D-A2562356C69E}">
      <dgm:prSet/>
      <dgm:spPr/>
      <dgm:t>
        <a:bodyPr/>
        <a:lstStyle/>
        <a:p>
          <a:endParaRPr lang="en-US">
            <a:solidFill>
              <a:srgbClr val="FFFFFF"/>
            </a:solidFill>
          </a:endParaRPr>
        </a:p>
      </dgm:t>
    </dgm:pt>
    <dgm:pt modelId="{01EFA48E-245A-4F6E-A486-3692AD064C26}">
      <dgm:prSet phldrT="[Text]"/>
      <dgm:spPr/>
      <dgm:t>
        <a:bodyPr/>
        <a:lstStyle/>
        <a:p>
          <a:r>
            <a:rPr lang="en-US" dirty="0">
              <a:solidFill>
                <a:srgbClr val="FFFFFF"/>
              </a:solidFill>
            </a:rPr>
            <a:t>Administration</a:t>
          </a:r>
        </a:p>
      </dgm:t>
    </dgm:pt>
    <dgm:pt modelId="{56B2DEB6-0D3C-45A7-A521-264D065E10D2}" type="parTrans" cxnId="{137D9D96-60BD-43BA-9D41-3C58857A3872}">
      <dgm:prSet/>
      <dgm:spPr/>
      <dgm:t>
        <a:bodyPr/>
        <a:lstStyle/>
        <a:p>
          <a:endParaRPr lang="en-US">
            <a:solidFill>
              <a:srgbClr val="FFFFFF"/>
            </a:solidFill>
          </a:endParaRPr>
        </a:p>
      </dgm:t>
    </dgm:pt>
    <dgm:pt modelId="{7E35974D-1715-4A1E-87AB-07433A21C2D3}" type="sibTrans" cxnId="{137D9D96-60BD-43BA-9D41-3C58857A3872}">
      <dgm:prSet/>
      <dgm:spPr/>
      <dgm:t>
        <a:bodyPr/>
        <a:lstStyle/>
        <a:p>
          <a:endParaRPr lang="en-US">
            <a:solidFill>
              <a:srgbClr val="FFFFFF"/>
            </a:solidFill>
          </a:endParaRPr>
        </a:p>
      </dgm:t>
    </dgm:pt>
    <dgm:pt modelId="{43FDFEF9-D704-4C87-95BF-4472EF5C146A}">
      <dgm:prSet phldrT="[Text]"/>
      <dgm:spPr/>
      <dgm:t>
        <a:bodyPr/>
        <a:lstStyle/>
        <a:p>
          <a:r>
            <a:rPr lang="en-US" dirty="0">
              <a:solidFill>
                <a:srgbClr val="FFFFFF"/>
              </a:solidFill>
            </a:rPr>
            <a:t>$$</a:t>
          </a:r>
        </a:p>
      </dgm:t>
    </dgm:pt>
    <dgm:pt modelId="{6ED353A4-1A50-48BE-AF6C-F9F72A0C679E}" type="parTrans" cxnId="{52E0CCA6-F934-474E-9317-6F2CD223348B}">
      <dgm:prSet/>
      <dgm:spPr/>
      <dgm:t>
        <a:bodyPr/>
        <a:lstStyle/>
        <a:p>
          <a:endParaRPr lang="en-US">
            <a:solidFill>
              <a:srgbClr val="FFFFFF"/>
            </a:solidFill>
          </a:endParaRPr>
        </a:p>
      </dgm:t>
    </dgm:pt>
    <dgm:pt modelId="{FA09AE99-836C-4F5D-B53F-25B63BF92AC6}" type="sibTrans" cxnId="{52E0CCA6-F934-474E-9317-6F2CD223348B}">
      <dgm:prSet/>
      <dgm:spPr/>
      <dgm:t>
        <a:bodyPr/>
        <a:lstStyle/>
        <a:p>
          <a:endParaRPr lang="en-US">
            <a:solidFill>
              <a:srgbClr val="FFFFFF"/>
            </a:solidFill>
          </a:endParaRPr>
        </a:p>
      </dgm:t>
    </dgm:pt>
    <dgm:pt modelId="{D1E79D69-5188-4688-BBAA-DCE20D5679F7}">
      <dgm:prSet phldrT="[Text]"/>
      <dgm:spPr/>
      <dgm:t>
        <a:bodyPr/>
        <a:lstStyle/>
        <a:p>
          <a:r>
            <a:rPr lang="en-US" dirty="0">
              <a:solidFill>
                <a:srgbClr val="FFFFFF"/>
              </a:solidFill>
            </a:rPr>
            <a:t>$</a:t>
          </a:r>
        </a:p>
      </dgm:t>
    </dgm:pt>
    <dgm:pt modelId="{27A203A2-D67B-41C7-839B-7B7E17EAF7D8}" type="parTrans" cxnId="{7FAF3651-6D69-49D4-B7B8-851878F3A4EB}">
      <dgm:prSet/>
      <dgm:spPr/>
      <dgm:t>
        <a:bodyPr/>
        <a:lstStyle/>
        <a:p>
          <a:endParaRPr lang="en-US">
            <a:solidFill>
              <a:srgbClr val="FFFFFF"/>
            </a:solidFill>
          </a:endParaRPr>
        </a:p>
      </dgm:t>
    </dgm:pt>
    <dgm:pt modelId="{7A1ABE9F-AC0C-4371-91CE-3BB05212244A}" type="sibTrans" cxnId="{7FAF3651-6D69-49D4-B7B8-851878F3A4EB}">
      <dgm:prSet/>
      <dgm:spPr/>
      <dgm:t>
        <a:bodyPr/>
        <a:lstStyle/>
        <a:p>
          <a:endParaRPr lang="en-US">
            <a:solidFill>
              <a:srgbClr val="FFFFFF"/>
            </a:solidFill>
          </a:endParaRPr>
        </a:p>
      </dgm:t>
    </dgm:pt>
    <dgm:pt modelId="{2E20C2E3-5D88-4AE3-98E8-C2B4C17C975E}" type="pres">
      <dgm:prSet presAssocID="{77230784-335F-44D3-8A8D-F3239EB9BF18}" presName="outerComposite" presStyleCnt="0">
        <dgm:presLayoutVars>
          <dgm:chMax val="2"/>
          <dgm:animLvl val="lvl"/>
          <dgm:resizeHandles val="exact"/>
        </dgm:presLayoutVars>
      </dgm:prSet>
      <dgm:spPr/>
    </dgm:pt>
    <dgm:pt modelId="{44D7F7DD-0EB1-4428-A82E-B4A54185C72B}" type="pres">
      <dgm:prSet presAssocID="{77230784-335F-44D3-8A8D-F3239EB9BF18}" presName="dummyMaxCanvas" presStyleCnt="0"/>
      <dgm:spPr/>
    </dgm:pt>
    <dgm:pt modelId="{DADD97B5-7B55-4E2D-8411-BB704A6132FF}" type="pres">
      <dgm:prSet presAssocID="{77230784-335F-44D3-8A8D-F3239EB9BF18}" presName="parentComposite" presStyleCnt="0"/>
      <dgm:spPr/>
    </dgm:pt>
    <dgm:pt modelId="{D6FED95E-0A93-44E5-B414-21EAD86C5B7C}" type="pres">
      <dgm:prSet presAssocID="{77230784-335F-44D3-8A8D-F3239EB9BF18}" presName="parent1" presStyleLbl="alignAccFollowNode1" presStyleIdx="0" presStyleCnt="4">
        <dgm:presLayoutVars>
          <dgm:chMax val="4"/>
        </dgm:presLayoutVars>
      </dgm:prSet>
      <dgm:spPr/>
    </dgm:pt>
    <dgm:pt modelId="{A4996C5E-AFA0-4017-AC0C-B49A884513B2}" type="pres">
      <dgm:prSet presAssocID="{77230784-335F-44D3-8A8D-F3239EB9BF18}" presName="parent2" presStyleLbl="alignAccFollowNode1" presStyleIdx="1" presStyleCnt="4">
        <dgm:presLayoutVars>
          <dgm:chMax val="4"/>
        </dgm:presLayoutVars>
      </dgm:prSet>
      <dgm:spPr/>
    </dgm:pt>
    <dgm:pt modelId="{F53F8269-C781-49D7-B4CE-C1EBCE977C1C}" type="pres">
      <dgm:prSet presAssocID="{77230784-335F-44D3-8A8D-F3239EB9BF18}" presName="childrenComposite" presStyleCnt="0"/>
      <dgm:spPr/>
    </dgm:pt>
    <dgm:pt modelId="{182CE6DC-0AA8-431B-B009-46E3DE2D8C6D}" type="pres">
      <dgm:prSet presAssocID="{77230784-335F-44D3-8A8D-F3239EB9BF18}" presName="dummyMaxCanvas_ChildArea" presStyleCnt="0"/>
      <dgm:spPr/>
    </dgm:pt>
    <dgm:pt modelId="{3FF81F99-4B3D-4025-9991-599145578820}" type="pres">
      <dgm:prSet presAssocID="{77230784-335F-44D3-8A8D-F3239EB9BF18}" presName="fulcrum" presStyleLbl="alignAccFollowNode1" presStyleIdx="2" presStyleCnt="4"/>
      <dgm:spPr/>
    </dgm:pt>
    <dgm:pt modelId="{2BF9AF19-2650-4424-92EB-2416FA9E6712}" type="pres">
      <dgm:prSet presAssocID="{77230784-335F-44D3-8A8D-F3239EB9BF18}" presName="balance_44" presStyleLbl="alignAccFollowNode1" presStyleIdx="3" presStyleCnt="4">
        <dgm:presLayoutVars>
          <dgm:bulletEnabled val="1"/>
        </dgm:presLayoutVars>
      </dgm:prSet>
      <dgm:spPr/>
    </dgm:pt>
    <dgm:pt modelId="{AED17126-2CB6-4603-9AF3-6A6393965914}" type="pres">
      <dgm:prSet presAssocID="{77230784-335F-44D3-8A8D-F3239EB9BF18}" presName="right_44_1" presStyleLbl="node1" presStyleIdx="0" presStyleCnt="8">
        <dgm:presLayoutVars>
          <dgm:bulletEnabled val="1"/>
        </dgm:presLayoutVars>
      </dgm:prSet>
      <dgm:spPr/>
    </dgm:pt>
    <dgm:pt modelId="{AB5EB1CC-2AAA-47E6-98A4-729448055A0C}" type="pres">
      <dgm:prSet presAssocID="{77230784-335F-44D3-8A8D-F3239EB9BF18}" presName="right_44_2" presStyleLbl="node1" presStyleIdx="1" presStyleCnt="8">
        <dgm:presLayoutVars>
          <dgm:bulletEnabled val="1"/>
        </dgm:presLayoutVars>
      </dgm:prSet>
      <dgm:spPr/>
    </dgm:pt>
    <dgm:pt modelId="{69A5A51D-078D-4886-940A-922C1A86B469}" type="pres">
      <dgm:prSet presAssocID="{77230784-335F-44D3-8A8D-F3239EB9BF18}" presName="right_44_3" presStyleLbl="node1" presStyleIdx="2" presStyleCnt="8">
        <dgm:presLayoutVars>
          <dgm:bulletEnabled val="1"/>
        </dgm:presLayoutVars>
      </dgm:prSet>
      <dgm:spPr/>
    </dgm:pt>
    <dgm:pt modelId="{57891DAF-208E-4867-B29F-1B393EE04910}" type="pres">
      <dgm:prSet presAssocID="{77230784-335F-44D3-8A8D-F3239EB9BF18}" presName="right_44_4" presStyleLbl="node1" presStyleIdx="3" presStyleCnt="8">
        <dgm:presLayoutVars>
          <dgm:bulletEnabled val="1"/>
        </dgm:presLayoutVars>
      </dgm:prSet>
      <dgm:spPr/>
    </dgm:pt>
    <dgm:pt modelId="{E1E12043-19BC-4701-8D2F-1B8D1908BE30}" type="pres">
      <dgm:prSet presAssocID="{77230784-335F-44D3-8A8D-F3239EB9BF18}" presName="left_44_1" presStyleLbl="node1" presStyleIdx="4" presStyleCnt="8">
        <dgm:presLayoutVars>
          <dgm:bulletEnabled val="1"/>
        </dgm:presLayoutVars>
      </dgm:prSet>
      <dgm:spPr/>
    </dgm:pt>
    <dgm:pt modelId="{3EC1D77F-974A-4ED3-A148-323FBD3FD779}" type="pres">
      <dgm:prSet presAssocID="{77230784-335F-44D3-8A8D-F3239EB9BF18}" presName="left_44_2" presStyleLbl="node1" presStyleIdx="5" presStyleCnt="8">
        <dgm:presLayoutVars>
          <dgm:bulletEnabled val="1"/>
        </dgm:presLayoutVars>
      </dgm:prSet>
      <dgm:spPr/>
    </dgm:pt>
    <dgm:pt modelId="{F123C5CF-D5FC-4D44-A7D4-13E46F4612CC}" type="pres">
      <dgm:prSet presAssocID="{77230784-335F-44D3-8A8D-F3239EB9BF18}" presName="left_44_3" presStyleLbl="node1" presStyleIdx="6" presStyleCnt="8">
        <dgm:presLayoutVars>
          <dgm:bulletEnabled val="1"/>
        </dgm:presLayoutVars>
      </dgm:prSet>
      <dgm:spPr/>
    </dgm:pt>
    <dgm:pt modelId="{3C12658B-4B62-45F1-BB95-F14E63AF3FB1}" type="pres">
      <dgm:prSet presAssocID="{77230784-335F-44D3-8A8D-F3239EB9BF18}" presName="left_44_4" presStyleLbl="node1" presStyleIdx="7" presStyleCnt="8">
        <dgm:presLayoutVars>
          <dgm:bulletEnabled val="1"/>
        </dgm:presLayoutVars>
      </dgm:prSet>
      <dgm:spPr/>
    </dgm:pt>
  </dgm:ptLst>
  <dgm:cxnLst>
    <dgm:cxn modelId="{22CF663B-474E-4ACF-81CA-C5DC36EBAEF6}" type="presOf" srcId="{43FDFEF9-D704-4C87-95BF-4472EF5C146A}" destId="{F123C5CF-D5FC-4D44-A7D4-13E46F4612CC}" srcOrd="0" destOrd="0" presId="urn:microsoft.com/office/officeart/2005/8/layout/balance1"/>
    <dgm:cxn modelId="{59EE943C-4237-4307-BB57-80F720A818A5}" type="presOf" srcId="{77230784-335F-44D3-8A8D-F3239EB9BF18}" destId="{2E20C2E3-5D88-4AE3-98E8-C2B4C17C975E}" srcOrd="0" destOrd="0" presId="urn:microsoft.com/office/officeart/2005/8/layout/balance1"/>
    <dgm:cxn modelId="{5790425C-989E-488C-A6A8-493331D84B87}" srcId="{2B0E960D-79BE-456F-A141-8FB380F106D9}" destId="{50A100F0-D046-43B7-830F-1B78B0E62AB1}" srcOrd="0" destOrd="0" parTransId="{BCE9F07F-1194-425D-BF8C-7AAE2E24633D}" sibTransId="{F46BE556-82E1-4B0A-A386-530C18F3D0D4}"/>
    <dgm:cxn modelId="{37B0E55D-0CC4-4BC5-8244-B384D70C44B6}" srcId="{0EAB1D5F-10ED-472C-A08D-4147D24B36AA}" destId="{5691AA8A-20AD-4954-ADA0-F9C910B32A09}" srcOrd="2" destOrd="0" parTransId="{3DE95192-1654-440F-8BDD-80E7122A00F8}" sibTransId="{3EBC1CBC-BB9E-45E6-A4D6-1ED708A79C67}"/>
    <dgm:cxn modelId="{70F68441-8D91-41B4-A59D-39C4D6C77DBE}" srcId="{2B0E960D-79BE-456F-A141-8FB380F106D9}" destId="{EC10F8B3-0F9A-4529-B469-5AE9BC7AF192}" srcOrd="1" destOrd="0" parTransId="{4B8EEC9D-4DA0-4E43-B0EE-AF4265E9084F}" sibTransId="{58AC61B3-027E-4844-9711-40C5D4756F72}"/>
    <dgm:cxn modelId="{08561262-BED0-4E41-839E-7DE88E10BF91}" type="presOf" srcId="{5691AA8A-20AD-4954-ADA0-F9C910B32A09}" destId="{69A5A51D-078D-4886-940A-922C1A86B469}" srcOrd="0" destOrd="0" presId="urn:microsoft.com/office/officeart/2005/8/layout/balance1"/>
    <dgm:cxn modelId="{9FBC156D-CD6C-4EA2-8E70-25C224899DBA}" type="presOf" srcId="{0EAB1D5F-10ED-472C-A08D-4147D24B36AA}" destId="{A4996C5E-AFA0-4017-AC0C-B49A884513B2}" srcOrd="0" destOrd="0" presId="urn:microsoft.com/office/officeart/2005/8/layout/balance1"/>
    <dgm:cxn modelId="{7FAF3651-6D69-49D4-B7B8-851878F3A4EB}" srcId="{2B0E960D-79BE-456F-A141-8FB380F106D9}" destId="{D1E79D69-5188-4688-BBAA-DCE20D5679F7}" srcOrd="3" destOrd="0" parTransId="{27A203A2-D67B-41C7-839B-7B7E17EAF7D8}" sibTransId="{7A1ABE9F-AC0C-4371-91CE-3BB05212244A}"/>
    <dgm:cxn modelId="{845D1E53-7409-4433-B526-BD6942A10926}" srcId="{77230784-335F-44D3-8A8D-F3239EB9BF18}" destId="{0EAB1D5F-10ED-472C-A08D-4147D24B36AA}" srcOrd="1" destOrd="0" parTransId="{AD95FA68-C1A6-4104-92E6-7E17A9B6A97F}" sibTransId="{0B994E2D-54CD-4EB4-AE22-F76B716F2B9A}"/>
    <dgm:cxn modelId="{4103E973-5496-46D2-913E-1F9C1C98EE98}" type="presOf" srcId="{2B0E960D-79BE-456F-A141-8FB380F106D9}" destId="{D6FED95E-0A93-44E5-B414-21EAD86C5B7C}" srcOrd="0" destOrd="0" presId="urn:microsoft.com/office/officeart/2005/8/layout/balance1"/>
    <dgm:cxn modelId="{15609575-3899-4BEF-948E-D01374AA3F3B}" srcId="{0EAB1D5F-10ED-472C-A08D-4147D24B36AA}" destId="{3236DBB7-5F54-48AE-8FAF-B4729726E58A}" srcOrd="0" destOrd="0" parTransId="{97CA7AA3-9B09-493F-85A6-40B1E41692CB}" sibTransId="{1E8500D9-ABBF-41F1-87B0-4C8D0A21A6BD}"/>
    <dgm:cxn modelId="{CD3EE189-312F-4F87-9DDD-2093D26472BD}" type="presOf" srcId="{EC10F8B3-0F9A-4529-B469-5AE9BC7AF192}" destId="{3EC1D77F-974A-4ED3-A148-323FBD3FD779}" srcOrd="0" destOrd="0" presId="urn:microsoft.com/office/officeart/2005/8/layout/balance1"/>
    <dgm:cxn modelId="{137D9D96-60BD-43BA-9D41-3C58857A3872}" srcId="{0EAB1D5F-10ED-472C-A08D-4147D24B36AA}" destId="{01EFA48E-245A-4F6E-A486-3692AD064C26}" srcOrd="3" destOrd="0" parTransId="{56B2DEB6-0D3C-45A7-A521-264D065E10D2}" sibTransId="{7E35974D-1715-4A1E-87AB-07433A21C2D3}"/>
    <dgm:cxn modelId="{B30A3DA2-4E3A-4F9E-AE86-7696144F4BA7}" type="presOf" srcId="{D1E79D69-5188-4688-BBAA-DCE20D5679F7}" destId="{3C12658B-4B62-45F1-BB95-F14E63AF3FB1}" srcOrd="0" destOrd="0" presId="urn:microsoft.com/office/officeart/2005/8/layout/balance1"/>
    <dgm:cxn modelId="{114B32A3-B5CD-4C42-81CE-ED6DF311FC7C}" type="presOf" srcId="{50A100F0-D046-43B7-830F-1B78B0E62AB1}" destId="{E1E12043-19BC-4701-8D2F-1B8D1908BE30}" srcOrd="0" destOrd="0" presId="urn:microsoft.com/office/officeart/2005/8/layout/balance1"/>
    <dgm:cxn modelId="{52E0CCA6-F934-474E-9317-6F2CD223348B}" srcId="{2B0E960D-79BE-456F-A141-8FB380F106D9}" destId="{43FDFEF9-D704-4C87-95BF-4472EF5C146A}" srcOrd="2" destOrd="0" parTransId="{6ED353A4-1A50-48BE-AF6C-F9F72A0C679E}" sibTransId="{FA09AE99-836C-4F5D-B53F-25B63BF92AC6}"/>
    <dgm:cxn modelId="{FBFB64AF-82DC-4390-9AFC-99AD3EDBA7EA}" type="presOf" srcId="{3236DBB7-5F54-48AE-8FAF-B4729726E58A}" destId="{AED17126-2CB6-4603-9AF3-6A6393965914}" srcOrd="0" destOrd="0" presId="urn:microsoft.com/office/officeart/2005/8/layout/balance1"/>
    <dgm:cxn modelId="{2CC55CB2-7143-4E21-BF88-199A29DC24C0}" srcId="{0EAB1D5F-10ED-472C-A08D-4147D24B36AA}" destId="{B3BB88CD-32D6-418D-ABF5-4BDD56CB56FC}" srcOrd="1" destOrd="0" parTransId="{150EF25C-420B-4A25-A427-EE3437C00708}" sibTransId="{A1A6A2A6-BDED-467C-97E9-505EB759BB86}"/>
    <dgm:cxn modelId="{AF56B6BE-598D-48FF-AC8D-A2562356C69E}" srcId="{77230784-335F-44D3-8A8D-F3239EB9BF18}" destId="{2B0E960D-79BE-456F-A141-8FB380F106D9}" srcOrd="0" destOrd="0" parTransId="{CADCA490-99BF-403C-8544-8A4E9300E9C3}" sibTransId="{B81CE4B2-2D1B-4271-AAFB-7A24959AEF88}"/>
    <dgm:cxn modelId="{241B84E3-6935-496F-A281-FB062A5AE69A}" type="presOf" srcId="{B3BB88CD-32D6-418D-ABF5-4BDD56CB56FC}" destId="{AB5EB1CC-2AAA-47E6-98A4-729448055A0C}" srcOrd="0" destOrd="0" presId="urn:microsoft.com/office/officeart/2005/8/layout/balance1"/>
    <dgm:cxn modelId="{AC7AFBEE-8493-4B8F-9187-88F60DE3B7C8}" type="presOf" srcId="{01EFA48E-245A-4F6E-A486-3692AD064C26}" destId="{57891DAF-208E-4867-B29F-1B393EE04910}" srcOrd="0" destOrd="0" presId="urn:microsoft.com/office/officeart/2005/8/layout/balance1"/>
    <dgm:cxn modelId="{A6F5BFDC-A21A-41C0-85A6-94187425CAC3}" type="presParOf" srcId="{2E20C2E3-5D88-4AE3-98E8-C2B4C17C975E}" destId="{44D7F7DD-0EB1-4428-A82E-B4A54185C72B}" srcOrd="0" destOrd="0" presId="urn:microsoft.com/office/officeart/2005/8/layout/balance1"/>
    <dgm:cxn modelId="{68DCB272-D9B0-45E1-A1C5-4ED94FEF49B4}" type="presParOf" srcId="{2E20C2E3-5D88-4AE3-98E8-C2B4C17C975E}" destId="{DADD97B5-7B55-4E2D-8411-BB704A6132FF}" srcOrd="1" destOrd="0" presId="urn:microsoft.com/office/officeart/2005/8/layout/balance1"/>
    <dgm:cxn modelId="{CBE4F7E3-3C63-4158-ADD9-DC7526FFA7C7}" type="presParOf" srcId="{DADD97B5-7B55-4E2D-8411-BB704A6132FF}" destId="{D6FED95E-0A93-44E5-B414-21EAD86C5B7C}" srcOrd="0" destOrd="0" presId="urn:microsoft.com/office/officeart/2005/8/layout/balance1"/>
    <dgm:cxn modelId="{8C0AC169-1C81-43C6-AD07-D5BB4548ECB9}" type="presParOf" srcId="{DADD97B5-7B55-4E2D-8411-BB704A6132FF}" destId="{A4996C5E-AFA0-4017-AC0C-B49A884513B2}" srcOrd="1" destOrd="0" presId="urn:microsoft.com/office/officeart/2005/8/layout/balance1"/>
    <dgm:cxn modelId="{BFC4CA90-F1AD-4E07-AAD1-5587F3B68058}" type="presParOf" srcId="{2E20C2E3-5D88-4AE3-98E8-C2B4C17C975E}" destId="{F53F8269-C781-49D7-B4CE-C1EBCE977C1C}" srcOrd="2" destOrd="0" presId="urn:microsoft.com/office/officeart/2005/8/layout/balance1"/>
    <dgm:cxn modelId="{70845536-DEA3-4E6B-8A17-1F6C297D074B}" type="presParOf" srcId="{F53F8269-C781-49D7-B4CE-C1EBCE977C1C}" destId="{182CE6DC-0AA8-431B-B009-46E3DE2D8C6D}" srcOrd="0" destOrd="0" presId="urn:microsoft.com/office/officeart/2005/8/layout/balance1"/>
    <dgm:cxn modelId="{1E721842-3885-4A68-9382-DAA91B4DE205}" type="presParOf" srcId="{F53F8269-C781-49D7-B4CE-C1EBCE977C1C}" destId="{3FF81F99-4B3D-4025-9991-599145578820}" srcOrd="1" destOrd="0" presId="urn:microsoft.com/office/officeart/2005/8/layout/balance1"/>
    <dgm:cxn modelId="{46C5F590-CAF3-4B1D-968D-E926C03EE4CC}" type="presParOf" srcId="{F53F8269-C781-49D7-B4CE-C1EBCE977C1C}" destId="{2BF9AF19-2650-4424-92EB-2416FA9E6712}" srcOrd="2" destOrd="0" presId="urn:microsoft.com/office/officeart/2005/8/layout/balance1"/>
    <dgm:cxn modelId="{9F90EA40-CB2B-486C-9288-6A1C564565DD}" type="presParOf" srcId="{F53F8269-C781-49D7-B4CE-C1EBCE977C1C}" destId="{AED17126-2CB6-4603-9AF3-6A6393965914}" srcOrd="3" destOrd="0" presId="urn:microsoft.com/office/officeart/2005/8/layout/balance1"/>
    <dgm:cxn modelId="{27A69E0E-A124-40DE-A2EE-D620A1839019}" type="presParOf" srcId="{F53F8269-C781-49D7-B4CE-C1EBCE977C1C}" destId="{AB5EB1CC-2AAA-47E6-98A4-729448055A0C}" srcOrd="4" destOrd="0" presId="urn:microsoft.com/office/officeart/2005/8/layout/balance1"/>
    <dgm:cxn modelId="{F6E54EC1-FE71-42D8-90D8-7C3CAEA37132}" type="presParOf" srcId="{F53F8269-C781-49D7-B4CE-C1EBCE977C1C}" destId="{69A5A51D-078D-4886-940A-922C1A86B469}" srcOrd="5" destOrd="0" presId="urn:microsoft.com/office/officeart/2005/8/layout/balance1"/>
    <dgm:cxn modelId="{459120E5-1F28-4685-9C33-4BD3E71F0599}" type="presParOf" srcId="{F53F8269-C781-49D7-B4CE-C1EBCE977C1C}" destId="{57891DAF-208E-4867-B29F-1B393EE04910}" srcOrd="6" destOrd="0" presId="urn:microsoft.com/office/officeart/2005/8/layout/balance1"/>
    <dgm:cxn modelId="{4837D412-BEA9-41E6-B821-4F35A9A86D42}" type="presParOf" srcId="{F53F8269-C781-49D7-B4CE-C1EBCE977C1C}" destId="{E1E12043-19BC-4701-8D2F-1B8D1908BE30}" srcOrd="7" destOrd="0" presId="urn:microsoft.com/office/officeart/2005/8/layout/balance1"/>
    <dgm:cxn modelId="{A516CDA8-9C28-464B-84EB-F075BF508E7D}" type="presParOf" srcId="{F53F8269-C781-49D7-B4CE-C1EBCE977C1C}" destId="{3EC1D77F-974A-4ED3-A148-323FBD3FD779}" srcOrd="8" destOrd="0" presId="urn:microsoft.com/office/officeart/2005/8/layout/balance1"/>
    <dgm:cxn modelId="{FDA4B853-E56D-465B-8529-9CEB64C9D633}" type="presParOf" srcId="{F53F8269-C781-49D7-B4CE-C1EBCE977C1C}" destId="{F123C5CF-D5FC-4D44-A7D4-13E46F4612CC}" srcOrd="9" destOrd="0" presId="urn:microsoft.com/office/officeart/2005/8/layout/balance1"/>
    <dgm:cxn modelId="{19EEBFFA-C6D5-434E-BA94-6A54BDAD179C}" type="presParOf" srcId="{F53F8269-C781-49D7-B4CE-C1EBCE977C1C}" destId="{3C12658B-4B62-45F1-BB95-F14E63AF3FB1}"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29FB3FE-C7D0-4202-B266-8BF50E5F5F99}" type="doc">
      <dgm:prSet loTypeId="urn:microsoft.com/office/officeart/2011/layout/RadialPictureList" loCatId="picture" qsTypeId="urn:microsoft.com/office/officeart/2005/8/quickstyle/3d6" qsCatId="3D" csTypeId="urn:microsoft.com/office/officeart/2005/8/colors/accent2_4" csCatId="accent2" phldr="1"/>
      <dgm:spPr/>
      <dgm:t>
        <a:bodyPr/>
        <a:lstStyle/>
        <a:p>
          <a:endParaRPr lang="en-US"/>
        </a:p>
      </dgm:t>
    </dgm:pt>
    <dgm:pt modelId="{E7DA6F33-735C-4282-AD05-A8F655BA3AA2}">
      <dgm:prSet phldrT="[Text]"/>
      <dgm:spPr/>
      <dgm:t>
        <a:bodyPr/>
        <a:lstStyle/>
        <a:p>
          <a:r>
            <a:rPr lang="en-US">
              <a:solidFill>
                <a:srgbClr val="FFFFFF"/>
              </a:solidFill>
            </a:rPr>
            <a:t>Effort</a:t>
          </a:r>
          <a:endParaRPr lang="en-US" dirty="0">
            <a:solidFill>
              <a:srgbClr val="FFFFFF"/>
            </a:solidFill>
          </a:endParaRPr>
        </a:p>
      </dgm:t>
    </dgm:pt>
    <dgm:pt modelId="{854D24AE-3FB8-4710-90B9-9FAD8BA7E0D6}" type="parTrans" cxnId="{83F6F7B7-B639-439B-8F11-368F3EECE9E7}">
      <dgm:prSet/>
      <dgm:spPr/>
      <dgm:t>
        <a:bodyPr/>
        <a:lstStyle/>
        <a:p>
          <a:endParaRPr lang="en-US">
            <a:solidFill>
              <a:schemeClr val="bg2"/>
            </a:solidFill>
          </a:endParaRPr>
        </a:p>
      </dgm:t>
    </dgm:pt>
    <dgm:pt modelId="{4E0B34C4-96BD-439F-93C5-D5ABBD54B53C}" type="sibTrans" cxnId="{83F6F7B7-B639-439B-8F11-368F3EECE9E7}">
      <dgm:prSet/>
      <dgm:spPr/>
      <dgm:t>
        <a:bodyPr/>
        <a:lstStyle/>
        <a:p>
          <a:endParaRPr lang="en-US">
            <a:solidFill>
              <a:schemeClr val="bg2"/>
            </a:solidFill>
          </a:endParaRPr>
        </a:p>
      </dgm:t>
    </dgm:pt>
    <dgm:pt modelId="{90650362-9CFF-4B23-8473-470D3995366D}">
      <dgm:prSet phldrT="[Text]"/>
      <dgm:spPr/>
      <dgm:t>
        <a:bodyPr/>
        <a:lstStyle/>
        <a:p>
          <a:endParaRPr lang="en-US" dirty="0">
            <a:solidFill>
              <a:schemeClr val="bg2"/>
            </a:solidFill>
          </a:endParaRPr>
        </a:p>
      </dgm:t>
    </dgm:pt>
    <dgm:pt modelId="{41D8FC25-A22D-499F-A15F-21E0F041F4D1}" type="parTrans" cxnId="{4296ADED-9050-40F6-8697-4D127E84DDCF}">
      <dgm:prSet/>
      <dgm:spPr/>
      <dgm:t>
        <a:bodyPr/>
        <a:lstStyle/>
        <a:p>
          <a:endParaRPr lang="en-US">
            <a:solidFill>
              <a:schemeClr val="bg2"/>
            </a:solidFill>
          </a:endParaRPr>
        </a:p>
      </dgm:t>
    </dgm:pt>
    <dgm:pt modelId="{2949F5E0-6937-449B-A8A1-12A823A942F1}" type="sibTrans" cxnId="{4296ADED-9050-40F6-8697-4D127E84DDCF}">
      <dgm:prSet/>
      <dgm:spPr/>
      <dgm:t>
        <a:bodyPr/>
        <a:lstStyle/>
        <a:p>
          <a:endParaRPr lang="en-US">
            <a:solidFill>
              <a:schemeClr val="bg2"/>
            </a:solidFill>
          </a:endParaRPr>
        </a:p>
      </dgm:t>
    </dgm:pt>
    <dgm:pt modelId="{A2792B58-E30D-47AA-BB8C-132A70E50C13}">
      <dgm:prSet phldrT="[Text]"/>
      <dgm:spPr/>
      <dgm:t>
        <a:bodyPr/>
        <a:lstStyle/>
        <a:p>
          <a:endParaRPr lang="en-US" dirty="0">
            <a:solidFill>
              <a:schemeClr val="bg2"/>
            </a:solidFill>
          </a:endParaRPr>
        </a:p>
      </dgm:t>
    </dgm:pt>
    <dgm:pt modelId="{272A2325-4518-46D4-ABC4-6E52870F7BCC}" type="parTrans" cxnId="{0C474B65-88A1-41C1-8798-E715F734AFAE}">
      <dgm:prSet/>
      <dgm:spPr/>
      <dgm:t>
        <a:bodyPr/>
        <a:lstStyle/>
        <a:p>
          <a:endParaRPr lang="en-US">
            <a:solidFill>
              <a:schemeClr val="bg2"/>
            </a:solidFill>
          </a:endParaRPr>
        </a:p>
      </dgm:t>
    </dgm:pt>
    <dgm:pt modelId="{EEFA7C5A-CC97-4902-BACA-DD3712A37D8D}" type="sibTrans" cxnId="{0C474B65-88A1-41C1-8798-E715F734AFAE}">
      <dgm:prSet/>
      <dgm:spPr/>
      <dgm:t>
        <a:bodyPr/>
        <a:lstStyle/>
        <a:p>
          <a:endParaRPr lang="en-US">
            <a:solidFill>
              <a:schemeClr val="bg2"/>
            </a:solidFill>
          </a:endParaRPr>
        </a:p>
      </dgm:t>
    </dgm:pt>
    <dgm:pt modelId="{B24FE4C9-0D54-4EE0-8863-209964261CEB}">
      <dgm:prSet phldrT="[Text]"/>
      <dgm:spPr/>
      <dgm:t>
        <a:bodyPr/>
        <a:lstStyle/>
        <a:p>
          <a:endParaRPr lang="en-US" dirty="0">
            <a:solidFill>
              <a:schemeClr val="bg2"/>
            </a:solidFill>
          </a:endParaRPr>
        </a:p>
      </dgm:t>
    </dgm:pt>
    <dgm:pt modelId="{F37CE286-BA15-4864-9993-47721CBCF6D5}" type="parTrans" cxnId="{CB1F06C8-3B6F-44F5-9159-62F15FEEFF87}">
      <dgm:prSet/>
      <dgm:spPr/>
      <dgm:t>
        <a:bodyPr/>
        <a:lstStyle/>
        <a:p>
          <a:endParaRPr lang="en-US">
            <a:solidFill>
              <a:schemeClr val="bg2"/>
            </a:solidFill>
          </a:endParaRPr>
        </a:p>
      </dgm:t>
    </dgm:pt>
    <dgm:pt modelId="{289F472A-EC05-46D9-BD83-D936DE532B5C}" type="sibTrans" cxnId="{CB1F06C8-3B6F-44F5-9159-62F15FEEFF87}">
      <dgm:prSet/>
      <dgm:spPr/>
      <dgm:t>
        <a:bodyPr/>
        <a:lstStyle/>
        <a:p>
          <a:endParaRPr lang="en-US">
            <a:solidFill>
              <a:schemeClr val="bg2"/>
            </a:solidFill>
          </a:endParaRPr>
        </a:p>
      </dgm:t>
    </dgm:pt>
    <dgm:pt modelId="{14E65B55-7BB3-4BCD-9386-28757A13EBC0}">
      <dgm:prSet phldrT="[Text]"/>
      <dgm:spPr/>
      <dgm:t>
        <a:bodyPr/>
        <a:lstStyle/>
        <a:p>
          <a:endParaRPr lang="en-US" dirty="0">
            <a:solidFill>
              <a:schemeClr val="bg2"/>
            </a:solidFill>
          </a:endParaRPr>
        </a:p>
      </dgm:t>
    </dgm:pt>
    <dgm:pt modelId="{B5C807E2-6E67-428E-8EE8-6E5DBD972594}" type="parTrans" cxnId="{24B10E2A-E324-47F0-9CA6-666A93536405}">
      <dgm:prSet/>
      <dgm:spPr/>
      <dgm:t>
        <a:bodyPr/>
        <a:lstStyle/>
        <a:p>
          <a:endParaRPr lang="en-US">
            <a:solidFill>
              <a:schemeClr val="bg2"/>
            </a:solidFill>
          </a:endParaRPr>
        </a:p>
      </dgm:t>
    </dgm:pt>
    <dgm:pt modelId="{4284CBB0-E214-4EC4-843B-B730E95171E9}" type="sibTrans" cxnId="{24B10E2A-E324-47F0-9CA6-666A93536405}">
      <dgm:prSet/>
      <dgm:spPr/>
      <dgm:t>
        <a:bodyPr/>
        <a:lstStyle/>
        <a:p>
          <a:endParaRPr lang="en-US">
            <a:solidFill>
              <a:schemeClr val="bg2"/>
            </a:solidFill>
          </a:endParaRPr>
        </a:p>
      </dgm:t>
    </dgm:pt>
    <dgm:pt modelId="{7D904111-3E54-45B8-98D1-04EE46620761}" type="pres">
      <dgm:prSet presAssocID="{F29FB3FE-C7D0-4202-B266-8BF50E5F5F99}" presName="Name0" presStyleCnt="0">
        <dgm:presLayoutVars>
          <dgm:chMax val="1"/>
          <dgm:chPref val="1"/>
          <dgm:dir/>
          <dgm:resizeHandles/>
        </dgm:presLayoutVars>
      </dgm:prSet>
      <dgm:spPr/>
    </dgm:pt>
    <dgm:pt modelId="{7762D95E-5A41-43E3-8199-03AEA14B3242}" type="pres">
      <dgm:prSet presAssocID="{E7DA6F33-735C-4282-AD05-A8F655BA3AA2}" presName="Parent" presStyleLbl="node1" presStyleIdx="0" presStyleCnt="2">
        <dgm:presLayoutVars>
          <dgm:chMax val="4"/>
          <dgm:chPref val="3"/>
        </dgm:presLayoutVars>
      </dgm:prSet>
      <dgm:spPr/>
    </dgm:pt>
    <dgm:pt modelId="{01C415E9-80C5-40AC-81B5-71370FC6A1A5}" type="pres">
      <dgm:prSet presAssocID="{90650362-9CFF-4B23-8473-470D3995366D}" presName="Accent" presStyleLbl="node1" presStyleIdx="1" presStyleCnt="2"/>
      <dgm:spPr/>
    </dgm:pt>
    <dgm:pt modelId="{3CC9AEF7-E9ED-4BBE-AB68-1F274B033232}" type="pres">
      <dgm:prSet presAssocID="{90650362-9CFF-4B23-8473-470D3995366D}" presName="Image1" presStyleLbl="fgImgPlace1" presStyleIdx="0" presStyleCnt="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6706F6F1-87DB-4213-B284-DE41E0EE190B}" type="pres">
      <dgm:prSet presAssocID="{90650362-9CFF-4B23-8473-470D3995366D}" presName="Child1" presStyleLbl="revTx" presStyleIdx="0" presStyleCnt="4">
        <dgm:presLayoutVars>
          <dgm:chMax val="0"/>
          <dgm:chPref val="0"/>
          <dgm:bulletEnabled val="1"/>
        </dgm:presLayoutVars>
      </dgm:prSet>
      <dgm:spPr/>
    </dgm:pt>
    <dgm:pt modelId="{392BFECC-A89B-44D0-A120-A43C93A1D095}" type="pres">
      <dgm:prSet presAssocID="{A2792B58-E30D-47AA-BB8C-132A70E50C13}" presName="Image2" presStyleCnt="0"/>
      <dgm:spPr/>
    </dgm:pt>
    <dgm:pt modelId="{CEAC82DB-FD89-47E8-B410-08BB3A02FAA6}" type="pres">
      <dgm:prSet presAssocID="{A2792B58-E30D-47AA-BB8C-132A70E50C13}" presName="Image" presStyleLbl="fgImgPlace1" presStyleIdx="1" presStyleCnt="4"/>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837473B0-CC2E-450A-ABE3-18F120FF3D39}">
                <a1611:picAttrSrcUrl xmlns:a1611="http://schemas.microsoft.com/office/drawing/2016/11/main" r:id="rId5"/>
              </a:ext>
            </a:extLst>
          </a:blip>
          <a:srcRect/>
          <a:stretch>
            <a:fillRect l="-21000" r="-21000"/>
          </a:stretch>
        </a:blipFill>
      </dgm:spPr>
    </dgm:pt>
    <dgm:pt modelId="{1687602E-31A9-4595-8504-35B123F9517C}" type="pres">
      <dgm:prSet presAssocID="{A2792B58-E30D-47AA-BB8C-132A70E50C13}" presName="Child2" presStyleLbl="revTx" presStyleIdx="1" presStyleCnt="4">
        <dgm:presLayoutVars>
          <dgm:chMax val="0"/>
          <dgm:chPref val="0"/>
          <dgm:bulletEnabled val="1"/>
        </dgm:presLayoutVars>
      </dgm:prSet>
      <dgm:spPr/>
    </dgm:pt>
    <dgm:pt modelId="{F167E113-B473-420B-BE82-E00E77A56E99}" type="pres">
      <dgm:prSet presAssocID="{B24FE4C9-0D54-4EE0-8863-209964261CEB}" presName="Image3" presStyleCnt="0"/>
      <dgm:spPr/>
    </dgm:pt>
    <dgm:pt modelId="{6D40595F-BE35-4458-A8A7-B7A01D9B8B9C}" type="pres">
      <dgm:prSet presAssocID="{B24FE4C9-0D54-4EE0-8863-209964261CEB}" presName="Image" presStyleLbl="fgImgPlace1" presStyleIdx="2" presStyleCnt="4"/>
      <dgm:spPr>
        <a:blipFill>
          <a:blip xmlns:r="http://schemas.openxmlformats.org/officeDocument/2006/relationships" r:embed="rId6">
            <a:extLst>
              <a:ext uri="{BEBA8EAE-BF5A-486C-A8C5-ECC9F3942E4B}">
                <a14:imgProps xmlns:a14="http://schemas.microsoft.com/office/drawing/2010/main">
                  <a14:imgLayer r:embed="rId7">
                    <a14:imgEffect>
                      <a14:saturation sat="0"/>
                    </a14:imgEffect>
                  </a14:imgLayer>
                </a14:imgProps>
              </a:ext>
              <a:ext uri="{837473B0-CC2E-450A-ABE3-18F120FF3D39}">
                <a1611:picAttrSrcUrl xmlns:a1611="http://schemas.microsoft.com/office/drawing/2016/11/main" r:id="rId8"/>
              </a:ext>
            </a:extLst>
          </a:blip>
          <a:srcRect/>
          <a:stretch>
            <a:fillRect l="-25000" r="-25000"/>
          </a:stretch>
        </a:blipFill>
      </dgm:spPr>
    </dgm:pt>
    <dgm:pt modelId="{B8FE26EF-3A95-4A0A-A115-755BDF26738D}" type="pres">
      <dgm:prSet presAssocID="{B24FE4C9-0D54-4EE0-8863-209964261CEB}" presName="Child3" presStyleLbl="revTx" presStyleIdx="2" presStyleCnt="4">
        <dgm:presLayoutVars>
          <dgm:chMax val="0"/>
          <dgm:chPref val="0"/>
          <dgm:bulletEnabled val="1"/>
        </dgm:presLayoutVars>
      </dgm:prSet>
      <dgm:spPr/>
    </dgm:pt>
    <dgm:pt modelId="{78A25110-8998-4F9A-B4A2-1E29BB644295}" type="pres">
      <dgm:prSet presAssocID="{14E65B55-7BB3-4BCD-9386-28757A13EBC0}" presName="Image4" presStyleCnt="0"/>
      <dgm:spPr/>
    </dgm:pt>
    <dgm:pt modelId="{99DC9124-F72C-44FB-91D0-835D51A0C1F1}" type="pres">
      <dgm:prSet presAssocID="{14E65B55-7BB3-4BCD-9386-28757A13EBC0}" presName="Image" presStyleLbl="fgImgPlace1" presStyleIdx="3" presStyleCnt="4"/>
      <dgm:spPr>
        <a:blipFill>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 uri="{837473B0-CC2E-450A-ABE3-18F120FF3D39}">
                <a1611:picAttrSrcUrl xmlns:a1611="http://schemas.microsoft.com/office/drawing/2016/11/main" r:id="rId11"/>
              </a:ext>
            </a:extLst>
          </a:blip>
          <a:srcRect/>
          <a:stretch>
            <a:fillRect l="-25000" r="-25000"/>
          </a:stretch>
        </a:blipFill>
      </dgm:spPr>
    </dgm:pt>
    <dgm:pt modelId="{1FBEDB3A-434F-4F5F-8A98-B23B393C75EA}" type="pres">
      <dgm:prSet presAssocID="{14E65B55-7BB3-4BCD-9386-28757A13EBC0}" presName="Child4" presStyleLbl="revTx" presStyleIdx="3" presStyleCnt="4">
        <dgm:presLayoutVars>
          <dgm:chMax val="0"/>
          <dgm:chPref val="0"/>
          <dgm:bulletEnabled val="1"/>
        </dgm:presLayoutVars>
      </dgm:prSet>
      <dgm:spPr/>
    </dgm:pt>
  </dgm:ptLst>
  <dgm:cxnLst>
    <dgm:cxn modelId="{24B10E2A-E324-47F0-9CA6-666A93536405}" srcId="{E7DA6F33-735C-4282-AD05-A8F655BA3AA2}" destId="{14E65B55-7BB3-4BCD-9386-28757A13EBC0}" srcOrd="3" destOrd="0" parTransId="{B5C807E2-6E67-428E-8EE8-6E5DBD972594}" sibTransId="{4284CBB0-E214-4EC4-843B-B730E95171E9}"/>
    <dgm:cxn modelId="{FF44053C-DE87-4399-985B-7CDCFD10384A}" type="presOf" srcId="{14E65B55-7BB3-4BCD-9386-28757A13EBC0}" destId="{1FBEDB3A-434F-4F5F-8A98-B23B393C75EA}" srcOrd="0" destOrd="0" presId="urn:microsoft.com/office/officeart/2011/layout/RadialPictureList"/>
    <dgm:cxn modelId="{0C474B65-88A1-41C1-8798-E715F734AFAE}" srcId="{E7DA6F33-735C-4282-AD05-A8F655BA3AA2}" destId="{A2792B58-E30D-47AA-BB8C-132A70E50C13}" srcOrd="1" destOrd="0" parTransId="{272A2325-4518-46D4-ABC4-6E52870F7BCC}" sibTransId="{EEFA7C5A-CC97-4902-BACA-DD3712A37D8D}"/>
    <dgm:cxn modelId="{BC60D1A2-CFED-40B1-BBC2-AE78AF303613}" type="presOf" srcId="{90650362-9CFF-4B23-8473-470D3995366D}" destId="{6706F6F1-87DB-4213-B284-DE41E0EE190B}" srcOrd="0" destOrd="0" presId="urn:microsoft.com/office/officeart/2011/layout/RadialPictureList"/>
    <dgm:cxn modelId="{A1F4DAB2-CEB4-4B5F-9C5E-63FD3979C5A4}" type="presOf" srcId="{B24FE4C9-0D54-4EE0-8863-209964261CEB}" destId="{B8FE26EF-3A95-4A0A-A115-755BDF26738D}" srcOrd="0" destOrd="0" presId="urn:microsoft.com/office/officeart/2011/layout/RadialPictureList"/>
    <dgm:cxn modelId="{839EBAB3-1EA0-4E84-8F3F-BC627E75761B}" type="presOf" srcId="{A2792B58-E30D-47AA-BB8C-132A70E50C13}" destId="{1687602E-31A9-4595-8504-35B123F9517C}" srcOrd="0" destOrd="0" presId="urn:microsoft.com/office/officeart/2011/layout/RadialPictureList"/>
    <dgm:cxn modelId="{83F6F7B7-B639-439B-8F11-368F3EECE9E7}" srcId="{F29FB3FE-C7D0-4202-B266-8BF50E5F5F99}" destId="{E7DA6F33-735C-4282-AD05-A8F655BA3AA2}" srcOrd="0" destOrd="0" parTransId="{854D24AE-3FB8-4710-90B9-9FAD8BA7E0D6}" sibTransId="{4E0B34C4-96BD-439F-93C5-D5ABBD54B53C}"/>
    <dgm:cxn modelId="{CB1F06C8-3B6F-44F5-9159-62F15FEEFF87}" srcId="{E7DA6F33-735C-4282-AD05-A8F655BA3AA2}" destId="{B24FE4C9-0D54-4EE0-8863-209964261CEB}" srcOrd="2" destOrd="0" parTransId="{F37CE286-BA15-4864-9993-47721CBCF6D5}" sibTransId="{289F472A-EC05-46D9-BD83-D936DE532B5C}"/>
    <dgm:cxn modelId="{DDF3DFE0-9869-4B90-8F43-CAD94B98A160}" type="presOf" srcId="{E7DA6F33-735C-4282-AD05-A8F655BA3AA2}" destId="{7762D95E-5A41-43E3-8199-03AEA14B3242}" srcOrd="0" destOrd="0" presId="urn:microsoft.com/office/officeart/2011/layout/RadialPictureList"/>
    <dgm:cxn modelId="{CA2954E4-E1A0-4963-A15C-72CE59DEC56C}" type="presOf" srcId="{F29FB3FE-C7D0-4202-B266-8BF50E5F5F99}" destId="{7D904111-3E54-45B8-98D1-04EE46620761}" srcOrd="0" destOrd="0" presId="urn:microsoft.com/office/officeart/2011/layout/RadialPictureList"/>
    <dgm:cxn modelId="{4296ADED-9050-40F6-8697-4D127E84DDCF}" srcId="{E7DA6F33-735C-4282-AD05-A8F655BA3AA2}" destId="{90650362-9CFF-4B23-8473-470D3995366D}" srcOrd="0" destOrd="0" parTransId="{41D8FC25-A22D-499F-A15F-21E0F041F4D1}" sibTransId="{2949F5E0-6937-449B-A8A1-12A823A942F1}"/>
    <dgm:cxn modelId="{1C8B59B3-4FC2-4431-8690-6DD8A40DAA82}" type="presParOf" srcId="{7D904111-3E54-45B8-98D1-04EE46620761}" destId="{7762D95E-5A41-43E3-8199-03AEA14B3242}" srcOrd="0" destOrd="0" presId="urn:microsoft.com/office/officeart/2011/layout/RadialPictureList"/>
    <dgm:cxn modelId="{22546806-9369-43BA-B172-ED6BA47780AD}" type="presParOf" srcId="{7D904111-3E54-45B8-98D1-04EE46620761}" destId="{01C415E9-80C5-40AC-81B5-71370FC6A1A5}" srcOrd="1" destOrd="0" presId="urn:microsoft.com/office/officeart/2011/layout/RadialPictureList"/>
    <dgm:cxn modelId="{5052E7E5-15C9-4328-A66E-2671577A5331}" type="presParOf" srcId="{7D904111-3E54-45B8-98D1-04EE46620761}" destId="{3CC9AEF7-E9ED-4BBE-AB68-1F274B033232}" srcOrd="2" destOrd="0" presId="urn:microsoft.com/office/officeart/2011/layout/RadialPictureList"/>
    <dgm:cxn modelId="{E95AD861-AC5D-4678-B957-AE48AC5F8B39}" type="presParOf" srcId="{7D904111-3E54-45B8-98D1-04EE46620761}" destId="{6706F6F1-87DB-4213-B284-DE41E0EE190B}" srcOrd="3" destOrd="0" presId="urn:microsoft.com/office/officeart/2011/layout/RadialPictureList"/>
    <dgm:cxn modelId="{A0E9CAB9-16AB-4DF3-A382-028943AB9893}" type="presParOf" srcId="{7D904111-3E54-45B8-98D1-04EE46620761}" destId="{392BFECC-A89B-44D0-A120-A43C93A1D095}" srcOrd="4" destOrd="0" presId="urn:microsoft.com/office/officeart/2011/layout/RadialPictureList"/>
    <dgm:cxn modelId="{5A591951-C61B-43BF-A013-A004E44B84ED}" type="presParOf" srcId="{392BFECC-A89B-44D0-A120-A43C93A1D095}" destId="{CEAC82DB-FD89-47E8-B410-08BB3A02FAA6}" srcOrd="0" destOrd="0" presId="urn:microsoft.com/office/officeart/2011/layout/RadialPictureList"/>
    <dgm:cxn modelId="{73A98ADA-7A7C-4C30-A2AE-5D8A419A6FEC}" type="presParOf" srcId="{7D904111-3E54-45B8-98D1-04EE46620761}" destId="{1687602E-31A9-4595-8504-35B123F9517C}" srcOrd="5" destOrd="0" presId="urn:microsoft.com/office/officeart/2011/layout/RadialPictureList"/>
    <dgm:cxn modelId="{CCB9FDD7-E519-42E4-B2F0-125F2FCDE5D3}" type="presParOf" srcId="{7D904111-3E54-45B8-98D1-04EE46620761}" destId="{F167E113-B473-420B-BE82-E00E77A56E99}" srcOrd="6" destOrd="0" presId="urn:microsoft.com/office/officeart/2011/layout/RadialPictureList"/>
    <dgm:cxn modelId="{51B360E4-7814-427B-9F45-A0D6490DAF9A}" type="presParOf" srcId="{F167E113-B473-420B-BE82-E00E77A56E99}" destId="{6D40595F-BE35-4458-A8A7-B7A01D9B8B9C}" srcOrd="0" destOrd="0" presId="urn:microsoft.com/office/officeart/2011/layout/RadialPictureList"/>
    <dgm:cxn modelId="{F01CA887-59F5-42E5-927A-519ED8AC0505}" type="presParOf" srcId="{7D904111-3E54-45B8-98D1-04EE46620761}" destId="{B8FE26EF-3A95-4A0A-A115-755BDF26738D}" srcOrd="7" destOrd="0" presId="urn:microsoft.com/office/officeart/2011/layout/RadialPictureList"/>
    <dgm:cxn modelId="{00B4DA87-FF71-4CA0-9075-23C5EB2D1F60}" type="presParOf" srcId="{7D904111-3E54-45B8-98D1-04EE46620761}" destId="{78A25110-8998-4F9A-B4A2-1E29BB644295}" srcOrd="8" destOrd="0" presId="urn:microsoft.com/office/officeart/2011/layout/RadialPictureList"/>
    <dgm:cxn modelId="{914BCB87-55B2-400F-9E0D-F3C0279415D3}" type="presParOf" srcId="{78A25110-8998-4F9A-B4A2-1E29BB644295}" destId="{99DC9124-F72C-44FB-91D0-835D51A0C1F1}" srcOrd="0" destOrd="0" presId="urn:microsoft.com/office/officeart/2011/layout/RadialPictureList"/>
    <dgm:cxn modelId="{685B8F4A-152C-425C-B417-C69B5FCB6658}" type="presParOf" srcId="{7D904111-3E54-45B8-98D1-04EE46620761}" destId="{1FBEDB3A-434F-4F5F-8A98-B23B393C75EA}"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FB3FE-C7D0-4202-B266-8BF50E5F5F99}" type="doc">
      <dgm:prSet loTypeId="urn:microsoft.com/office/officeart/2011/layout/RadialPictureList" loCatId="picture" qsTypeId="urn:microsoft.com/office/officeart/2005/8/quickstyle/3d6" qsCatId="3D" csTypeId="urn:microsoft.com/office/officeart/2005/8/colors/accent2_4" csCatId="accent2" phldr="1"/>
      <dgm:spPr/>
      <dgm:t>
        <a:bodyPr/>
        <a:lstStyle/>
        <a:p>
          <a:endParaRPr lang="en-US"/>
        </a:p>
      </dgm:t>
    </dgm:pt>
    <dgm:pt modelId="{E7DA6F33-735C-4282-AD05-A8F655BA3AA2}">
      <dgm:prSet phldrT="[Text]"/>
      <dgm:spPr/>
      <dgm:t>
        <a:bodyPr/>
        <a:lstStyle/>
        <a:p>
          <a:r>
            <a:rPr lang="en-US">
              <a:solidFill>
                <a:srgbClr val="FFFFFF"/>
              </a:solidFill>
            </a:rPr>
            <a:t>Effort</a:t>
          </a:r>
          <a:endParaRPr lang="en-US" dirty="0">
            <a:solidFill>
              <a:srgbClr val="FFFFFF"/>
            </a:solidFill>
          </a:endParaRPr>
        </a:p>
      </dgm:t>
    </dgm:pt>
    <dgm:pt modelId="{854D24AE-3FB8-4710-90B9-9FAD8BA7E0D6}" type="parTrans" cxnId="{83F6F7B7-B639-439B-8F11-368F3EECE9E7}">
      <dgm:prSet/>
      <dgm:spPr/>
      <dgm:t>
        <a:bodyPr/>
        <a:lstStyle/>
        <a:p>
          <a:endParaRPr lang="en-US">
            <a:solidFill>
              <a:schemeClr val="bg2"/>
            </a:solidFill>
          </a:endParaRPr>
        </a:p>
      </dgm:t>
    </dgm:pt>
    <dgm:pt modelId="{4E0B34C4-96BD-439F-93C5-D5ABBD54B53C}" type="sibTrans" cxnId="{83F6F7B7-B639-439B-8F11-368F3EECE9E7}">
      <dgm:prSet/>
      <dgm:spPr/>
      <dgm:t>
        <a:bodyPr/>
        <a:lstStyle/>
        <a:p>
          <a:endParaRPr lang="en-US">
            <a:solidFill>
              <a:schemeClr val="bg2"/>
            </a:solidFill>
          </a:endParaRPr>
        </a:p>
      </dgm:t>
    </dgm:pt>
    <dgm:pt modelId="{90650362-9CFF-4B23-8473-470D3995366D}">
      <dgm:prSet phldrT="[Text]"/>
      <dgm:spPr/>
      <dgm:t>
        <a:bodyPr/>
        <a:lstStyle/>
        <a:p>
          <a:endParaRPr lang="en-US" dirty="0">
            <a:solidFill>
              <a:schemeClr val="bg2"/>
            </a:solidFill>
          </a:endParaRPr>
        </a:p>
      </dgm:t>
    </dgm:pt>
    <dgm:pt modelId="{41D8FC25-A22D-499F-A15F-21E0F041F4D1}" type="parTrans" cxnId="{4296ADED-9050-40F6-8697-4D127E84DDCF}">
      <dgm:prSet/>
      <dgm:spPr/>
      <dgm:t>
        <a:bodyPr/>
        <a:lstStyle/>
        <a:p>
          <a:endParaRPr lang="en-US">
            <a:solidFill>
              <a:schemeClr val="bg2"/>
            </a:solidFill>
          </a:endParaRPr>
        </a:p>
      </dgm:t>
    </dgm:pt>
    <dgm:pt modelId="{2949F5E0-6937-449B-A8A1-12A823A942F1}" type="sibTrans" cxnId="{4296ADED-9050-40F6-8697-4D127E84DDCF}">
      <dgm:prSet/>
      <dgm:spPr/>
      <dgm:t>
        <a:bodyPr/>
        <a:lstStyle/>
        <a:p>
          <a:endParaRPr lang="en-US">
            <a:solidFill>
              <a:schemeClr val="bg2"/>
            </a:solidFill>
          </a:endParaRPr>
        </a:p>
      </dgm:t>
    </dgm:pt>
    <dgm:pt modelId="{A2792B58-E30D-47AA-BB8C-132A70E50C13}">
      <dgm:prSet phldrT="[Text]"/>
      <dgm:spPr/>
      <dgm:t>
        <a:bodyPr/>
        <a:lstStyle/>
        <a:p>
          <a:endParaRPr lang="en-US" dirty="0">
            <a:solidFill>
              <a:schemeClr val="bg2"/>
            </a:solidFill>
          </a:endParaRPr>
        </a:p>
      </dgm:t>
    </dgm:pt>
    <dgm:pt modelId="{272A2325-4518-46D4-ABC4-6E52870F7BCC}" type="parTrans" cxnId="{0C474B65-88A1-41C1-8798-E715F734AFAE}">
      <dgm:prSet/>
      <dgm:spPr/>
      <dgm:t>
        <a:bodyPr/>
        <a:lstStyle/>
        <a:p>
          <a:endParaRPr lang="en-US">
            <a:solidFill>
              <a:schemeClr val="bg2"/>
            </a:solidFill>
          </a:endParaRPr>
        </a:p>
      </dgm:t>
    </dgm:pt>
    <dgm:pt modelId="{EEFA7C5A-CC97-4902-BACA-DD3712A37D8D}" type="sibTrans" cxnId="{0C474B65-88A1-41C1-8798-E715F734AFAE}">
      <dgm:prSet/>
      <dgm:spPr/>
      <dgm:t>
        <a:bodyPr/>
        <a:lstStyle/>
        <a:p>
          <a:endParaRPr lang="en-US">
            <a:solidFill>
              <a:schemeClr val="bg2"/>
            </a:solidFill>
          </a:endParaRPr>
        </a:p>
      </dgm:t>
    </dgm:pt>
    <dgm:pt modelId="{B24FE4C9-0D54-4EE0-8863-209964261CEB}">
      <dgm:prSet phldrT="[Text]"/>
      <dgm:spPr/>
      <dgm:t>
        <a:bodyPr/>
        <a:lstStyle/>
        <a:p>
          <a:endParaRPr lang="en-US" dirty="0">
            <a:solidFill>
              <a:schemeClr val="bg2"/>
            </a:solidFill>
          </a:endParaRPr>
        </a:p>
      </dgm:t>
    </dgm:pt>
    <dgm:pt modelId="{F37CE286-BA15-4864-9993-47721CBCF6D5}" type="parTrans" cxnId="{CB1F06C8-3B6F-44F5-9159-62F15FEEFF87}">
      <dgm:prSet/>
      <dgm:spPr/>
      <dgm:t>
        <a:bodyPr/>
        <a:lstStyle/>
        <a:p>
          <a:endParaRPr lang="en-US">
            <a:solidFill>
              <a:schemeClr val="bg2"/>
            </a:solidFill>
          </a:endParaRPr>
        </a:p>
      </dgm:t>
    </dgm:pt>
    <dgm:pt modelId="{289F472A-EC05-46D9-BD83-D936DE532B5C}" type="sibTrans" cxnId="{CB1F06C8-3B6F-44F5-9159-62F15FEEFF87}">
      <dgm:prSet/>
      <dgm:spPr/>
      <dgm:t>
        <a:bodyPr/>
        <a:lstStyle/>
        <a:p>
          <a:endParaRPr lang="en-US">
            <a:solidFill>
              <a:schemeClr val="bg2"/>
            </a:solidFill>
          </a:endParaRPr>
        </a:p>
      </dgm:t>
    </dgm:pt>
    <dgm:pt modelId="{14E65B55-7BB3-4BCD-9386-28757A13EBC0}">
      <dgm:prSet phldrT="[Text]"/>
      <dgm:spPr/>
      <dgm:t>
        <a:bodyPr/>
        <a:lstStyle/>
        <a:p>
          <a:endParaRPr lang="en-US" dirty="0">
            <a:solidFill>
              <a:schemeClr val="bg2"/>
            </a:solidFill>
          </a:endParaRPr>
        </a:p>
      </dgm:t>
    </dgm:pt>
    <dgm:pt modelId="{B5C807E2-6E67-428E-8EE8-6E5DBD972594}" type="parTrans" cxnId="{24B10E2A-E324-47F0-9CA6-666A93536405}">
      <dgm:prSet/>
      <dgm:spPr/>
      <dgm:t>
        <a:bodyPr/>
        <a:lstStyle/>
        <a:p>
          <a:endParaRPr lang="en-US">
            <a:solidFill>
              <a:schemeClr val="bg2"/>
            </a:solidFill>
          </a:endParaRPr>
        </a:p>
      </dgm:t>
    </dgm:pt>
    <dgm:pt modelId="{4284CBB0-E214-4EC4-843B-B730E95171E9}" type="sibTrans" cxnId="{24B10E2A-E324-47F0-9CA6-666A93536405}">
      <dgm:prSet/>
      <dgm:spPr/>
      <dgm:t>
        <a:bodyPr/>
        <a:lstStyle/>
        <a:p>
          <a:endParaRPr lang="en-US">
            <a:solidFill>
              <a:schemeClr val="bg2"/>
            </a:solidFill>
          </a:endParaRPr>
        </a:p>
      </dgm:t>
    </dgm:pt>
    <dgm:pt modelId="{7D904111-3E54-45B8-98D1-04EE46620761}" type="pres">
      <dgm:prSet presAssocID="{F29FB3FE-C7D0-4202-B266-8BF50E5F5F99}" presName="Name0" presStyleCnt="0">
        <dgm:presLayoutVars>
          <dgm:chMax val="1"/>
          <dgm:chPref val="1"/>
          <dgm:dir/>
          <dgm:resizeHandles/>
        </dgm:presLayoutVars>
      </dgm:prSet>
      <dgm:spPr/>
    </dgm:pt>
    <dgm:pt modelId="{7762D95E-5A41-43E3-8199-03AEA14B3242}" type="pres">
      <dgm:prSet presAssocID="{E7DA6F33-735C-4282-AD05-A8F655BA3AA2}" presName="Parent" presStyleLbl="node1" presStyleIdx="0" presStyleCnt="2">
        <dgm:presLayoutVars>
          <dgm:chMax val="4"/>
          <dgm:chPref val="3"/>
        </dgm:presLayoutVars>
      </dgm:prSet>
      <dgm:spPr/>
    </dgm:pt>
    <dgm:pt modelId="{01C415E9-80C5-40AC-81B5-71370FC6A1A5}" type="pres">
      <dgm:prSet presAssocID="{90650362-9CFF-4B23-8473-470D3995366D}" presName="Accent" presStyleLbl="node1" presStyleIdx="1" presStyleCnt="2"/>
      <dgm:spPr/>
    </dgm:pt>
    <dgm:pt modelId="{3CC9AEF7-E9ED-4BBE-AB68-1F274B033232}" type="pres">
      <dgm:prSet presAssocID="{90650362-9CFF-4B23-8473-470D3995366D}" presName="Image1" presStyleLbl="fgImgPlace1" presStyleIdx="0" presStyleCnt="4"/>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837473B0-CC2E-450A-ABE3-18F120FF3D39}">
                <a1611:picAttrSrcUrl xmlns:a1611="http://schemas.microsoft.com/office/drawing/2016/11/main" r:id="rId3"/>
              </a:ext>
            </a:extLst>
          </a:blip>
          <a:srcRect/>
          <a:stretch>
            <a:fillRect/>
          </a:stretch>
        </a:blipFill>
      </dgm:spPr>
    </dgm:pt>
    <dgm:pt modelId="{6706F6F1-87DB-4213-B284-DE41E0EE190B}" type="pres">
      <dgm:prSet presAssocID="{90650362-9CFF-4B23-8473-470D3995366D}" presName="Child1" presStyleLbl="revTx" presStyleIdx="0" presStyleCnt="4">
        <dgm:presLayoutVars>
          <dgm:chMax val="0"/>
          <dgm:chPref val="0"/>
          <dgm:bulletEnabled val="1"/>
        </dgm:presLayoutVars>
      </dgm:prSet>
      <dgm:spPr/>
    </dgm:pt>
    <dgm:pt modelId="{392BFECC-A89B-44D0-A120-A43C93A1D095}" type="pres">
      <dgm:prSet presAssocID="{A2792B58-E30D-47AA-BB8C-132A70E50C13}" presName="Image2" presStyleCnt="0"/>
      <dgm:spPr/>
    </dgm:pt>
    <dgm:pt modelId="{CEAC82DB-FD89-47E8-B410-08BB3A02FAA6}" type="pres">
      <dgm:prSet presAssocID="{A2792B58-E30D-47AA-BB8C-132A70E50C13}" presName="Image" presStyleLbl="fgImgPlace1" presStyleIdx="1" presStyleCnt="4"/>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l="-21000" r="-21000"/>
          </a:stretch>
        </a:blipFill>
      </dgm:spPr>
    </dgm:pt>
    <dgm:pt modelId="{1687602E-31A9-4595-8504-35B123F9517C}" type="pres">
      <dgm:prSet presAssocID="{A2792B58-E30D-47AA-BB8C-132A70E50C13}" presName="Child2" presStyleLbl="revTx" presStyleIdx="1" presStyleCnt="4">
        <dgm:presLayoutVars>
          <dgm:chMax val="0"/>
          <dgm:chPref val="0"/>
          <dgm:bulletEnabled val="1"/>
        </dgm:presLayoutVars>
      </dgm:prSet>
      <dgm:spPr/>
    </dgm:pt>
    <dgm:pt modelId="{F167E113-B473-420B-BE82-E00E77A56E99}" type="pres">
      <dgm:prSet presAssocID="{B24FE4C9-0D54-4EE0-8863-209964261CEB}" presName="Image3" presStyleCnt="0"/>
      <dgm:spPr/>
    </dgm:pt>
    <dgm:pt modelId="{6D40595F-BE35-4458-A8A7-B7A01D9B8B9C}" type="pres">
      <dgm:prSet presAssocID="{B24FE4C9-0D54-4EE0-8863-209964261CEB}" presName="Image" presStyleLbl="fgImgPlace1" presStyleIdx="2" presStyleCnt="4"/>
      <dgm:spPr>
        <a:blipFill>
          <a:blip xmlns:r="http://schemas.openxmlformats.org/officeDocument/2006/relationships" r:embed="rId6">
            <a:extLst>
              <a:ext uri="{BEBA8EAE-BF5A-486C-A8C5-ECC9F3942E4B}">
                <a14:imgProps xmlns:a14="http://schemas.microsoft.com/office/drawing/2010/main">
                  <a14:imgLayer r:embed="rId7">
                    <a14:imgEffect>
                      <a14:saturation sat="0"/>
                    </a14:imgEffect>
                  </a14:imgLayer>
                </a14:imgProps>
              </a:ext>
              <a:ext uri="{837473B0-CC2E-450A-ABE3-18F120FF3D39}">
                <a1611:picAttrSrcUrl xmlns:a1611="http://schemas.microsoft.com/office/drawing/2016/11/main" r:id="rId8"/>
              </a:ext>
            </a:extLst>
          </a:blip>
          <a:srcRect/>
          <a:stretch>
            <a:fillRect l="-25000" r="-25000"/>
          </a:stretch>
        </a:blipFill>
      </dgm:spPr>
    </dgm:pt>
    <dgm:pt modelId="{B8FE26EF-3A95-4A0A-A115-755BDF26738D}" type="pres">
      <dgm:prSet presAssocID="{B24FE4C9-0D54-4EE0-8863-209964261CEB}" presName="Child3" presStyleLbl="revTx" presStyleIdx="2" presStyleCnt="4">
        <dgm:presLayoutVars>
          <dgm:chMax val="0"/>
          <dgm:chPref val="0"/>
          <dgm:bulletEnabled val="1"/>
        </dgm:presLayoutVars>
      </dgm:prSet>
      <dgm:spPr/>
    </dgm:pt>
    <dgm:pt modelId="{78A25110-8998-4F9A-B4A2-1E29BB644295}" type="pres">
      <dgm:prSet presAssocID="{14E65B55-7BB3-4BCD-9386-28757A13EBC0}" presName="Image4" presStyleCnt="0"/>
      <dgm:spPr/>
    </dgm:pt>
    <dgm:pt modelId="{99DC9124-F72C-44FB-91D0-835D51A0C1F1}" type="pres">
      <dgm:prSet presAssocID="{14E65B55-7BB3-4BCD-9386-28757A13EBC0}" presName="Image" presStyleLbl="fgImgPlace1" presStyleIdx="3" presStyleCnt="4"/>
      <dgm:spPr>
        <a:blipFill>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 uri="{837473B0-CC2E-450A-ABE3-18F120FF3D39}">
                <a1611:picAttrSrcUrl xmlns:a1611="http://schemas.microsoft.com/office/drawing/2016/11/main" r:id="rId11"/>
              </a:ext>
            </a:extLst>
          </a:blip>
          <a:srcRect/>
          <a:stretch>
            <a:fillRect l="-25000" r="-25000"/>
          </a:stretch>
        </a:blipFill>
      </dgm:spPr>
    </dgm:pt>
    <dgm:pt modelId="{1FBEDB3A-434F-4F5F-8A98-B23B393C75EA}" type="pres">
      <dgm:prSet presAssocID="{14E65B55-7BB3-4BCD-9386-28757A13EBC0}" presName="Child4" presStyleLbl="revTx" presStyleIdx="3" presStyleCnt="4">
        <dgm:presLayoutVars>
          <dgm:chMax val="0"/>
          <dgm:chPref val="0"/>
          <dgm:bulletEnabled val="1"/>
        </dgm:presLayoutVars>
      </dgm:prSet>
      <dgm:spPr/>
    </dgm:pt>
  </dgm:ptLst>
  <dgm:cxnLst>
    <dgm:cxn modelId="{24B10E2A-E324-47F0-9CA6-666A93536405}" srcId="{E7DA6F33-735C-4282-AD05-A8F655BA3AA2}" destId="{14E65B55-7BB3-4BCD-9386-28757A13EBC0}" srcOrd="3" destOrd="0" parTransId="{B5C807E2-6E67-428E-8EE8-6E5DBD972594}" sibTransId="{4284CBB0-E214-4EC4-843B-B730E95171E9}"/>
    <dgm:cxn modelId="{FF44053C-DE87-4399-985B-7CDCFD10384A}" type="presOf" srcId="{14E65B55-7BB3-4BCD-9386-28757A13EBC0}" destId="{1FBEDB3A-434F-4F5F-8A98-B23B393C75EA}" srcOrd="0" destOrd="0" presId="urn:microsoft.com/office/officeart/2011/layout/RadialPictureList"/>
    <dgm:cxn modelId="{0C474B65-88A1-41C1-8798-E715F734AFAE}" srcId="{E7DA6F33-735C-4282-AD05-A8F655BA3AA2}" destId="{A2792B58-E30D-47AA-BB8C-132A70E50C13}" srcOrd="1" destOrd="0" parTransId="{272A2325-4518-46D4-ABC4-6E52870F7BCC}" sibTransId="{EEFA7C5A-CC97-4902-BACA-DD3712A37D8D}"/>
    <dgm:cxn modelId="{BC60D1A2-CFED-40B1-BBC2-AE78AF303613}" type="presOf" srcId="{90650362-9CFF-4B23-8473-470D3995366D}" destId="{6706F6F1-87DB-4213-B284-DE41E0EE190B}" srcOrd="0" destOrd="0" presId="urn:microsoft.com/office/officeart/2011/layout/RadialPictureList"/>
    <dgm:cxn modelId="{A1F4DAB2-CEB4-4B5F-9C5E-63FD3979C5A4}" type="presOf" srcId="{B24FE4C9-0D54-4EE0-8863-209964261CEB}" destId="{B8FE26EF-3A95-4A0A-A115-755BDF26738D}" srcOrd="0" destOrd="0" presId="urn:microsoft.com/office/officeart/2011/layout/RadialPictureList"/>
    <dgm:cxn modelId="{839EBAB3-1EA0-4E84-8F3F-BC627E75761B}" type="presOf" srcId="{A2792B58-E30D-47AA-BB8C-132A70E50C13}" destId="{1687602E-31A9-4595-8504-35B123F9517C}" srcOrd="0" destOrd="0" presId="urn:microsoft.com/office/officeart/2011/layout/RadialPictureList"/>
    <dgm:cxn modelId="{83F6F7B7-B639-439B-8F11-368F3EECE9E7}" srcId="{F29FB3FE-C7D0-4202-B266-8BF50E5F5F99}" destId="{E7DA6F33-735C-4282-AD05-A8F655BA3AA2}" srcOrd="0" destOrd="0" parTransId="{854D24AE-3FB8-4710-90B9-9FAD8BA7E0D6}" sibTransId="{4E0B34C4-96BD-439F-93C5-D5ABBD54B53C}"/>
    <dgm:cxn modelId="{CB1F06C8-3B6F-44F5-9159-62F15FEEFF87}" srcId="{E7DA6F33-735C-4282-AD05-A8F655BA3AA2}" destId="{B24FE4C9-0D54-4EE0-8863-209964261CEB}" srcOrd="2" destOrd="0" parTransId="{F37CE286-BA15-4864-9993-47721CBCF6D5}" sibTransId="{289F472A-EC05-46D9-BD83-D936DE532B5C}"/>
    <dgm:cxn modelId="{DDF3DFE0-9869-4B90-8F43-CAD94B98A160}" type="presOf" srcId="{E7DA6F33-735C-4282-AD05-A8F655BA3AA2}" destId="{7762D95E-5A41-43E3-8199-03AEA14B3242}" srcOrd="0" destOrd="0" presId="urn:microsoft.com/office/officeart/2011/layout/RadialPictureList"/>
    <dgm:cxn modelId="{CA2954E4-E1A0-4963-A15C-72CE59DEC56C}" type="presOf" srcId="{F29FB3FE-C7D0-4202-B266-8BF50E5F5F99}" destId="{7D904111-3E54-45B8-98D1-04EE46620761}" srcOrd="0" destOrd="0" presId="urn:microsoft.com/office/officeart/2011/layout/RadialPictureList"/>
    <dgm:cxn modelId="{4296ADED-9050-40F6-8697-4D127E84DDCF}" srcId="{E7DA6F33-735C-4282-AD05-A8F655BA3AA2}" destId="{90650362-9CFF-4B23-8473-470D3995366D}" srcOrd="0" destOrd="0" parTransId="{41D8FC25-A22D-499F-A15F-21E0F041F4D1}" sibTransId="{2949F5E0-6937-449B-A8A1-12A823A942F1}"/>
    <dgm:cxn modelId="{1C8B59B3-4FC2-4431-8690-6DD8A40DAA82}" type="presParOf" srcId="{7D904111-3E54-45B8-98D1-04EE46620761}" destId="{7762D95E-5A41-43E3-8199-03AEA14B3242}" srcOrd="0" destOrd="0" presId="urn:microsoft.com/office/officeart/2011/layout/RadialPictureList"/>
    <dgm:cxn modelId="{22546806-9369-43BA-B172-ED6BA47780AD}" type="presParOf" srcId="{7D904111-3E54-45B8-98D1-04EE46620761}" destId="{01C415E9-80C5-40AC-81B5-71370FC6A1A5}" srcOrd="1" destOrd="0" presId="urn:microsoft.com/office/officeart/2011/layout/RadialPictureList"/>
    <dgm:cxn modelId="{5052E7E5-15C9-4328-A66E-2671577A5331}" type="presParOf" srcId="{7D904111-3E54-45B8-98D1-04EE46620761}" destId="{3CC9AEF7-E9ED-4BBE-AB68-1F274B033232}" srcOrd="2" destOrd="0" presId="urn:microsoft.com/office/officeart/2011/layout/RadialPictureList"/>
    <dgm:cxn modelId="{E95AD861-AC5D-4678-B957-AE48AC5F8B39}" type="presParOf" srcId="{7D904111-3E54-45B8-98D1-04EE46620761}" destId="{6706F6F1-87DB-4213-B284-DE41E0EE190B}" srcOrd="3" destOrd="0" presId="urn:microsoft.com/office/officeart/2011/layout/RadialPictureList"/>
    <dgm:cxn modelId="{A0E9CAB9-16AB-4DF3-A382-028943AB9893}" type="presParOf" srcId="{7D904111-3E54-45B8-98D1-04EE46620761}" destId="{392BFECC-A89B-44D0-A120-A43C93A1D095}" srcOrd="4" destOrd="0" presId="urn:microsoft.com/office/officeart/2011/layout/RadialPictureList"/>
    <dgm:cxn modelId="{5A591951-C61B-43BF-A013-A004E44B84ED}" type="presParOf" srcId="{392BFECC-A89B-44D0-A120-A43C93A1D095}" destId="{CEAC82DB-FD89-47E8-B410-08BB3A02FAA6}" srcOrd="0" destOrd="0" presId="urn:microsoft.com/office/officeart/2011/layout/RadialPictureList"/>
    <dgm:cxn modelId="{73A98ADA-7A7C-4C30-A2AE-5D8A419A6FEC}" type="presParOf" srcId="{7D904111-3E54-45B8-98D1-04EE46620761}" destId="{1687602E-31A9-4595-8504-35B123F9517C}" srcOrd="5" destOrd="0" presId="urn:microsoft.com/office/officeart/2011/layout/RadialPictureList"/>
    <dgm:cxn modelId="{CCB9FDD7-E519-42E4-B2F0-125F2FCDE5D3}" type="presParOf" srcId="{7D904111-3E54-45B8-98D1-04EE46620761}" destId="{F167E113-B473-420B-BE82-E00E77A56E99}" srcOrd="6" destOrd="0" presId="urn:microsoft.com/office/officeart/2011/layout/RadialPictureList"/>
    <dgm:cxn modelId="{51B360E4-7814-427B-9F45-A0D6490DAF9A}" type="presParOf" srcId="{F167E113-B473-420B-BE82-E00E77A56E99}" destId="{6D40595F-BE35-4458-A8A7-B7A01D9B8B9C}" srcOrd="0" destOrd="0" presId="urn:microsoft.com/office/officeart/2011/layout/RadialPictureList"/>
    <dgm:cxn modelId="{F01CA887-59F5-42E5-927A-519ED8AC0505}" type="presParOf" srcId="{7D904111-3E54-45B8-98D1-04EE46620761}" destId="{B8FE26EF-3A95-4A0A-A115-755BDF26738D}" srcOrd="7" destOrd="0" presId="urn:microsoft.com/office/officeart/2011/layout/RadialPictureList"/>
    <dgm:cxn modelId="{00B4DA87-FF71-4CA0-9075-23C5EB2D1F60}" type="presParOf" srcId="{7D904111-3E54-45B8-98D1-04EE46620761}" destId="{78A25110-8998-4F9A-B4A2-1E29BB644295}" srcOrd="8" destOrd="0" presId="urn:microsoft.com/office/officeart/2011/layout/RadialPictureList"/>
    <dgm:cxn modelId="{914BCB87-55B2-400F-9E0D-F3C0279415D3}" type="presParOf" srcId="{78A25110-8998-4F9A-B4A2-1E29BB644295}" destId="{99DC9124-F72C-44FB-91D0-835D51A0C1F1}" srcOrd="0" destOrd="0" presId="urn:microsoft.com/office/officeart/2011/layout/RadialPictureList"/>
    <dgm:cxn modelId="{685B8F4A-152C-425C-B417-C69B5FCB6658}" type="presParOf" srcId="{7D904111-3E54-45B8-98D1-04EE46620761}" destId="{1FBEDB3A-434F-4F5F-8A98-B23B393C75EA}"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9FB3FE-C7D0-4202-B266-8BF50E5F5F99}" type="doc">
      <dgm:prSet loTypeId="urn:microsoft.com/office/officeart/2011/layout/RadialPictureList" loCatId="picture" qsTypeId="urn:microsoft.com/office/officeart/2005/8/quickstyle/3d6" qsCatId="3D" csTypeId="urn:microsoft.com/office/officeart/2005/8/colors/accent2_4" csCatId="accent2" phldr="1"/>
      <dgm:spPr/>
      <dgm:t>
        <a:bodyPr/>
        <a:lstStyle/>
        <a:p>
          <a:endParaRPr lang="en-US"/>
        </a:p>
      </dgm:t>
    </dgm:pt>
    <dgm:pt modelId="{E7DA6F33-735C-4282-AD05-A8F655BA3AA2}">
      <dgm:prSet phldrT="[Text]"/>
      <dgm:spPr/>
      <dgm:t>
        <a:bodyPr/>
        <a:lstStyle/>
        <a:p>
          <a:r>
            <a:rPr lang="en-US">
              <a:solidFill>
                <a:srgbClr val="FFFFFF"/>
              </a:solidFill>
            </a:rPr>
            <a:t>Effort</a:t>
          </a:r>
          <a:endParaRPr lang="en-US" dirty="0">
            <a:solidFill>
              <a:srgbClr val="FFFFFF"/>
            </a:solidFill>
          </a:endParaRPr>
        </a:p>
      </dgm:t>
    </dgm:pt>
    <dgm:pt modelId="{854D24AE-3FB8-4710-90B9-9FAD8BA7E0D6}" type="parTrans" cxnId="{83F6F7B7-B639-439B-8F11-368F3EECE9E7}">
      <dgm:prSet/>
      <dgm:spPr/>
      <dgm:t>
        <a:bodyPr/>
        <a:lstStyle/>
        <a:p>
          <a:endParaRPr lang="en-US">
            <a:solidFill>
              <a:schemeClr val="bg2"/>
            </a:solidFill>
          </a:endParaRPr>
        </a:p>
      </dgm:t>
    </dgm:pt>
    <dgm:pt modelId="{4E0B34C4-96BD-439F-93C5-D5ABBD54B53C}" type="sibTrans" cxnId="{83F6F7B7-B639-439B-8F11-368F3EECE9E7}">
      <dgm:prSet/>
      <dgm:spPr/>
      <dgm:t>
        <a:bodyPr/>
        <a:lstStyle/>
        <a:p>
          <a:endParaRPr lang="en-US">
            <a:solidFill>
              <a:schemeClr val="bg2"/>
            </a:solidFill>
          </a:endParaRPr>
        </a:p>
      </dgm:t>
    </dgm:pt>
    <dgm:pt modelId="{90650362-9CFF-4B23-8473-470D3995366D}">
      <dgm:prSet phldrT="[Text]"/>
      <dgm:spPr/>
      <dgm:t>
        <a:bodyPr/>
        <a:lstStyle/>
        <a:p>
          <a:endParaRPr lang="en-US" dirty="0">
            <a:solidFill>
              <a:schemeClr val="bg2"/>
            </a:solidFill>
          </a:endParaRPr>
        </a:p>
      </dgm:t>
    </dgm:pt>
    <dgm:pt modelId="{41D8FC25-A22D-499F-A15F-21E0F041F4D1}" type="parTrans" cxnId="{4296ADED-9050-40F6-8697-4D127E84DDCF}">
      <dgm:prSet/>
      <dgm:spPr/>
      <dgm:t>
        <a:bodyPr/>
        <a:lstStyle/>
        <a:p>
          <a:endParaRPr lang="en-US">
            <a:solidFill>
              <a:schemeClr val="bg2"/>
            </a:solidFill>
          </a:endParaRPr>
        </a:p>
      </dgm:t>
    </dgm:pt>
    <dgm:pt modelId="{2949F5E0-6937-449B-A8A1-12A823A942F1}" type="sibTrans" cxnId="{4296ADED-9050-40F6-8697-4D127E84DDCF}">
      <dgm:prSet/>
      <dgm:spPr/>
      <dgm:t>
        <a:bodyPr/>
        <a:lstStyle/>
        <a:p>
          <a:endParaRPr lang="en-US">
            <a:solidFill>
              <a:schemeClr val="bg2"/>
            </a:solidFill>
          </a:endParaRPr>
        </a:p>
      </dgm:t>
    </dgm:pt>
    <dgm:pt modelId="{A2792B58-E30D-47AA-BB8C-132A70E50C13}">
      <dgm:prSet phldrT="[Text]"/>
      <dgm:spPr/>
      <dgm:t>
        <a:bodyPr/>
        <a:lstStyle/>
        <a:p>
          <a:endParaRPr lang="en-US" dirty="0">
            <a:solidFill>
              <a:schemeClr val="bg2"/>
            </a:solidFill>
          </a:endParaRPr>
        </a:p>
      </dgm:t>
    </dgm:pt>
    <dgm:pt modelId="{272A2325-4518-46D4-ABC4-6E52870F7BCC}" type="parTrans" cxnId="{0C474B65-88A1-41C1-8798-E715F734AFAE}">
      <dgm:prSet/>
      <dgm:spPr/>
      <dgm:t>
        <a:bodyPr/>
        <a:lstStyle/>
        <a:p>
          <a:endParaRPr lang="en-US">
            <a:solidFill>
              <a:schemeClr val="bg2"/>
            </a:solidFill>
          </a:endParaRPr>
        </a:p>
      </dgm:t>
    </dgm:pt>
    <dgm:pt modelId="{EEFA7C5A-CC97-4902-BACA-DD3712A37D8D}" type="sibTrans" cxnId="{0C474B65-88A1-41C1-8798-E715F734AFAE}">
      <dgm:prSet/>
      <dgm:spPr/>
      <dgm:t>
        <a:bodyPr/>
        <a:lstStyle/>
        <a:p>
          <a:endParaRPr lang="en-US">
            <a:solidFill>
              <a:schemeClr val="bg2"/>
            </a:solidFill>
          </a:endParaRPr>
        </a:p>
      </dgm:t>
    </dgm:pt>
    <dgm:pt modelId="{B24FE4C9-0D54-4EE0-8863-209964261CEB}">
      <dgm:prSet phldrT="[Text]"/>
      <dgm:spPr/>
      <dgm:t>
        <a:bodyPr/>
        <a:lstStyle/>
        <a:p>
          <a:endParaRPr lang="en-US" dirty="0">
            <a:solidFill>
              <a:schemeClr val="bg2"/>
            </a:solidFill>
          </a:endParaRPr>
        </a:p>
      </dgm:t>
    </dgm:pt>
    <dgm:pt modelId="{F37CE286-BA15-4864-9993-47721CBCF6D5}" type="parTrans" cxnId="{CB1F06C8-3B6F-44F5-9159-62F15FEEFF87}">
      <dgm:prSet/>
      <dgm:spPr/>
      <dgm:t>
        <a:bodyPr/>
        <a:lstStyle/>
        <a:p>
          <a:endParaRPr lang="en-US">
            <a:solidFill>
              <a:schemeClr val="bg2"/>
            </a:solidFill>
          </a:endParaRPr>
        </a:p>
      </dgm:t>
    </dgm:pt>
    <dgm:pt modelId="{289F472A-EC05-46D9-BD83-D936DE532B5C}" type="sibTrans" cxnId="{CB1F06C8-3B6F-44F5-9159-62F15FEEFF87}">
      <dgm:prSet/>
      <dgm:spPr/>
      <dgm:t>
        <a:bodyPr/>
        <a:lstStyle/>
        <a:p>
          <a:endParaRPr lang="en-US">
            <a:solidFill>
              <a:schemeClr val="bg2"/>
            </a:solidFill>
          </a:endParaRPr>
        </a:p>
      </dgm:t>
    </dgm:pt>
    <dgm:pt modelId="{14E65B55-7BB3-4BCD-9386-28757A13EBC0}">
      <dgm:prSet phldrT="[Text]"/>
      <dgm:spPr/>
      <dgm:t>
        <a:bodyPr/>
        <a:lstStyle/>
        <a:p>
          <a:endParaRPr lang="en-US" dirty="0">
            <a:solidFill>
              <a:schemeClr val="bg2"/>
            </a:solidFill>
          </a:endParaRPr>
        </a:p>
      </dgm:t>
    </dgm:pt>
    <dgm:pt modelId="{B5C807E2-6E67-428E-8EE8-6E5DBD972594}" type="parTrans" cxnId="{24B10E2A-E324-47F0-9CA6-666A93536405}">
      <dgm:prSet/>
      <dgm:spPr/>
      <dgm:t>
        <a:bodyPr/>
        <a:lstStyle/>
        <a:p>
          <a:endParaRPr lang="en-US">
            <a:solidFill>
              <a:schemeClr val="bg2"/>
            </a:solidFill>
          </a:endParaRPr>
        </a:p>
      </dgm:t>
    </dgm:pt>
    <dgm:pt modelId="{4284CBB0-E214-4EC4-843B-B730E95171E9}" type="sibTrans" cxnId="{24B10E2A-E324-47F0-9CA6-666A93536405}">
      <dgm:prSet/>
      <dgm:spPr/>
      <dgm:t>
        <a:bodyPr/>
        <a:lstStyle/>
        <a:p>
          <a:endParaRPr lang="en-US">
            <a:solidFill>
              <a:schemeClr val="bg2"/>
            </a:solidFill>
          </a:endParaRPr>
        </a:p>
      </dgm:t>
    </dgm:pt>
    <dgm:pt modelId="{7D904111-3E54-45B8-98D1-04EE46620761}" type="pres">
      <dgm:prSet presAssocID="{F29FB3FE-C7D0-4202-B266-8BF50E5F5F99}" presName="Name0" presStyleCnt="0">
        <dgm:presLayoutVars>
          <dgm:chMax val="1"/>
          <dgm:chPref val="1"/>
          <dgm:dir/>
          <dgm:resizeHandles/>
        </dgm:presLayoutVars>
      </dgm:prSet>
      <dgm:spPr/>
    </dgm:pt>
    <dgm:pt modelId="{7762D95E-5A41-43E3-8199-03AEA14B3242}" type="pres">
      <dgm:prSet presAssocID="{E7DA6F33-735C-4282-AD05-A8F655BA3AA2}" presName="Parent" presStyleLbl="node1" presStyleIdx="0" presStyleCnt="2">
        <dgm:presLayoutVars>
          <dgm:chMax val="4"/>
          <dgm:chPref val="3"/>
        </dgm:presLayoutVars>
      </dgm:prSet>
      <dgm:spPr/>
    </dgm:pt>
    <dgm:pt modelId="{01C415E9-80C5-40AC-81B5-71370FC6A1A5}" type="pres">
      <dgm:prSet presAssocID="{90650362-9CFF-4B23-8473-470D3995366D}" presName="Accent" presStyleLbl="node1" presStyleIdx="1" presStyleCnt="2"/>
      <dgm:spPr/>
    </dgm:pt>
    <dgm:pt modelId="{3CC9AEF7-E9ED-4BBE-AB68-1F274B033232}" type="pres">
      <dgm:prSet presAssocID="{90650362-9CFF-4B23-8473-470D3995366D}" presName="Image1" presStyleLbl="fgImgPlace1" presStyleIdx="0" presStyleCnt="4"/>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837473B0-CC2E-450A-ABE3-18F120FF3D39}">
                <a1611:picAttrSrcUrl xmlns:a1611="http://schemas.microsoft.com/office/drawing/2016/11/main" r:id="rId3"/>
              </a:ext>
            </a:extLst>
          </a:blip>
          <a:srcRect/>
          <a:stretch>
            <a:fillRect/>
          </a:stretch>
        </a:blipFill>
      </dgm:spPr>
    </dgm:pt>
    <dgm:pt modelId="{6706F6F1-87DB-4213-B284-DE41E0EE190B}" type="pres">
      <dgm:prSet presAssocID="{90650362-9CFF-4B23-8473-470D3995366D}" presName="Child1" presStyleLbl="revTx" presStyleIdx="0" presStyleCnt="4">
        <dgm:presLayoutVars>
          <dgm:chMax val="0"/>
          <dgm:chPref val="0"/>
          <dgm:bulletEnabled val="1"/>
        </dgm:presLayoutVars>
      </dgm:prSet>
      <dgm:spPr/>
    </dgm:pt>
    <dgm:pt modelId="{392BFECC-A89B-44D0-A120-A43C93A1D095}" type="pres">
      <dgm:prSet presAssocID="{A2792B58-E30D-47AA-BB8C-132A70E50C13}" presName="Image2" presStyleCnt="0"/>
      <dgm:spPr/>
    </dgm:pt>
    <dgm:pt modelId="{CEAC82DB-FD89-47E8-B410-08BB3A02FAA6}" type="pres">
      <dgm:prSet presAssocID="{A2792B58-E30D-47AA-BB8C-132A70E50C13}" presName="Image" presStyleLbl="fgImgPlace1" presStyleIdx="1" presStyleCnt="4"/>
      <dgm:spPr>
        <a:blipFill>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 uri="{837473B0-CC2E-450A-ABE3-18F120FF3D39}">
                <a1611:picAttrSrcUrl xmlns:a1611="http://schemas.microsoft.com/office/drawing/2016/11/main" r:id="rId6"/>
              </a:ext>
            </a:extLst>
          </a:blip>
          <a:srcRect/>
          <a:stretch>
            <a:fillRect l="-21000" r="-21000"/>
          </a:stretch>
        </a:blipFill>
      </dgm:spPr>
    </dgm:pt>
    <dgm:pt modelId="{1687602E-31A9-4595-8504-35B123F9517C}" type="pres">
      <dgm:prSet presAssocID="{A2792B58-E30D-47AA-BB8C-132A70E50C13}" presName="Child2" presStyleLbl="revTx" presStyleIdx="1" presStyleCnt="4">
        <dgm:presLayoutVars>
          <dgm:chMax val="0"/>
          <dgm:chPref val="0"/>
          <dgm:bulletEnabled val="1"/>
        </dgm:presLayoutVars>
      </dgm:prSet>
      <dgm:spPr/>
    </dgm:pt>
    <dgm:pt modelId="{F167E113-B473-420B-BE82-E00E77A56E99}" type="pres">
      <dgm:prSet presAssocID="{B24FE4C9-0D54-4EE0-8863-209964261CEB}" presName="Image3" presStyleCnt="0"/>
      <dgm:spPr/>
    </dgm:pt>
    <dgm:pt modelId="{6D40595F-BE35-4458-A8A7-B7A01D9B8B9C}" type="pres">
      <dgm:prSet presAssocID="{B24FE4C9-0D54-4EE0-8863-209964261CEB}" presName="Image" presStyleLbl="fgImgPlace1" presStyleIdx="2" presStyleCnt="4"/>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dgm:spPr>
    </dgm:pt>
    <dgm:pt modelId="{B8FE26EF-3A95-4A0A-A115-755BDF26738D}" type="pres">
      <dgm:prSet presAssocID="{B24FE4C9-0D54-4EE0-8863-209964261CEB}" presName="Child3" presStyleLbl="revTx" presStyleIdx="2" presStyleCnt="4">
        <dgm:presLayoutVars>
          <dgm:chMax val="0"/>
          <dgm:chPref val="0"/>
          <dgm:bulletEnabled val="1"/>
        </dgm:presLayoutVars>
      </dgm:prSet>
      <dgm:spPr/>
    </dgm:pt>
    <dgm:pt modelId="{78A25110-8998-4F9A-B4A2-1E29BB644295}" type="pres">
      <dgm:prSet presAssocID="{14E65B55-7BB3-4BCD-9386-28757A13EBC0}" presName="Image4" presStyleCnt="0"/>
      <dgm:spPr/>
    </dgm:pt>
    <dgm:pt modelId="{99DC9124-F72C-44FB-91D0-835D51A0C1F1}" type="pres">
      <dgm:prSet presAssocID="{14E65B55-7BB3-4BCD-9386-28757A13EBC0}" presName="Image" presStyleLbl="fgImgPlace1" presStyleIdx="3" presStyleCnt="4"/>
      <dgm:spPr>
        <a:blipFill>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 uri="{837473B0-CC2E-450A-ABE3-18F120FF3D39}">
                <a1611:picAttrSrcUrl xmlns:a1611="http://schemas.microsoft.com/office/drawing/2016/11/main" r:id="rId11"/>
              </a:ext>
            </a:extLst>
          </a:blip>
          <a:srcRect/>
          <a:stretch>
            <a:fillRect l="-25000" r="-25000"/>
          </a:stretch>
        </a:blipFill>
      </dgm:spPr>
    </dgm:pt>
    <dgm:pt modelId="{1FBEDB3A-434F-4F5F-8A98-B23B393C75EA}" type="pres">
      <dgm:prSet presAssocID="{14E65B55-7BB3-4BCD-9386-28757A13EBC0}" presName="Child4" presStyleLbl="revTx" presStyleIdx="3" presStyleCnt="4">
        <dgm:presLayoutVars>
          <dgm:chMax val="0"/>
          <dgm:chPref val="0"/>
          <dgm:bulletEnabled val="1"/>
        </dgm:presLayoutVars>
      </dgm:prSet>
      <dgm:spPr/>
    </dgm:pt>
  </dgm:ptLst>
  <dgm:cxnLst>
    <dgm:cxn modelId="{24B10E2A-E324-47F0-9CA6-666A93536405}" srcId="{E7DA6F33-735C-4282-AD05-A8F655BA3AA2}" destId="{14E65B55-7BB3-4BCD-9386-28757A13EBC0}" srcOrd="3" destOrd="0" parTransId="{B5C807E2-6E67-428E-8EE8-6E5DBD972594}" sibTransId="{4284CBB0-E214-4EC4-843B-B730E95171E9}"/>
    <dgm:cxn modelId="{FF44053C-DE87-4399-985B-7CDCFD10384A}" type="presOf" srcId="{14E65B55-7BB3-4BCD-9386-28757A13EBC0}" destId="{1FBEDB3A-434F-4F5F-8A98-B23B393C75EA}" srcOrd="0" destOrd="0" presId="urn:microsoft.com/office/officeart/2011/layout/RadialPictureList"/>
    <dgm:cxn modelId="{0C474B65-88A1-41C1-8798-E715F734AFAE}" srcId="{E7DA6F33-735C-4282-AD05-A8F655BA3AA2}" destId="{A2792B58-E30D-47AA-BB8C-132A70E50C13}" srcOrd="1" destOrd="0" parTransId="{272A2325-4518-46D4-ABC4-6E52870F7BCC}" sibTransId="{EEFA7C5A-CC97-4902-BACA-DD3712A37D8D}"/>
    <dgm:cxn modelId="{BC60D1A2-CFED-40B1-BBC2-AE78AF303613}" type="presOf" srcId="{90650362-9CFF-4B23-8473-470D3995366D}" destId="{6706F6F1-87DB-4213-B284-DE41E0EE190B}" srcOrd="0" destOrd="0" presId="urn:microsoft.com/office/officeart/2011/layout/RadialPictureList"/>
    <dgm:cxn modelId="{A1F4DAB2-CEB4-4B5F-9C5E-63FD3979C5A4}" type="presOf" srcId="{B24FE4C9-0D54-4EE0-8863-209964261CEB}" destId="{B8FE26EF-3A95-4A0A-A115-755BDF26738D}" srcOrd="0" destOrd="0" presId="urn:microsoft.com/office/officeart/2011/layout/RadialPictureList"/>
    <dgm:cxn modelId="{839EBAB3-1EA0-4E84-8F3F-BC627E75761B}" type="presOf" srcId="{A2792B58-E30D-47AA-BB8C-132A70E50C13}" destId="{1687602E-31A9-4595-8504-35B123F9517C}" srcOrd="0" destOrd="0" presId="urn:microsoft.com/office/officeart/2011/layout/RadialPictureList"/>
    <dgm:cxn modelId="{83F6F7B7-B639-439B-8F11-368F3EECE9E7}" srcId="{F29FB3FE-C7D0-4202-B266-8BF50E5F5F99}" destId="{E7DA6F33-735C-4282-AD05-A8F655BA3AA2}" srcOrd="0" destOrd="0" parTransId="{854D24AE-3FB8-4710-90B9-9FAD8BA7E0D6}" sibTransId="{4E0B34C4-96BD-439F-93C5-D5ABBD54B53C}"/>
    <dgm:cxn modelId="{CB1F06C8-3B6F-44F5-9159-62F15FEEFF87}" srcId="{E7DA6F33-735C-4282-AD05-A8F655BA3AA2}" destId="{B24FE4C9-0D54-4EE0-8863-209964261CEB}" srcOrd="2" destOrd="0" parTransId="{F37CE286-BA15-4864-9993-47721CBCF6D5}" sibTransId="{289F472A-EC05-46D9-BD83-D936DE532B5C}"/>
    <dgm:cxn modelId="{DDF3DFE0-9869-4B90-8F43-CAD94B98A160}" type="presOf" srcId="{E7DA6F33-735C-4282-AD05-A8F655BA3AA2}" destId="{7762D95E-5A41-43E3-8199-03AEA14B3242}" srcOrd="0" destOrd="0" presId="urn:microsoft.com/office/officeart/2011/layout/RadialPictureList"/>
    <dgm:cxn modelId="{CA2954E4-E1A0-4963-A15C-72CE59DEC56C}" type="presOf" srcId="{F29FB3FE-C7D0-4202-B266-8BF50E5F5F99}" destId="{7D904111-3E54-45B8-98D1-04EE46620761}" srcOrd="0" destOrd="0" presId="urn:microsoft.com/office/officeart/2011/layout/RadialPictureList"/>
    <dgm:cxn modelId="{4296ADED-9050-40F6-8697-4D127E84DDCF}" srcId="{E7DA6F33-735C-4282-AD05-A8F655BA3AA2}" destId="{90650362-9CFF-4B23-8473-470D3995366D}" srcOrd="0" destOrd="0" parTransId="{41D8FC25-A22D-499F-A15F-21E0F041F4D1}" sibTransId="{2949F5E0-6937-449B-A8A1-12A823A942F1}"/>
    <dgm:cxn modelId="{1C8B59B3-4FC2-4431-8690-6DD8A40DAA82}" type="presParOf" srcId="{7D904111-3E54-45B8-98D1-04EE46620761}" destId="{7762D95E-5A41-43E3-8199-03AEA14B3242}" srcOrd="0" destOrd="0" presId="urn:microsoft.com/office/officeart/2011/layout/RadialPictureList"/>
    <dgm:cxn modelId="{22546806-9369-43BA-B172-ED6BA47780AD}" type="presParOf" srcId="{7D904111-3E54-45B8-98D1-04EE46620761}" destId="{01C415E9-80C5-40AC-81B5-71370FC6A1A5}" srcOrd="1" destOrd="0" presId="urn:microsoft.com/office/officeart/2011/layout/RadialPictureList"/>
    <dgm:cxn modelId="{5052E7E5-15C9-4328-A66E-2671577A5331}" type="presParOf" srcId="{7D904111-3E54-45B8-98D1-04EE46620761}" destId="{3CC9AEF7-E9ED-4BBE-AB68-1F274B033232}" srcOrd="2" destOrd="0" presId="urn:microsoft.com/office/officeart/2011/layout/RadialPictureList"/>
    <dgm:cxn modelId="{E95AD861-AC5D-4678-B957-AE48AC5F8B39}" type="presParOf" srcId="{7D904111-3E54-45B8-98D1-04EE46620761}" destId="{6706F6F1-87DB-4213-B284-DE41E0EE190B}" srcOrd="3" destOrd="0" presId="urn:microsoft.com/office/officeart/2011/layout/RadialPictureList"/>
    <dgm:cxn modelId="{A0E9CAB9-16AB-4DF3-A382-028943AB9893}" type="presParOf" srcId="{7D904111-3E54-45B8-98D1-04EE46620761}" destId="{392BFECC-A89B-44D0-A120-A43C93A1D095}" srcOrd="4" destOrd="0" presId="urn:microsoft.com/office/officeart/2011/layout/RadialPictureList"/>
    <dgm:cxn modelId="{5A591951-C61B-43BF-A013-A004E44B84ED}" type="presParOf" srcId="{392BFECC-A89B-44D0-A120-A43C93A1D095}" destId="{CEAC82DB-FD89-47E8-B410-08BB3A02FAA6}" srcOrd="0" destOrd="0" presId="urn:microsoft.com/office/officeart/2011/layout/RadialPictureList"/>
    <dgm:cxn modelId="{73A98ADA-7A7C-4C30-A2AE-5D8A419A6FEC}" type="presParOf" srcId="{7D904111-3E54-45B8-98D1-04EE46620761}" destId="{1687602E-31A9-4595-8504-35B123F9517C}" srcOrd="5" destOrd="0" presId="urn:microsoft.com/office/officeart/2011/layout/RadialPictureList"/>
    <dgm:cxn modelId="{CCB9FDD7-E519-42E4-B2F0-125F2FCDE5D3}" type="presParOf" srcId="{7D904111-3E54-45B8-98D1-04EE46620761}" destId="{F167E113-B473-420B-BE82-E00E77A56E99}" srcOrd="6" destOrd="0" presId="urn:microsoft.com/office/officeart/2011/layout/RadialPictureList"/>
    <dgm:cxn modelId="{51B360E4-7814-427B-9F45-A0D6490DAF9A}" type="presParOf" srcId="{F167E113-B473-420B-BE82-E00E77A56E99}" destId="{6D40595F-BE35-4458-A8A7-B7A01D9B8B9C}" srcOrd="0" destOrd="0" presId="urn:microsoft.com/office/officeart/2011/layout/RadialPictureList"/>
    <dgm:cxn modelId="{F01CA887-59F5-42E5-927A-519ED8AC0505}" type="presParOf" srcId="{7D904111-3E54-45B8-98D1-04EE46620761}" destId="{B8FE26EF-3A95-4A0A-A115-755BDF26738D}" srcOrd="7" destOrd="0" presId="urn:microsoft.com/office/officeart/2011/layout/RadialPictureList"/>
    <dgm:cxn modelId="{00B4DA87-FF71-4CA0-9075-23C5EB2D1F60}" type="presParOf" srcId="{7D904111-3E54-45B8-98D1-04EE46620761}" destId="{78A25110-8998-4F9A-B4A2-1E29BB644295}" srcOrd="8" destOrd="0" presId="urn:microsoft.com/office/officeart/2011/layout/RadialPictureList"/>
    <dgm:cxn modelId="{914BCB87-55B2-400F-9E0D-F3C0279415D3}" type="presParOf" srcId="{78A25110-8998-4F9A-B4A2-1E29BB644295}" destId="{99DC9124-F72C-44FB-91D0-835D51A0C1F1}" srcOrd="0" destOrd="0" presId="urn:microsoft.com/office/officeart/2011/layout/RadialPictureList"/>
    <dgm:cxn modelId="{685B8F4A-152C-425C-B417-C69B5FCB6658}" type="presParOf" srcId="{7D904111-3E54-45B8-98D1-04EE46620761}" destId="{1FBEDB3A-434F-4F5F-8A98-B23B393C75EA}"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FB3FE-C7D0-4202-B266-8BF50E5F5F99}" type="doc">
      <dgm:prSet loTypeId="urn:microsoft.com/office/officeart/2011/layout/RadialPictureList" loCatId="picture" qsTypeId="urn:microsoft.com/office/officeart/2005/8/quickstyle/3d6" qsCatId="3D" csTypeId="urn:microsoft.com/office/officeart/2005/8/colors/accent2_4" csCatId="accent2" phldr="1"/>
      <dgm:spPr/>
      <dgm:t>
        <a:bodyPr/>
        <a:lstStyle/>
        <a:p>
          <a:endParaRPr lang="en-US"/>
        </a:p>
      </dgm:t>
    </dgm:pt>
    <dgm:pt modelId="{E7DA6F33-735C-4282-AD05-A8F655BA3AA2}">
      <dgm:prSet phldrT="[Text]"/>
      <dgm:spPr/>
      <dgm:t>
        <a:bodyPr/>
        <a:lstStyle/>
        <a:p>
          <a:r>
            <a:rPr lang="en-US">
              <a:solidFill>
                <a:srgbClr val="FFFFFF"/>
              </a:solidFill>
            </a:rPr>
            <a:t>Effort</a:t>
          </a:r>
          <a:endParaRPr lang="en-US" dirty="0">
            <a:solidFill>
              <a:srgbClr val="FFFFFF"/>
            </a:solidFill>
          </a:endParaRPr>
        </a:p>
      </dgm:t>
    </dgm:pt>
    <dgm:pt modelId="{854D24AE-3FB8-4710-90B9-9FAD8BA7E0D6}" type="parTrans" cxnId="{83F6F7B7-B639-439B-8F11-368F3EECE9E7}">
      <dgm:prSet/>
      <dgm:spPr/>
      <dgm:t>
        <a:bodyPr/>
        <a:lstStyle/>
        <a:p>
          <a:endParaRPr lang="en-US">
            <a:solidFill>
              <a:schemeClr val="bg2"/>
            </a:solidFill>
          </a:endParaRPr>
        </a:p>
      </dgm:t>
    </dgm:pt>
    <dgm:pt modelId="{4E0B34C4-96BD-439F-93C5-D5ABBD54B53C}" type="sibTrans" cxnId="{83F6F7B7-B639-439B-8F11-368F3EECE9E7}">
      <dgm:prSet/>
      <dgm:spPr/>
      <dgm:t>
        <a:bodyPr/>
        <a:lstStyle/>
        <a:p>
          <a:endParaRPr lang="en-US">
            <a:solidFill>
              <a:schemeClr val="bg2"/>
            </a:solidFill>
          </a:endParaRPr>
        </a:p>
      </dgm:t>
    </dgm:pt>
    <dgm:pt modelId="{90650362-9CFF-4B23-8473-470D3995366D}">
      <dgm:prSet phldrT="[Text]"/>
      <dgm:spPr/>
      <dgm:t>
        <a:bodyPr/>
        <a:lstStyle/>
        <a:p>
          <a:endParaRPr lang="en-US" dirty="0">
            <a:solidFill>
              <a:schemeClr val="bg2"/>
            </a:solidFill>
          </a:endParaRPr>
        </a:p>
      </dgm:t>
    </dgm:pt>
    <dgm:pt modelId="{41D8FC25-A22D-499F-A15F-21E0F041F4D1}" type="parTrans" cxnId="{4296ADED-9050-40F6-8697-4D127E84DDCF}">
      <dgm:prSet/>
      <dgm:spPr/>
      <dgm:t>
        <a:bodyPr/>
        <a:lstStyle/>
        <a:p>
          <a:endParaRPr lang="en-US">
            <a:solidFill>
              <a:schemeClr val="bg2"/>
            </a:solidFill>
          </a:endParaRPr>
        </a:p>
      </dgm:t>
    </dgm:pt>
    <dgm:pt modelId="{2949F5E0-6937-449B-A8A1-12A823A942F1}" type="sibTrans" cxnId="{4296ADED-9050-40F6-8697-4D127E84DDCF}">
      <dgm:prSet/>
      <dgm:spPr/>
      <dgm:t>
        <a:bodyPr/>
        <a:lstStyle/>
        <a:p>
          <a:endParaRPr lang="en-US">
            <a:solidFill>
              <a:schemeClr val="bg2"/>
            </a:solidFill>
          </a:endParaRPr>
        </a:p>
      </dgm:t>
    </dgm:pt>
    <dgm:pt modelId="{A2792B58-E30D-47AA-BB8C-132A70E50C13}">
      <dgm:prSet phldrT="[Text]"/>
      <dgm:spPr/>
      <dgm:t>
        <a:bodyPr/>
        <a:lstStyle/>
        <a:p>
          <a:endParaRPr lang="en-US" dirty="0">
            <a:solidFill>
              <a:schemeClr val="bg2"/>
            </a:solidFill>
          </a:endParaRPr>
        </a:p>
      </dgm:t>
    </dgm:pt>
    <dgm:pt modelId="{272A2325-4518-46D4-ABC4-6E52870F7BCC}" type="parTrans" cxnId="{0C474B65-88A1-41C1-8798-E715F734AFAE}">
      <dgm:prSet/>
      <dgm:spPr/>
      <dgm:t>
        <a:bodyPr/>
        <a:lstStyle/>
        <a:p>
          <a:endParaRPr lang="en-US">
            <a:solidFill>
              <a:schemeClr val="bg2"/>
            </a:solidFill>
          </a:endParaRPr>
        </a:p>
      </dgm:t>
    </dgm:pt>
    <dgm:pt modelId="{EEFA7C5A-CC97-4902-BACA-DD3712A37D8D}" type="sibTrans" cxnId="{0C474B65-88A1-41C1-8798-E715F734AFAE}">
      <dgm:prSet/>
      <dgm:spPr/>
      <dgm:t>
        <a:bodyPr/>
        <a:lstStyle/>
        <a:p>
          <a:endParaRPr lang="en-US">
            <a:solidFill>
              <a:schemeClr val="bg2"/>
            </a:solidFill>
          </a:endParaRPr>
        </a:p>
      </dgm:t>
    </dgm:pt>
    <dgm:pt modelId="{B24FE4C9-0D54-4EE0-8863-209964261CEB}">
      <dgm:prSet phldrT="[Text]"/>
      <dgm:spPr/>
      <dgm:t>
        <a:bodyPr/>
        <a:lstStyle/>
        <a:p>
          <a:endParaRPr lang="en-US" dirty="0">
            <a:solidFill>
              <a:schemeClr val="bg2"/>
            </a:solidFill>
          </a:endParaRPr>
        </a:p>
      </dgm:t>
    </dgm:pt>
    <dgm:pt modelId="{F37CE286-BA15-4864-9993-47721CBCF6D5}" type="parTrans" cxnId="{CB1F06C8-3B6F-44F5-9159-62F15FEEFF87}">
      <dgm:prSet/>
      <dgm:spPr/>
      <dgm:t>
        <a:bodyPr/>
        <a:lstStyle/>
        <a:p>
          <a:endParaRPr lang="en-US">
            <a:solidFill>
              <a:schemeClr val="bg2"/>
            </a:solidFill>
          </a:endParaRPr>
        </a:p>
      </dgm:t>
    </dgm:pt>
    <dgm:pt modelId="{289F472A-EC05-46D9-BD83-D936DE532B5C}" type="sibTrans" cxnId="{CB1F06C8-3B6F-44F5-9159-62F15FEEFF87}">
      <dgm:prSet/>
      <dgm:spPr/>
      <dgm:t>
        <a:bodyPr/>
        <a:lstStyle/>
        <a:p>
          <a:endParaRPr lang="en-US">
            <a:solidFill>
              <a:schemeClr val="bg2"/>
            </a:solidFill>
          </a:endParaRPr>
        </a:p>
      </dgm:t>
    </dgm:pt>
    <dgm:pt modelId="{14E65B55-7BB3-4BCD-9386-28757A13EBC0}">
      <dgm:prSet phldrT="[Text]"/>
      <dgm:spPr/>
      <dgm:t>
        <a:bodyPr/>
        <a:lstStyle/>
        <a:p>
          <a:endParaRPr lang="en-US" dirty="0">
            <a:solidFill>
              <a:schemeClr val="bg2"/>
            </a:solidFill>
          </a:endParaRPr>
        </a:p>
      </dgm:t>
    </dgm:pt>
    <dgm:pt modelId="{B5C807E2-6E67-428E-8EE8-6E5DBD972594}" type="parTrans" cxnId="{24B10E2A-E324-47F0-9CA6-666A93536405}">
      <dgm:prSet/>
      <dgm:spPr/>
      <dgm:t>
        <a:bodyPr/>
        <a:lstStyle/>
        <a:p>
          <a:endParaRPr lang="en-US">
            <a:solidFill>
              <a:schemeClr val="bg2"/>
            </a:solidFill>
          </a:endParaRPr>
        </a:p>
      </dgm:t>
    </dgm:pt>
    <dgm:pt modelId="{4284CBB0-E214-4EC4-843B-B730E95171E9}" type="sibTrans" cxnId="{24B10E2A-E324-47F0-9CA6-666A93536405}">
      <dgm:prSet/>
      <dgm:spPr/>
      <dgm:t>
        <a:bodyPr/>
        <a:lstStyle/>
        <a:p>
          <a:endParaRPr lang="en-US">
            <a:solidFill>
              <a:schemeClr val="bg2"/>
            </a:solidFill>
          </a:endParaRPr>
        </a:p>
      </dgm:t>
    </dgm:pt>
    <dgm:pt modelId="{7D904111-3E54-45B8-98D1-04EE46620761}" type="pres">
      <dgm:prSet presAssocID="{F29FB3FE-C7D0-4202-B266-8BF50E5F5F99}" presName="Name0" presStyleCnt="0">
        <dgm:presLayoutVars>
          <dgm:chMax val="1"/>
          <dgm:chPref val="1"/>
          <dgm:dir/>
          <dgm:resizeHandles/>
        </dgm:presLayoutVars>
      </dgm:prSet>
      <dgm:spPr/>
    </dgm:pt>
    <dgm:pt modelId="{7762D95E-5A41-43E3-8199-03AEA14B3242}" type="pres">
      <dgm:prSet presAssocID="{E7DA6F33-735C-4282-AD05-A8F655BA3AA2}" presName="Parent" presStyleLbl="node1" presStyleIdx="0" presStyleCnt="2">
        <dgm:presLayoutVars>
          <dgm:chMax val="4"/>
          <dgm:chPref val="3"/>
        </dgm:presLayoutVars>
      </dgm:prSet>
      <dgm:spPr/>
    </dgm:pt>
    <dgm:pt modelId="{01C415E9-80C5-40AC-81B5-71370FC6A1A5}" type="pres">
      <dgm:prSet presAssocID="{90650362-9CFF-4B23-8473-470D3995366D}" presName="Accent" presStyleLbl="node1" presStyleIdx="1" presStyleCnt="2"/>
      <dgm:spPr/>
    </dgm:pt>
    <dgm:pt modelId="{3CC9AEF7-E9ED-4BBE-AB68-1F274B033232}" type="pres">
      <dgm:prSet presAssocID="{90650362-9CFF-4B23-8473-470D3995366D}" presName="Image1" presStyleLbl="fgImgPlace1" presStyleIdx="0" presStyleCnt="4"/>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837473B0-CC2E-450A-ABE3-18F120FF3D39}">
                <a1611:picAttrSrcUrl xmlns:a1611="http://schemas.microsoft.com/office/drawing/2016/11/main" r:id="rId3"/>
              </a:ext>
            </a:extLst>
          </a:blip>
          <a:srcRect/>
          <a:stretch>
            <a:fillRect/>
          </a:stretch>
        </a:blipFill>
      </dgm:spPr>
    </dgm:pt>
    <dgm:pt modelId="{6706F6F1-87DB-4213-B284-DE41E0EE190B}" type="pres">
      <dgm:prSet presAssocID="{90650362-9CFF-4B23-8473-470D3995366D}" presName="Child1" presStyleLbl="revTx" presStyleIdx="0" presStyleCnt="4">
        <dgm:presLayoutVars>
          <dgm:chMax val="0"/>
          <dgm:chPref val="0"/>
          <dgm:bulletEnabled val="1"/>
        </dgm:presLayoutVars>
      </dgm:prSet>
      <dgm:spPr/>
    </dgm:pt>
    <dgm:pt modelId="{392BFECC-A89B-44D0-A120-A43C93A1D095}" type="pres">
      <dgm:prSet presAssocID="{A2792B58-E30D-47AA-BB8C-132A70E50C13}" presName="Image2" presStyleCnt="0"/>
      <dgm:spPr/>
    </dgm:pt>
    <dgm:pt modelId="{CEAC82DB-FD89-47E8-B410-08BB3A02FAA6}" type="pres">
      <dgm:prSet presAssocID="{A2792B58-E30D-47AA-BB8C-132A70E50C13}" presName="Image" presStyleLbl="fgImgPlace1" presStyleIdx="1" presStyleCnt="4"/>
      <dgm:spPr>
        <a:blipFill>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 uri="{837473B0-CC2E-450A-ABE3-18F120FF3D39}">
                <a1611:picAttrSrcUrl xmlns:a1611="http://schemas.microsoft.com/office/drawing/2016/11/main" r:id="rId6"/>
              </a:ext>
            </a:extLst>
          </a:blip>
          <a:srcRect/>
          <a:stretch>
            <a:fillRect l="-21000" r="-21000"/>
          </a:stretch>
        </a:blipFill>
      </dgm:spPr>
    </dgm:pt>
    <dgm:pt modelId="{1687602E-31A9-4595-8504-35B123F9517C}" type="pres">
      <dgm:prSet presAssocID="{A2792B58-E30D-47AA-BB8C-132A70E50C13}" presName="Child2" presStyleLbl="revTx" presStyleIdx="1" presStyleCnt="4">
        <dgm:presLayoutVars>
          <dgm:chMax val="0"/>
          <dgm:chPref val="0"/>
          <dgm:bulletEnabled val="1"/>
        </dgm:presLayoutVars>
      </dgm:prSet>
      <dgm:spPr/>
    </dgm:pt>
    <dgm:pt modelId="{F167E113-B473-420B-BE82-E00E77A56E99}" type="pres">
      <dgm:prSet presAssocID="{B24FE4C9-0D54-4EE0-8863-209964261CEB}" presName="Image3" presStyleCnt="0"/>
      <dgm:spPr/>
    </dgm:pt>
    <dgm:pt modelId="{6D40595F-BE35-4458-A8A7-B7A01D9B8B9C}" type="pres">
      <dgm:prSet presAssocID="{B24FE4C9-0D54-4EE0-8863-209964261CEB}" presName="Image" presStyleLbl="fgImgPlace1" presStyleIdx="2" presStyleCnt="4"/>
      <dgm:spPr>
        <a:blipFill>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 uri="{837473B0-CC2E-450A-ABE3-18F120FF3D39}">
                <a1611:picAttrSrcUrl xmlns:a1611="http://schemas.microsoft.com/office/drawing/2016/11/main" r:id="rId9"/>
              </a:ext>
            </a:extLst>
          </a:blip>
          <a:srcRect/>
          <a:stretch>
            <a:fillRect l="-25000" r="-25000"/>
          </a:stretch>
        </a:blipFill>
      </dgm:spPr>
    </dgm:pt>
    <dgm:pt modelId="{B8FE26EF-3A95-4A0A-A115-755BDF26738D}" type="pres">
      <dgm:prSet presAssocID="{B24FE4C9-0D54-4EE0-8863-209964261CEB}" presName="Child3" presStyleLbl="revTx" presStyleIdx="2" presStyleCnt="4">
        <dgm:presLayoutVars>
          <dgm:chMax val="0"/>
          <dgm:chPref val="0"/>
          <dgm:bulletEnabled val="1"/>
        </dgm:presLayoutVars>
      </dgm:prSet>
      <dgm:spPr/>
    </dgm:pt>
    <dgm:pt modelId="{78A25110-8998-4F9A-B4A2-1E29BB644295}" type="pres">
      <dgm:prSet presAssocID="{14E65B55-7BB3-4BCD-9386-28757A13EBC0}" presName="Image4" presStyleCnt="0"/>
      <dgm:spPr/>
    </dgm:pt>
    <dgm:pt modelId="{99DC9124-F72C-44FB-91D0-835D51A0C1F1}" type="pres">
      <dgm:prSet presAssocID="{14E65B55-7BB3-4BCD-9386-28757A13EBC0}" presName="Image" presStyleLbl="fgImgPlace1" presStyleIdx="3" presStyleCnt="4"/>
      <dgm:spPr>
        <a:blipFill>
          <a:blip xmlns:r="http://schemas.openxmlformats.org/officeDocument/2006/relationships" r:embed="rId10">
            <a:extLst>
              <a:ext uri="{837473B0-CC2E-450A-ABE3-18F120FF3D39}">
                <a1611:picAttrSrcUrl xmlns:a1611="http://schemas.microsoft.com/office/drawing/2016/11/main" r:id="rId11"/>
              </a:ext>
            </a:extLst>
          </a:blip>
          <a:srcRect/>
          <a:stretch>
            <a:fillRect l="-25000" r="-25000"/>
          </a:stretch>
        </a:blipFill>
      </dgm:spPr>
    </dgm:pt>
    <dgm:pt modelId="{1FBEDB3A-434F-4F5F-8A98-B23B393C75EA}" type="pres">
      <dgm:prSet presAssocID="{14E65B55-7BB3-4BCD-9386-28757A13EBC0}" presName="Child4" presStyleLbl="revTx" presStyleIdx="3" presStyleCnt="4">
        <dgm:presLayoutVars>
          <dgm:chMax val="0"/>
          <dgm:chPref val="0"/>
          <dgm:bulletEnabled val="1"/>
        </dgm:presLayoutVars>
      </dgm:prSet>
      <dgm:spPr/>
    </dgm:pt>
  </dgm:ptLst>
  <dgm:cxnLst>
    <dgm:cxn modelId="{24B10E2A-E324-47F0-9CA6-666A93536405}" srcId="{E7DA6F33-735C-4282-AD05-A8F655BA3AA2}" destId="{14E65B55-7BB3-4BCD-9386-28757A13EBC0}" srcOrd="3" destOrd="0" parTransId="{B5C807E2-6E67-428E-8EE8-6E5DBD972594}" sibTransId="{4284CBB0-E214-4EC4-843B-B730E95171E9}"/>
    <dgm:cxn modelId="{FF44053C-DE87-4399-985B-7CDCFD10384A}" type="presOf" srcId="{14E65B55-7BB3-4BCD-9386-28757A13EBC0}" destId="{1FBEDB3A-434F-4F5F-8A98-B23B393C75EA}" srcOrd="0" destOrd="0" presId="urn:microsoft.com/office/officeart/2011/layout/RadialPictureList"/>
    <dgm:cxn modelId="{0C474B65-88A1-41C1-8798-E715F734AFAE}" srcId="{E7DA6F33-735C-4282-AD05-A8F655BA3AA2}" destId="{A2792B58-E30D-47AA-BB8C-132A70E50C13}" srcOrd="1" destOrd="0" parTransId="{272A2325-4518-46D4-ABC4-6E52870F7BCC}" sibTransId="{EEFA7C5A-CC97-4902-BACA-DD3712A37D8D}"/>
    <dgm:cxn modelId="{BC60D1A2-CFED-40B1-BBC2-AE78AF303613}" type="presOf" srcId="{90650362-9CFF-4B23-8473-470D3995366D}" destId="{6706F6F1-87DB-4213-B284-DE41E0EE190B}" srcOrd="0" destOrd="0" presId="urn:microsoft.com/office/officeart/2011/layout/RadialPictureList"/>
    <dgm:cxn modelId="{A1F4DAB2-CEB4-4B5F-9C5E-63FD3979C5A4}" type="presOf" srcId="{B24FE4C9-0D54-4EE0-8863-209964261CEB}" destId="{B8FE26EF-3A95-4A0A-A115-755BDF26738D}" srcOrd="0" destOrd="0" presId="urn:microsoft.com/office/officeart/2011/layout/RadialPictureList"/>
    <dgm:cxn modelId="{839EBAB3-1EA0-4E84-8F3F-BC627E75761B}" type="presOf" srcId="{A2792B58-E30D-47AA-BB8C-132A70E50C13}" destId="{1687602E-31A9-4595-8504-35B123F9517C}" srcOrd="0" destOrd="0" presId="urn:microsoft.com/office/officeart/2011/layout/RadialPictureList"/>
    <dgm:cxn modelId="{83F6F7B7-B639-439B-8F11-368F3EECE9E7}" srcId="{F29FB3FE-C7D0-4202-B266-8BF50E5F5F99}" destId="{E7DA6F33-735C-4282-AD05-A8F655BA3AA2}" srcOrd="0" destOrd="0" parTransId="{854D24AE-3FB8-4710-90B9-9FAD8BA7E0D6}" sibTransId="{4E0B34C4-96BD-439F-93C5-D5ABBD54B53C}"/>
    <dgm:cxn modelId="{CB1F06C8-3B6F-44F5-9159-62F15FEEFF87}" srcId="{E7DA6F33-735C-4282-AD05-A8F655BA3AA2}" destId="{B24FE4C9-0D54-4EE0-8863-209964261CEB}" srcOrd="2" destOrd="0" parTransId="{F37CE286-BA15-4864-9993-47721CBCF6D5}" sibTransId="{289F472A-EC05-46D9-BD83-D936DE532B5C}"/>
    <dgm:cxn modelId="{DDF3DFE0-9869-4B90-8F43-CAD94B98A160}" type="presOf" srcId="{E7DA6F33-735C-4282-AD05-A8F655BA3AA2}" destId="{7762D95E-5A41-43E3-8199-03AEA14B3242}" srcOrd="0" destOrd="0" presId="urn:microsoft.com/office/officeart/2011/layout/RadialPictureList"/>
    <dgm:cxn modelId="{CA2954E4-E1A0-4963-A15C-72CE59DEC56C}" type="presOf" srcId="{F29FB3FE-C7D0-4202-B266-8BF50E5F5F99}" destId="{7D904111-3E54-45B8-98D1-04EE46620761}" srcOrd="0" destOrd="0" presId="urn:microsoft.com/office/officeart/2011/layout/RadialPictureList"/>
    <dgm:cxn modelId="{4296ADED-9050-40F6-8697-4D127E84DDCF}" srcId="{E7DA6F33-735C-4282-AD05-A8F655BA3AA2}" destId="{90650362-9CFF-4B23-8473-470D3995366D}" srcOrd="0" destOrd="0" parTransId="{41D8FC25-A22D-499F-A15F-21E0F041F4D1}" sibTransId="{2949F5E0-6937-449B-A8A1-12A823A942F1}"/>
    <dgm:cxn modelId="{1C8B59B3-4FC2-4431-8690-6DD8A40DAA82}" type="presParOf" srcId="{7D904111-3E54-45B8-98D1-04EE46620761}" destId="{7762D95E-5A41-43E3-8199-03AEA14B3242}" srcOrd="0" destOrd="0" presId="urn:microsoft.com/office/officeart/2011/layout/RadialPictureList"/>
    <dgm:cxn modelId="{22546806-9369-43BA-B172-ED6BA47780AD}" type="presParOf" srcId="{7D904111-3E54-45B8-98D1-04EE46620761}" destId="{01C415E9-80C5-40AC-81B5-71370FC6A1A5}" srcOrd="1" destOrd="0" presId="urn:microsoft.com/office/officeart/2011/layout/RadialPictureList"/>
    <dgm:cxn modelId="{5052E7E5-15C9-4328-A66E-2671577A5331}" type="presParOf" srcId="{7D904111-3E54-45B8-98D1-04EE46620761}" destId="{3CC9AEF7-E9ED-4BBE-AB68-1F274B033232}" srcOrd="2" destOrd="0" presId="urn:microsoft.com/office/officeart/2011/layout/RadialPictureList"/>
    <dgm:cxn modelId="{E95AD861-AC5D-4678-B957-AE48AC5F8B39}" type="presParOf" srcId="{7D904111-3E54-45B8-98D1-04EE46620761}" destId="{6706F6F1-87DB-4213-B284-DE41E0EE190B}" srcOrd="3" destOrd="0" presId="urn:microsoft.com/office/officeart/2011/layout/RadialPictureList"/>
    <dgm:cxn modelId="{A0E9CAB9-16AB-4DF3-A382-028943AB9893}" type="presParOf" srcId="{7D904111-3E54-45B8-98D1-04EE46620761}" destId="{392BFECC-A89B-44D0-A120-A43C93A1D095}" srcOrd="4" destOrd="0" presId="urn:microsoft.com/office/officeart/2011/layout/RadialPictureList"/>
    <dgm:cxn modelId="{5A591951-C61B-43BF-A013-A004E44B84ED}" type="presParOf" srcId="{392BFECC-A89B-44D0-A120-A43C93A1D095}" destId="{CEAC82DB-FD89-47E8-B410-08BB3A02FAA6}" srcOrd="0" destOrd="0" presId="urn:microsoft.com/office/officeart/2011/layout/RadialPictureList"/>
    <dgm:cxn modelId="{73A98ADA-7A7C-4C30-A2AE-5D8A419A6FEC}" type="presParOf" srcId="{7D904111-3E54-45B8-98D1-04EE46620761}" destId="{1687602E-31A9-4595-8504-35B123F9517C}" srcOrd="5" destOrd="0" presId="urn:microsoft.com/office/officeart/2011/layout/RadialPictureList"/>
    <dgm:cxn modelId="{CCB9FDD7-E519-42E4-B2F0-125F2FCDE5D3}" type="presParOf" srcId="{7D904111-3E54-45B8-98D1-04EE46620761}" destId="{F167E113-B473-420B-BE82-E00E77A56E99}" srcOrd="6" destOrd="0" presId="urn:microsoft.com/office/officeart/2011/layout/RadialPictureList"/>
    <dgm:cxn modelId="{51B360E4-7814-427B-9F45-A0D6490DAF9A}" type="presParOf" srcId="{F167E113-B473-420B-BE82-E00E77A56E99}" destId="{6D40595F-BE35-4458-A8A7-B7A01D9B8B9C}" srcOrd="0" destOrd="0" presId="urn:microsoft.com/office/officeart/2011/layout/RadialPictureList"/>
    <dgm:cxn modelId="{F01CA887-59F5-42E5-927A-519ED8AC0505}" type="presParOf" srcId="{7D904111-3E54-45B8-98D1-04EE46620761}" destId="{B8FE26EF-3A95-4A0A-A115-755BDF26738D}" srcOrd="7" destOrd="0" presId="urn:microsoft.com/office/officeart/2011/layout/RadialPictureList"/>
    <dgm:cxn modelId="{00B4DA87-FF71-4CA0-9075-23C5EB2D1F60}" type="presParOf" srcId="{7D904111-3E54-45B8-98D1-04EE46620761}" destId="{78A25110-8998-4F9A-B4A2-1E29BB644295}" srcOrd="8" destOrd="0" presId="urn:microsoft.com/office/officeart/2011/layout/RadialPictureList"/>
    <dgm:cxn modelId="{914BCB87-55B2-400F-9E0D-F3C0279415D3}" type="presParOf" srcId="{78A25110-8998-4F9A-B4A2-1E29BB644295}" destId="{99DC9124-F72C-44FB-91D0-835D51A0C1F1}" srcOrd="0" destOrd="0" presId="urn:microsoft.com/office/officeart/2011/layout/RadialPictureList"/>
    <dgm:cxn modelId="{685B8F4A-152C-425C-B417-C69B5FCB6658}" type="presParOf" srcId="{7D904111-3E54-45B8-98D1-04EE46620761}" destId="{1FBEDB3A-434F-4F5F-8A98-B23B393C75EA}"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D95E-5A41-43E3-8199-03AEA14B3242}">
      <dsp:nvSpPr>
        <dsp:cNvPr id="0" name=""/>
        <dsp:cNvSpPr/>
      </dsp:nvSpPr>
      <dsp:spPr>
        <a:xfrm>
          <a:off x="1558759" y="1355966"/>
          <a:ext cx="2123647" cy="2123457"/>
        </a:xfrm>
        <a:prstGeom prst="ellipse">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a:solidFill>
                <a:srgbClr val="FFFFFF"/>
              </a:solidFill>
            </a:rPr>
            <a:t>Effort</a:t>
          </a:r>
          <a:endParaRPr lang="en-US" sz="4500" kern="1200" dirty="0">
            <a:solidFill>
              <a:srgbClr val="FFFFFF"/>
            </a:solidFill>
          </a:endParaRPr>
        </a:p>
      </dsp:txBody>
      <dsp:txXfrm>
        <a:off x="1869760" y="1666939"/>
        <a:ext cx="1501645" cy="1501511"/>
      </dsp:txXfrm>
    </dsp:sp>
    <dsp:sp modelId="{01C415E9-80C5-40AC-81B5-71370FC6A1A5}">
      <dsp:nvSpPr>
        <dsp:cNvPr id="0" name=""/>
        <dsp:cNvSpPr/>
      </dsp:nvSpPr>
      <dsp:spPr>
        <a:xfrm>
          <a:off x="463890" y="175135"/>
          <a:ext cx="4280340" cy="4461832"/>
        </a:xfrm>
        <a:prstGeom prst="blockArc">
          <a:avLst>
            <a:gd name="adj1" fmla="val 16509444"/>
            <a:gd name="adj2" fmla="val 5088054"/>
            <a:gd name="adj3" fmla="val 5240"/>
          </a:avLst>
        </a:prstGeom>
        <a:solidFill>
          <a:schemeClr val="accent2">
            <a:shade val="50000"/>
            <a:hueOff val="-523371"/>
            <a:satOff val="0"/>
            <a:lumOff val="516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CC9AEF7-E9ED-4BBE-AB68-1F274B033232}">
      <dsp:nvSpPr>
        <dsp:cNvPr id="0" name=""/>
        <dsp:cNvSpPr/>
      </dsp:nvSpPr>
      <dsp:spPr>
        <a:xfrm>
          <a:off x="3113773" y="0"/>
          <a:ext cx="1137891" cy="1137653"/>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6706F6F1-87DB-4213-B284-DE41E0EE190B}">
      <dsp:nvSpPr>
        <dsp:cNvPr id="0" name=""/>
        <dsp:cNvSpPr/>
      </dsp:nvSpPr>
      <dsp:spPr>
        <a:xfrm>
          <a:off x="4338331" y="14554"/>
          <a:ext cx="1523215" cy="110126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a:solidFill>
                <a:schemeClr val="bg2"/>
              </a:solidFill>
            </a:rPr>
            <a:t>Clinical</a:t>
          </a:r>
          <a:endParaRPr lang="en-US" sz="1800" kern="1200" dirty="0">
            <a:solidFill>
              <a:schemeClr val="bg2"/>
            </a:solidFill>
          </a:endParaRPr>
        </a:p>
      </dsp:txBody>
      <dsp:txXfrm>
        <a:off x="4338331" y="14554"/>
        <a:ext cx="1523215" cy="1101267"/>
      </dsp:txXfrm>
    </dsp:sp>
    <dsp:sp modelId="{CEAC82DB-FD89-47E8-B410-08BB3A02FAA6}">
      <dsp:nvSpPr>
        <dsp:cNvPr id="0" name=""/>
        <dsp:cNvSpPr/>
      </dsp:nvSpPr>
      <dsp:spPr>
        <a:xfrm>
          <a:off x="3954254" y="1059545"/>
          <a:ext cx="1137891" cy="1137653"/>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1000" r="-21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687602E-31A9-4595-8504-35B123F9517C}">
      <dsp:nvSpPr>
        <dsp:cNvPr id="0" name=""/>
        <dsp:cNvSpPr/>
      </dsp:nvSpPr>
      <dsp:spPr>
        <a:xfrm>
          <a:off x="5175694" y="1079436"/>
          <a:ext cx="1523215" cy="110126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a:solidFill>
                <a:schemeClr val="bg2"/>
              </a:solidFill>
            </a:rPr>
            <a:t>Research</a:t>
          </a:r>
          <a:endParaRPr lang="en-US" sz="1800" kern="1200" dirty="0">
            <a:solidFill>
              <a:schemeClr val="bg2"/>
            </a:solidFill>
          </a:endParaRPr>
        </a:p>
      </dsp:txBody>
      <dsp:txXfrm>
        <a:off x="5175694" y="1079436"/>
        <a:ext cx="1523215" cy="1101267"/>
      </dsp:txXfrm>
    </dsp:sp>
    <dsp:sp modelId="{6D40595F-BE35-4458-A8A7-B7A01D9B8B9C}">
      <dsp:nvSpPr>
        <dsp:cNvPr id="0" name=""/>
        <dsp:cNvSpPr/>
      </dsp:nvSpPr>
      <dsp:spPr>
        <a:xfrm>
          <a:off x="3949889" y="2617330"/>
          <a:ext cx="1137891" cy="1137653"/>
        </a:xfrm>
        <a:prstGeom prst="ellipse">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8FE26EF-3A95-4A0A-A115-755BDF26738D}">
      <dsp:nvSpPr>
        <dsp:cNvPr id="0" name=""/>
        <dsp:cNvSpPr/>
      </dsp:nvSpPr>
      <dsp:spPr>
        <a:xfrm>
          <a:off x="5175694" y="2635765"/>
          <a:ext cx="1523215" cy="110126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solidFill>
                <a:schemeClr val="bg2"/>
              </a:solidFill>
            </a:rPr>
            <a:t>Education</a:t>
          </a:r>
        </a:p>
      </dsp:txBody>
      <dsp:txXfrm>
        <a:off x="5175694" y="2635765"/>
        <a:ext cx="1523215" cy="1101267"/>
      </dsp:txXfrm>
    </dsp:sp>
    <dsp:sp modelId="{99DC9124-F72C-44FB-91D0-835D51A0C1F1}">
      <dsp:nvSpPr>
        <dsp:cNvPr id="0" name=""/>
        <dsp:cNvSpPr/>
      </dsp:nvSpPr>
      <dsp:spPr>
        <a:xfrm>
          <a:off x="3113773" y="3713746"/>
          <a:ext cx="1137891" cy="1137653"/>
        </a:xfrm>
        <a:prstGeom prst="ellipse">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FBEDB3A-434F-4F5F-8A98-B23B393C75EA}">
      <dsp:nvSpPr>
        <dsp:cNvPr id="0" name=""/>
        <dsp:cNvSpPr/>
      </dsp:nvSpPr>
      <dsp:spPr>
        <a:xfrm>
          <a:off x="4338331" y="3737033"/>
          <a:ext cx="1523215" cy="110126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solidFill>
                <a:schemeClr val="bg2"/>
              </a:solidFill>
            </a:rPr>
            <a:t>Administrative</a:t>
          </a:r>
        </a:p>
      </dsp:txBody>
      <dsp:txXfrm>
        <a:off x="4338331" y="3737033"/>
        <a:ext cx="1523215" cy="1101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ED95E-0A93-44E5-B414-21EAD86C5B7C}">
      <dsp:nvSpPr>
        <dsp:cNvPr id="0" name=""/>
        <dsp:cNvSpPr/>
      </dsp:nvSpPr>
      <dsp:spPr>
        <a:xfrm>
          <a:off x="989584" y="0"/>
          <a:ext cx="1060704" cy="589280"/>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Funding</a:t>
          </a:r>
        </a:p>
      </dsp:txBody>
      <dsp:txXfrm>
        <a:off x="1006843" y="17259"/>
        <a:ext cx="1026186" cy="554762"/>
      </dsp:txXfrm>
    </dsp:sp>
    <dsp:sp modelId="{A4996C5E-AFA0-4017-AC0C-B49A884513B2}">
      <dsp:nvSpPr>
        <dsp:cNvPr id="0" name=""/>
        <dsp:cNvSpPr/>
      </dsp:nvSpPr>
      <dsp:spPr>
        <a:xfrm>
          <a:off x="2521712" y="0"/>
          <a:ext cx="1060704" cy="589280"/>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Effort</a:t>
          </a:r>
        </a:p>
      </dsp:txBody>
      <dsp:txXfrm>
        <a:off x="2538971" y="17259"/>
        <a:ext cx="1026186" cy="554762"/>
      </dsp:txXfrm>
    </dsp:sp>
    <dsp:sp modelId="{3FF81F99-4B3D-4025-9991-599145578820}">
      <dsp:nvSpPr>
        <dsp:cNvPr id="0" name=""/>
        <dsp:cNvSpPr/>
      </dsp:nvSpPr>
      <dsp:spPr>
        <a:xfrm>
          <a:off x="2065020" y="2504440"/>
          <a:ext cx="441960" cy="441960"/>
        </a:xfrm>
        <a:prstGeom prst="triangle">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4187790-9AD5-440C-A2B5-0C1FABD7BA1D}">
      <dsp:nvSpPr>
        <dsp:cNvPr id="0" name=""/>
        <dsp:cNvSpPr/>
      </dsp:nvSpPr>
      <dsp:spPr>
        <a:xfrm rot="240000">
          <a:off x="959715" y="2315055"/>
          <a:ext cx="2652569" cy="185485"/>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9B78723-3178-43B5-A69E-AFB2746B712D}">
      <dsp:nvSpPr>
        <dsp:cNvPr id="0" name=""/>
        <dsp:cNvSpPr/>
      </dsp:nvSpPr>
      <dsp:spPr>
        <a:xfrm rot="240000">
          <a:off x="2555206" y="1980895"/>
          <a:ext cx="1052642" cy="363524"/>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Clinical</a:t>
          </a:r>
        </a:p>
      </dsp:txBody>
      <dsp:txXfrm>
        <a:off x="2572952" y="1998641"/>
        <a:ext cx="1017150" cy="328032"/>
      </dsp:txXfrm>
    </dsp:sp>
    <dsp:sp modelId="{F6898BE7-BA48-4C9F-98C0-DD80B26F9CF4}">
      <dsp:nvSpPr>
        <dsp:cNvPr id="0" name=""/>
        <dsp:cNvSpPr/>
      </dsp:nvSpPr>
      <dsp:spPr>
        <a:xfrm rot="240000">
          <a:off x="2584670" y="1591970"/>
          <a:ext cx="1052642" cy="363524"/>
        </a:xfrm>
        <a:prstGeom prst="roundRect">
          <a:avLst/>
        </a:prstGeom>
        <a:gradFill rotWithShape="0">
          <a:gsLst>
            <a:gs pos="0">
              <a:schemeClr val="accent6">
                <a:shade val="80000"/>
                <a:hueOff val="-104000"/>
                <a:satOff val="-5372"/>
                <a:lumOff val="6987"/>
                <a:alphaOff val="0"/>
                <a:shade val="51000"/>
                <a:satMod val="130000"/>
              </a:schemeClr>
            </a:gs>
            <a:gs pos="80000">
              <a:schemeClr val="accent6">
                <a:shade val="80000"/>
                <a:hueOff val="-104000"/>
                <a:satOff val="-5372"/>
                <a:lumOff val="6987"/>
                <a:alphaOff val="0"/>
                <a:shade val="93000"/>
                <a:satMod val="130000"/>
              </a:schemeClr>
            </a:gs>
            <a:gs pos="100000">
              <a:schemeClr val="accent6">
                <a:shade val="80000"/>
                <a:hueOff val="-104000"/>
                <a:satOff val="-5372"/>
                <a:lumOff val="6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Research</a:t>
          </a:r>
        </a:p>
      </dsp:txBody>
      <dsp:txXfrm>
        <a:off x="2602416" y="1609716"/>
        <a:ext cx="1017150" cy="328032"/>
      </dsp:txXfrm>
    </dsp:sp>
    <dsp:sp modelId="{A1C30D7A-DF9D-4AAB-AD38-69CFFB15E253}">
      <dsp:nvSpPr>
        <dsp:cNvPr id="0" name=""/>
        <dsp:cNvSpPr/>
      </dsp:nvSpPr>
      <dsp:spPr>
        <a:xfrm rot="240000">
          <a:off x="2614134" y="1203045"/>
          <a:ext cx="1052642" cy="363524"/>
        </a:xfrm>
        <a:prstGeom prst="roundRect">
          <a:avLst/>
        </a:prstGeom>
        <a:gradFill rotWithShape="0">
          <a:gsLst>
            <a:gs pos="0">
              <a:schemeClr val="accent6">
                <a:shade val="80000"/>
                <a:hueOff val="-208001"/>
                <a:satOff val="-10744"/>
                <a:lumOff val="13974"/>
                <a:alphaOff val="0"/>
                <a:shade val="51000"/>
                <a:satMod val="130000"/>
              </a:schemeClr>
            </a:gs>
            <a:gs pos="80000">
              <a:schemeClr val="accent6">
                <a:shade val="80000"/>
                <a:hueOff val="-208001"/>
                <a:satOff val="-10744"/>
                <a:lumOff val="13974"/>
                <a:alphaOff val="0"/>
                <a:shade val="93000"/>
                <a:satMod val="130000"/>
              </a:schemeClr>
            </a:gs>
            <a:gs pos="100000">
              <a:schemeClr val="accent6">
                <a:shade val="80000"/>
                <a:hueOff val="-208001"/>
                <a:satOff val="-10744"/>
                <a:lumOff val="139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Education</a:t>
          </a:r>
        </a:p>
      </dsp:txBody>
      <dsp:txXfrm>
        <a:off x="2631880" y="1220791"/>
        <a:ext cx="1017150" cy="328032"/>
      </dsp:txXfrm>
    </dsp:sp>
    <dsp:sp modelId="{0141A543-753D-4689-BE03-DF356F5FBB02}">
      <dsp:nvSpPr>
        <dsp:cNvPr id="0" name=""/>
        <dsp:cNvSpPr/>
      </dsp:nvSpPr>
      <dsp:spPr>
        <a:xfrm rot="240000">
          <a:off x="2643598" y="814121"/>
          <a:ext cx="1052642" cy="363524"/>
        </a:xfrm>
        <a:prstGeom prst="roundRect">
          <a:avLst/>
        </a:prstGeom>
        <a:gradFill rotWithShape="0">
          <a:gsLst>
            <a:gs pos="0">
              <a:schemeClr val="accent6">
                <a:shade val="80000"/>
                <a:hueOff val="-312001"/>
                <a:satOff val="-16116"/>
                <a:lumOff val="20961"/>
                <a:alphaOff val="0"/>
                <a:shade val="51000"/>
                <a:satMod val="130000"/>
              </a:schemeClr>
            </a:gs>
            <a:gs pos="80000">
              <a:schemeClr val="accent6">
                <a:shade val="80000"/>
                <a:hueOff val="-312001"/>
                <a:satOff val="-16116"/>
                <a:lumOff val="20961"/>
                <a:alphaOff val="0"/>
                <a:shade val="93000"/>
                <a:satMod val="130000"/>
              </a:schemeClr>
            </a:gs>
            <a:gs pos="100000">
              <a:schemeClr val="accent6">
                <a:shade val="80000"/>
                <a:hueOff val="-312001"/>
                <a:satOff val="-16116"/>
                <a:lumOff val="20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Administrative</a:t>
          </a:r>
        </a:p>
      </dsp:txBody>
      <dsp:txXfrm>
        <a:off x="2661344" y="831867"/>
        <a:ext cx="1017150" cy="328032"/>
      </dsp:txXfrm>
    </dsp:sp>
    <dsp:sp modelId="{7B514067-1D70-48AC-88FB-72B3AD45123E}">
      <dsp:nvSpPr>
        <dsp:cNvPr id="0" name=""/>
        <dsp:cNvSpPr/>
      </dsp:nvSpPr>
      <dsp:spPr>
        <a:xfrm rot="240000">
          <a:off x="1023078" y="1874825"/>
          <a:ext cx="1052642" cy="363524"/>
        </a:xfrm>
        <a:prstGeom prst="roundRect">
          <a:avLst/>
        </a:prstGeom>
        <a:gradFill rotWithShape="0">
          <a:gsLst>
            <a:gs pos="0">
              <a:schemeClr val="accent6">
                <a:shade val="80000"/>
                <a:hueOff val="-416002"/>
                <a:satOff val="-21488"/>
                <a:lumOff val="27948"/>
                <a:alphaOff val="0"/>
                <a:shade val="51000"/>
                <a:satMod val="130000"/>
              </a:schemeClr>
            </a:gs>
            <a:gs pos="80000">
              <a:schemeClr val="accent6">
                <a:shade val="80000"/>
                <a:hueOff val="-416002"/>
                <a:satOff val="-21488"/>
                <a:lumOff val="27948"/>
                <a:alphaOff val="0"/>
                <a:shade val="93000"/>
                <a:satMod val="130000"/>
              </a:schemeClr>
            </a:gs>
            <a:gs pos="100000">
              <a:schemeClr val="accent6">
                <a:shade val="80000"/>
                <a:hueOff val="-416002"/>
                <a:satOff val="-21488"/>
                <a:lumOff val="279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t>
          </a:r>
        </a:p>
      </dsp:txBody>
      <dsp:txXfrm>
        <a:off x="1040824" y="1892571"/>
        <a:ext cx="1017150" cy="328032"/>
      </dsp:txXfrm>
    </dsp:sp>
    <dsp:sp modelId="{0265C944-E922-4347-8AA6-9FA1C8B5A0C0}">
      <dsp:nvSpPr>
        <dsp:cNvPr id="0" name=""/>
        <dsp:cNvSpPr/>
      </dsp:nvSpPr>
      <dsp:spPr>
        <a:xfrm rot="240000">
          <a:off x="1052542" y="1485900"/>
          <a:ext cx="1052642" cy="363524"/>
        </a:xfrm>
        <a:prstGeom prst="roundRect">
          <a:avLst/>
        </a:prstGeom>
        <a:gradFill rotWithShape="0">
          <a:gsLst>
            <a:gs pos="0">
              <a:schemeClr val="accent6">
                <a:shade val="80000"/>
                <a:hueOff val="-520002"/>
                <a:satOff val="-26860"/>
                <a:lumOff val="34935"/>
                <a:alphaOff val="0"/>
                <a:shade val="51000"/>
                <a:satMod val="130000"/>
              </a:schemeClr>
            </a:gs>
            <a:gs pos="80000">
              <a:schemeClr val="accent6">
                <a:shade val="80000"/>
                <a:hueOff val="-520002"/>
                <a:satOff val="-26860"/>
                <a:lumOff val="34935"/>
                <a:alphaOff val="0"/>
                <a:shade val="93000"/>
                <a:satMod val="130000"/>
              </a:schemeClr>
            </a:gs>
            <a:gs pos="100000">
              <a:schemeClr val="accent6">
                <a:shade val="80000"/>
                <a:hueOff val="-520002"/>
                <a:satOff val="-26860"/>
                <a:lumOff val="34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t>
          </a:r>
        </a:p>
      </dsp:txBody>
      <dsp:txXfrm>
        <a:off x="1070288" y="1503646"/>
        <a:ext cx="1017150" cy="328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ED95E-0A93-44E5-B414-21EAD86C5B7C}">
      <dsp:nvSpPr>
        <dsp:cNvPr id="0" name=""/>
        <dsp:cNvSpPr/>
      </dsp:nvSpPr>
      <dsp:spPr>
        <a:xfrm>
          <a:off x="989584" y="0"/>
          <a:ext cx="1060704" cy="589280"/>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Funding</a:t>
          </a:r>
        </a:p>
      </dsp:txBody>
      <dsp:txXfrm>
        <a:off x="1006843" y="17259"/>
        <a:ext cx="1026186" cy="554762"/>
      </dsp:txXfrm>
    </dsp:sp>
    <dsp:sp modelId="{A4996C5E-AFA0-4017-AC0C-B49A884513B2}">
      <dsp:nvSpPr>
        <dsp:cNvPr id="0" name=""/>
        <dsp:cNvSpPr/>
      </dsp:nvSpPr>
      <dsp:spPr>
        <a:xfrm>
          <a:off x="2521712" y="0"/>
          <a:ext cx="1060704" cy="589280"/>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Effort</a:t>
          </a:r>
        </a:p>
      </dsp:txBody>
      <dsp:txXfrm>
        <a:off x="2538971" y="17259"/>
        <a:ext cx="1026186" cy="554762"/>
      </dsp:txXfrm>
    </dsp:sp>
    <dsp:sp modelId="{3FF81F99-4B3D-4025-9991-599145578820}">
      <dsp:nvSpPr>
        <dsp:cNvPr id="0" name=""/>
        <dsp:cNvSpPr/>
      </dsp:nvSpPr>
      <dsp:spPr>
        <a:xfrm>
          <a:off x="2065020" y="2504440"/>
          <a:ext cx="441960" cy="441960"/>
        </a:xfrm>
        <a:prstGeom prst="triangle">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BF9AF19-2650-4424-92EB-2416FA9E6712}">
      <dsp:nvSpPr>
        <dsp:cNvPr id="0" name=""/>
        <dsp:cNvSpPr/>
      </dsp:nvSpPr>
      <dsp:spPr>
        <a:xfrm>
          <a:off x="960119" y="2319406"/>
          <a:ext cx="2651760" cy="179141"/>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ED17126-2CB6-4603-9AF3-6A6393965914}">
      <dsp:nvSpPr>
        <dsp:cNvPr id="0" name=""/>
        <dsp:cNvSpPr/>
      </dsp:nvSpPr>
      <dsp:spPr>
        <a:xfrm>
          <a:off x="2521712" y="1935195"/>
          <a:ext cx="1060704" cy="362996"/>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Clinical</a:t>
          </a:r>
        </a:p>
      </dsp:txBody>
      <dsp:txXfrm>
        <a:off x="2539432" y="1952915"/>
        <a:ext cx="1025264" cy="327556"/>
      </dsp:txXfrm>
    </dsp:sp>
    <dsp:sp modelId="{AB5EB1CC-2AAA-47E6-98A4-729448055A0C}">
      <dsp:nvSpPr>
        <dsp:cNvPr id="0" name=""/>
        <dsp:cNvSpPr/>
      </dsp:nvSpPr>
      <dsp:spPr>
        <a:xfrm>
          <a:off x="2521712" y="1543913"/>
          <a:ext cx="1060704" cy="362996"/>
        </a:xfrm>
        <a:prstGeom prst="roundRect">
          <a:avLst/>
        </a:prstGeom>
        <a:gradFill rotWithShape="0">
          <a:gsLst>
            <a:gs pos="0">
              <a:schemeClr val="accent6">
                <a:shade val="80000"/>
                <a:hueOff val="-74286"/>
                <a:satOff val="-3837"/>
                <a:lumOff val="4991"/>
                <a:alphaOff val="0"/>
                <a:shade val="51000"/>
                <a:satMod val="130000"/>
              </a:schemeClr>
            </a:gs>
            <a:gs pos="80000">
              <a:schemeClr val="accent6">
                <a:shade val="80000"/>
                <a:hueOff val="-74286"/>
                <a:satOff val="-3837"/>
                <a:lumOff val="4991"/>
                <a:alphaOff val="0"/>
                <a:shade val="93000"/>
                <a:satMod val="130000"/>
              </a:schemeClr>
            </a:gs>
            <a:gs pos="100000">
              <a:schemeClr val="accent6">
                <a:shade val="80000"/>
                <a:hueOff val="-74286"/>
                <a:satOff val="-3837"/>
                <a:lumOff val="4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Research</a:t>
          </a:r>
        </a:p>
      </dsp:txBody>
      <dsp:txXfrm>
        <a:off x="2539432" y="1561633"/>
        <a:ext cx="1025264" cy="327556"/>
      </dsp:txXfrm>
    </dsp:sp>
    <dsp:sp modelId="{69A5A51D-078D-4886-940A-922C1A86B469}">
      <dsp:nvSpPr>
        <dsp:cNvPr id="0" name=""/>
        <dsp:cNvSpPr/>
      </dsp:nvSpPr>
      <dsp:spPr>
        <a:xfrm>
          <a:off x="2521712" y="1152631"/>
          <a:ext cx="1060704" cy="362996"/>
        </a:xfrm>
        <a:prstGeom prst="roundRect">
          <a:avLst/>
        </a:prstGeom>
        <a:gradFill rotWithShape="0">
          <a:gsLst>
            <a:gs pos="0">
              <a:schemeClr val="accent6">
                <a:shade val="80000"/>
                <a:hueOff val="-148572"/>
                <a:satOff val="-7674"/>
                <a:lumOff val="9981"/>
                <a:alphaOff val="0"/>
                <a:shade val="51000"/>
                <a:satMod val="130000"/>
              </a:schemeClr>
            </a:gs>
            <a:gs pos="80000">
              <a:schemeClr val="accent6">
                <a:shade val="80000"/>
                <a:hueOff val="-148572"/>
                <a:satOff val="-7674"/>
                <a:lumOff val="9981"/>
                <a:alphaOff val="0"/>
                <a:shade val="93000"/>
                <a:satMod val="130000"/>
              </a:schemeClr>
            </a:gs>
            <a:gs pos="100000">
              <a:schemeClr val="accent6">
                <a:shade val="80000"/>
                <a:hueOff val="-148572"/>
                <a:satOff val="-7674"/>
                <a:lumOff val="9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Education</a:t>
          </a:r>
        </a:p>
      </dsp:txBody>
      <dsp:txXfrm>
        <a:off x="2539432" y="1170351"/>
        <a:ext cx="1025264" cy="327556"/>
      </dsp:txXfrm>
    </dsp:sp>
    <dsp:sp modelId="{57891DAF-208E-4867-B29F-1B393EE04910}">
      <dsp:nvSpPr>
        <dsp:cNvPr id="0" name=""/>
        <dsp:cNvSpPr/>
      </dsp:nvSpPr>
      <dsp:spPr>
        <a:xfrm>
          <a:off x="2521712" y="754278"/>
          <a:ext cx="1060704" cy="362996"/>
        </a:xfrm>
        <a:prstGeom prst="roundRect">
          <a:avLst/>
        </a:prstGeom>
        <a:gradFill rotWithShape="0">
          <a:gsLst>
            <a:gs pos="0">
              <a:schemeClr val="accent6">
                <a:shade val="80000"/>
                <a:hueOff val="-222858"/>
                <a:satOff val="-11511"/>
                <a:lumOff val="14972"/>
                <a:alphaOff val="0"/>
                <a:shade val="51000"/>
                <a:satMod val="130000"/>
              </a:schemeClr>
            </a:gs>
            <a:gs pos="80000">
              <a:schemeClr val="accent6">
                <a:shade val="80000"/>
                <a:hueOff val="-222858"/>
                <a:satOff val="-11511"/>
                <a:lumOff val="14972"/>
                <a:alphaOff val="0"/>
                <a:shade val="93000"/>
                <a:satMod val="130000"/>
              </a:schemeClr>
            </a:gs>
            <a:gs pos="100000">
              <a:schemeClr val="accent6">
                <a:shade val="80000"/>
                <a:hueOff val="-222858"/>
                <a:satOff val="-11511"/>
                <a:lumOff val="149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Administration</a:t>
          </a:r>
        </a:p>
      </dsp:txBody>
      <dsp:txXfrm>
        <a:off x="2539432" y="771998"/>
        <a:ext cx="1025264" cy="327556"/>
      </dsp:txXfrm>
    </dsp:sp>
    <dsp:sp modelId="{E1E12043-19BC-4701-8D2F-1B8D1908BE30}">
      <dsp:nvSpPr>
        <dsp:cNvPr id="0" name=""/>
        <dsp:cNvSpPr/>
      </dsp:nvSpPr>
      <dsp:spPr>
        <a:xfrm>
          <a:off x="989584" y="1935195"/>
          <a:ext cx="1060704" cy="362996"/>
        </a:xfrm>
        <a:prstGeom prst="roundRect">
          <a:avLst/>
        </a:prstGeom>
        <a:gradFill rotWithShape="0">
          <a:gsLst>
            <a:gs pos="0">
              <a:schemeClr val="accent6">
                <a:shade val="80000"/>
                <a:hueOff val="-297144"/>
                <a:satOff val="-15349"/>
                <a:lumOff val="19963"/>
                <a:alphaOff val="0"/>
                <a:shade val="51000"/>
                <a:satMod val="130000"/>
              </a:schemeClr>
            </a:gs>
            <a:gs pos="80000">
              <a:schemeClr val="accent6">
                <a:shade val="80000"/>
                <a:hueOff val="-297144"/>
                <a:satOff val="-15349"/>
                <a:lumOff val="19963"/>
                <a:alphaOff val="0"/>
                <a:shade val="93000"/>
                <a:satMod val="130000"/>
              </a:schemeClr>
            </a:gs>
            <a:gs pos="100000">
              <a:schemeClr val="accent6">
                <a:shade val="80000"/>
                <a:hueOff val="-297144"/>
                <a:satOff val="-15349"/>
                <a:lumOff val="199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t>
          </a:r>
        </a:p>
      </dsp:txBody>
      <dsp:txXfrm>
        <a:off x="1007304" y="1952915"/>
        <a:ext cx="1025264" cy="327556"/>
      </dsp:txXfrm>
    </dsp:sp>
    <dsp:sp modelId="{3EC1D77F-974A-4ED3-A148-323FBD3FD779}">
      <dsp:nvSpPr>
        <dsp:cNvPr id="0" name=""/>
        <dsp:cNvSpPr/>
      </dsp:nvSpPr>
      <dsp:spPr>
        <a:xfrm>
          <a:off x="989584" y="1543913"/>
          <a:ext cx="1060704" cy="362996"/>
        </a:xfrm>
        <a:prstGeom prst="roundRect">
          <a:avLst/>
        </a:prstGeom>
        <a:gradFill rotWithShape="0">
          <a:gsLst>
            <a:gs pos="0">
              <a:schemeClr val="accent6">
                <a:shade val="80000"/>
                <a:hueOff val="-371430"/>
                <a:satOff val="-19186"/>
                <a:lumOff val="24954"/>
                <a:alphaOff val="0"/>
                <a:shade val="51000"/>
                <a:satMod val="130000"/>
              </a:schemeClr>
            </a:gs>
            <a:gs pos="80000">
              <a:schemeClr val="accent6">
                <a:shade val="80000"/>
                <a:hueOff val="-371430"/>
                <a:satOff val="-19186"/>
                <a:lumOff val="24954"/>
                <a:alphaOff val="0"/>
                <a:shade val="93000"/>
                <a:satMod val="130000"/>
              </a:schemeClr>
            </a:gs>
            <a:gs pos="100000">
              <a:schemeClr val="accent6">
                <a:shade val="80000"/>
                <a:hueOff val="-371430"/>
                <a:satOff val="-19186"/>
                <a:lumOff val="249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t>
          </a:r>
        </a:p>
      </dsp:txBody>
      <dsp:txXfrm>
        <a:off x="1007304" y="1561633"/>
        <a:ext cx="1025264" cy="327556"/>
      </dsp:txXfrm>
    </dsp:sp>
    <dsp:sp modelId="{F123C5CF-D5FC-4D44-A7D4-13E46F4612CC}">
      <dsp:nvSpPr>
        <dsp:cNvPr id="0" name=""/>
        <dsp:cNvSpPr/>
      </dsp:nvSpPr>
      <dsp:spPr>
        <a:xfrm>
          <a:off x="989584" y="1152631"/>
          <a:ext cx="1060704" cy="362996"/>
        </a:xfrm>
        <a:prstGeom prst="roundRect">
          <a:avLst/>
        </a:prstGeom>
        <a:gradFill rotWithShape="0">
          <a:gsLst>
            <a:gs pos="0">
              <a:schemeClr val="accent6">
                <a:shade val="80000"/>
                <a:hueOff val="-445716"/>
                <a:satOff val="-23023"/>
                <a:lumOff val="29944"/>
                <a:alphaOff val="0"/>
                <a:shade val="51000"/>
                <a:satMod val="130000"/>
              </a:schemeClr>
            </a:gs>
            <a:gs pos="80000">
              <a:schemeClr val="accent6">
                <a:shade val="80000"/>
                <a:hueOff val="-445716"/>
                <a:satOff val="-23023"/>
                <a:lumOff val="29944"/>
                <a:alphaOff val="0"/>
                <a:shade val="93000"/>
                <a:satMod val="130000"/>
              </a:schemeClr>
            </a:gs>
            <a:gs pos="100000">
              <a:schemeClr val="accent6">
                <a:shade val="80000"/>
                <a:hueOff val="-445716"/>
                <a:satOff val="-23023"/>
                <a:lumOff val="299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t>
          </a:r>
        </a:p>
      </dsp:txBody>
      <dsp:txXfrm>
        <a:off x="1007304" y="1170351"/>
        <a:ext cx="1025264" cy="327556"/>
      </dsp:txXfrm>
    </dsp:sp>
    <dsp:sp modelId="{3C12658B-4B62-45F1-BB95-F14E63AF3FB1}">
      <dsp:nvSpPr>
        <dsp:cNvPr id="0" name=""/>
        <dsp:cNvSpPr/>
      </dsp:nvSpPr>
      <dsp:spPr>
        <a:xfrm>
          <a:off x="989584" y="754278"/>
          <a:ext cx="1060704" cy="362996"/>
        </a:xfrm>
        <a:prstGeom prst="roundRect">
          <a:avLst/>
        </a:prstGeom>
        <a:gradFill rotWithShape="0">
          <a:gsLst>
            <a:gs pos="0">
              <a:schemeClr val="accent6">
                <a:shade val="80000"/>
                <a:hueOff val="-520002"/>
                <a:satOff val="-26860"/>
                <a:lumOff val="34935"/>
                <a:alphaOff val="0"/>
                <a:shade val="51000"/>
                <a:satMod val="130000"/>
              </a:schemeClr>
            </a:gs>
            <a:gs pos="80000">
              <a:schemeClr val="accent6">
                <a:shade val="80000"/>
                <a:hueOff val="-520002"/>
                <a:satOff val="-26860"/>
                <a:lumOff val="34935"/>
                <a:alphaOff val="0"/>
                <a:shade val="93000"/>
                <a:satMod val="130000"/>
              </a:schemeClr>
            </a:gs>
            <a:gs pos="100000">
              <a:schemeClr val="accent6">
                <a:shade val="80000"/>
                <a:hueOff val="-520002"/>
                <a:satOff val="-26860"/>
                <a:lumOff val="34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F"/>
              </a:solidFill>
            </a:rPr>
            <a:t>$</a:t>
          </a:r>
        </a:p>
      </dsp:txBody>
      <dsp:txXfrm>
        <a:off x="1007304" y="771998"/>
        <a:ext cx="1025264" cy="327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D95E-5A41-43E3-8199-03AEA14B3242}">
      <dsp:nvSpPr>
        <dsp:cNvPr id="0" name=""/>
        <dsp:cNvSpPr/>
      </dsp:nvSpPr>
      <dsp:spPr>
        <a:xfrm>
          <a:off x="802843" y="1096386"/>
          <a:ext cx="1557223" cy="1557084"/>
        </a:xfrm>
        <a:prstGeom prst="ellipse">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FFFFFF"/>
              </a:solidFill>
            </a:rPr>
            <a:t>Effort</a:t>
          </a:r>
          <a:endParaRPr lang="en-US" sz="3300" kern="1200" dirty="0">
            <a:solidFill>
              <a:srgbClr val="FFFFFF"/>
            </a:solidFill>
          </a:endParaRPr>
        </a:p>
      </dsp:txBody>
      <dsp:txXfrm>
        <a:off x="1030893" y="1324416"/>
        <a:ext cx="1101123" cy="1101024"/>
      </dsp:txXfrm>
    </dsp:sp>
    <dsp:sp modelId="{01C415E9-80C5-40AC-81B5-71370FC6A1A5}">
      <dsp:nvSpPr>
        <dsp:cNvPr id="0" name=""/>
        <dsp:cNvSpPr/>
      </dsp:nvSpPr>
      <dsp:spPr>
        <a:xfrm>
          <a:off x="0" y="230509"/>
          <a:ext cx="3138678" cy="3271761"/>
        </a:xfrm>
        <a:prstGeom prst="blockArc">
          <a:avLst>
            <a:gd name="adj1" fmla="val 16509444"/>
            <a:gd name="adj2" fmla="val 5088054"/>
            <a:gd name="adj3" fmla="val 5240"/>
          </a:avLst>
        </a:prstGeom>
        <a:solidFill>
          <a:schemeClr val="accent2">
            <a:shade val="50000"/>
            <a:hueOff val="-523371"/>
            <a:satOff val="0"/>
            <a:lumOff val="516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CC9AEF7-E9ED-4BBE-AB68-1F274B033232}">
      <dsp:nvSpPr>
        <dsp:cNvPr id="0" name=""/>
        <dsp:cNvSpPr/>
      </dsp:nvSpPr>
      <dsp:spPr>
        <a:xfrm>
          <a:off x="1943100" y="102086"/>
          <a:ext cx="834390" cy="834215"/>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6706F6F1-87DB-4213-B284-DE41E0EE190B}">
      <dsp:nvSpPr>
        <dsp:cNvPr id="0" name=""/>
        <dsp:cNvSpPr/>
      </dsp:nvSpPr>
      <dsp:spPr>
        <a:xfrm>
          <a:off x="2841040" y="112758"/>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112758"/>
        <a:ext cx="1116939" cy="807535"/>
      </dsp:txXfrm>
    </dsp:sp>
    <dsp:sp modelId="{CEAC82DB-FD89-47E8-B410-08BB3A02FAA6}">
      <dsp:nvSpPr>
        <dsp:cNvPr id="0" name=""/>
        <dsp:cNvSpPr/>
      </dsp:nvSpPr>
      <dsp:spPr>
        <a:xfrm>
          <a:off x="2559405" y="879027"/>
          <a:ext cx="834390" cy="834215"/>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837473B0-CC2E-450A-ABE3-18F120FF3D39}">
                <a1611:picAttrSrcUrl xmlns:a1611="http://schemas.microsoft.com/office/drawing/2016/11/main" r:id="rId5"/>
              </a:ext>
            </a:extLst>
          </a:blip>
          <a:srcRect/>
          <a:stretch>
            <a:fillRect l="-21000" r="-21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687602E-31A9-4595-8504-35B123F9517C}">
      <dsp:nvSpPr>
        <dsp:cNvPr id="0" name=""/>
        <dsp:cNvSpPr/>
      </dsp:nvSpPr>
      <dsp:spPr>
        <a:xfrm>
          <a:off x="3455060" y="893613"/>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893613"/>
        <a:ext cx="1116939" cy="807535"/>
      </dsp:txXfrm>
    </dsp:sp>
    <dsp:sp modelId="{6D40595F-BE35-4458-A8A7-B7A01D9B8B9C}">
      <dsp:nvSpPr>
        <dsp:cNvPr id="0" name=""/>
        <dsp:cNvSpPr/>
      </dsp:nvSpPr>
      <dsp:spPr>
        <a:xfrm>
          <a:off x="2556205" y="2021316"/>
          <a:ext cx="834390" cy="834215"/>
        </a:xfrm>
        <a:prstGeom prst="ellipse">
          <a:avLst/>
        </a:prstGeom>
        <a:blipFill>
          <a:blip xmlns:r="http://schemas.openxmlformats.org/officeDocument/2006/relationships" r:embed="rId6">
            <a:extLst>
              <a:ext uri="{BEBA8EAE-BF5A-486C-A8C5-ECC9F3942E4B}">
                <a14:imgProps xmlns:a14="http://schemas.microsoft.com/office/drawing/2010/main">
                  <a14:imgLayer r:embed="rId7">
                    <a14:imgEffect>
                      <a14:saturation sat="0"/>
                    </a14:imgEffect>
                  </a14:imgLayer>
                </a14:imgProps>
              </a:ext>
              <a:ext uri="{837473B0-CC2E-450A-ABE3-18F120FF3D39}">
                <a1611:picAttrSrcUrl xmlns:a1611="http://schemas.microsoft.com/office/drawing/2016/11/main" r:id="rId8"/>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8FE26EF-3A95-4A0A-A115-755BDF26738D}">
      <dsp:nvSpPr>
        <dsp:cNvPr id="0" name=""/>
        <dsp:cNvSpPr/>
      </dsp:nvSpPr>
      <dsp:spPr>
        <a:xfrm>
          <a:off x="3455060" y="2034834"/>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2034834"/>
        <a:ext cx="1116939" cy="807535"/>
      </dsp:txXfrm>
    </dsp:sp>
    <dsp:sp modelId="{99DC9124-F72C-44FB-91D0-835D51A0C1F1}">
      <dsp:nvSpPr>
        <dsp:cNvPr id="0" name=""/>
        <dsp:cNvSpPr/>
      </dsp:nvSpPr>
      <dsp:spPr>
        <a:xfrm>
          <a:off x="1943100" y="2825293"/>
          <a:ext cx="834390" cy="834215"/>
        </a:xfrm>
        <a:prstGeom prst="ellipse">
          <a:avLst/>
        </a:prstGeom>
        <a:blipFill>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 uri="{837473B0-CC2E-450A-ABE3-18F120FF3D39}">
                <a1611:picAttrSrcUrl xmlns:a1611="http://schemas.microsoft.com/office/drawing/2016/11/main" r:id="rId11"/>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FBEDB3A-434F-4F5F-8A98-B23B393C75EA}">
      <dsp:nvSpPr>
        <dsp:cNvPr id="0" name=""/>
        <dsp:cNvSpPr/>
      </dsp:nvSpPr>
      <dsp:spPr>
        <a:xfrm>
          <a:off x="2841040" y="2842369"/>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2842369"/>
        <a:ext cx="1116939" cy="8075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D95E-5A41-43E3-8199-03AEA14B3242}">
      <dsp:nvSpPr>
        <dsp:cNvPr id="0" name=""/>
        <dsp:cNvSpPr/>
      </dsp:nvSpPr>
      <dsp:spPr>
        <a:xfrm>
          <a:off x="802843" y="1096386"/>
          <a:ext cx="1557223" cy="1557084"/>
        </a:xfrm>
        <a:prstGeom prst="ellipse">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FFFFFF"/>
              </a:solidFill>
            </a:rPr>
            <a:t>Effort</a:t>
          </a:r>
          <a:endParaRPr lang="en-US" sz="3300" kern="1200" dirty="0">
            <a:solidFill>
              <a:srgbClr val="FFFFFF"/>
            </a:solidFill>
          </a:endParaRPr>
        </a:p>
      </dsp:txBody>
      <dsp:txXfrm>
        <a:off x="1030893" y="1324416"/>
        <a:ext cx="1101123" cy="1101024"/>
      </dsp:txXfrm>
    </dsp:sp>
    <dsp:sp modelId="{01C415E9-80C5-40AC-81B5-71370FC6A1A5}">
      <dsp:nvSpPr>
        <dsp:cNvPr id="0" name=""/>
        <dsp:cNvSpPr/>
      </dsp:nvSpPr>
      <dsp:spPr>
        <a:xfrm>
          <a:off x="0" y="230509"/>
          <a:ext cx="3138678" cy="3271761"/>
        </a:xfrm>
        <a:prstGeom prst="blockArc">
          <a:avLst>
            <a:gd name="adj1" fmla="val 16509444"/>
            <a:gd name="adj2" fmla="val 5088054"/>
            <a:gd name="adj3" fmla="val 5240"/>
          </a:avLst>
        </a:prstGeom>
        <a:solidFill>
          <a:schemeClr val="accent2">
            <a:shade val="50000"/>
            <a:hueOff val="-523371"/>
            <a:satOff val="0"/>
            <a:lumOff val="516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CC9AEF7-E9ED-4BBE-AB68-1F274B033232}">
      <dsp:nvSpPr>
        <dsp:cNvPr id="0" name=""/>
        <dsp:cNvSpPr/>
      </dsp:nvSpPr>
      <dsp:spPr>
        <a:xfrm>
          <a:off x="1943100" y="102086"/>
          <a:ext cx="834390" cy="834215"/>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837473B0-CC2E-450A-ABE3-18F120FF3D39}">
                <a1611:picAttrSrcUrl xmlns:a1611="http://schemas.microsoft.com/office/drawing/2016/11/main" r:id="rId3"/>
              </a:ext>
            </a:extLst>
          </a:blip>
          <a:srcRect/>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6706F6F1-87DB-4213-B284-DE41E0EE190B}">
      <dsp:nvSpPr>
        <dsp:cNvPr id="0" name=""/>
        <dsp:cNvSpPr/>
      </dsp:nvSpPr>
      <dsp:spPr>
        <a:xfrm>
          <a:off x="2841040" y="112758"/>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112758"/>
        <a:ext cx="1116939" cy="807535"/>
      </dsp:txXfrm>
    </dsp:sp>
    <dsp:sp modelId="{CEAC82DB-FD89-47E8-B410-08BB3A02FAA6}">
      <dsp:nvSpPr>
        <dsp:cNvPr id="0" name=""/>
        <dsp:cNvSpPr/>
      </dsp:nvSpPr>
      <dsp:spPr>
        <a:xfrm>
          <a:off x="2559405" y="879027"/>
          <a:ext cx="834390" cy="834215"/>
        </a:xfrm>
        <a:prstGeom prst="ellipse">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l="-21000" r="-21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687602E-31A9-4595-8504-35B123F9517C}">
      <dsp:nvSpPr>
        <dsp:cNvPr id="0" name=""/>
        <dsp:cNvSpPr/>
      </dsp:nvSpPr>
      <dsp:spPr>
        <a:xfrm>
          <a:off x="3455060" y="893613"/>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893613"/>
        <a:ext cx="1116939" cy="807535"/>
      </dsp:txXfrm>
    </dsp:sp>
    <dsp:sp modelId="{6D40595F-BE35-4458-A8A7-B7A01D9B8B9C}">
      <dsp:nvSpPr>
        <dsp:cNvPr id="0" name=""/>
        <dsp:cNvSpPr/>
      </dsp:nvSpPr>
      <dsp:spPr>
        <a:xfrm>
          <a:off x="2556205" y="2021316"/>
          <a:ext cx="834390" cy="834215"/>
        </a:xfrm>
        <a:prstGeom prst="ellipse">
          <a:avLst/>
        </a:prstGeom>
        <a:blipFill>
          <a:blip xmlns:r="http://schemas.openxmlformats.org/officeDocument/2006/relationships" r:embed="rId6">
            <a:extLst>
              <a:ext uri="{BEBA8EAE-BF5A-486C-A8C5-ECC9F3942E4B}">
                <a14:imgProps xmlns:a14="http://schemas.microsoft.com/office/drawing/2010/main">
                  <a14:imgLayer r:embed="rId7">
                    <a14:imgEffect>
                      <a14:saturation sat="0"/>
                    </a14:imgEffect>
                  </a14:imgLayer>
                </a14:imgProps>
              </a:ext>
              <a:ext uri="{837473B0-CC2E-450A-ABE3-18F120FF3D39}">
                <a1611:picAttrSrcUrl xmlns:a1611="http://schemas.microsoft.com/office/drawing/2016/11/main" r:id="rId8"/>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8FE26EF-3A95-4A0A-A115-755BDF26738D}">
      <dsp:nvSpPr>
        <dsp:cNvPr id="0" name=""/>
        <dsp:cNvSpPr/>
      </dsp:nvSpPr>
      <dsp:spPr>
        <a:xfrm>
          <a:off x="3455060" y="2034834"/>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2034834"/>
        <a:ext cx="1116939" cy="807535"/>
      </dsp:txXfrm>
    </dsp:sp>
    <dsp:sp modelId="{99DC9124-F72C-44FB-91D0-835D51A0C1F1}">
      <dsp:nvSpPr>
        <dsp:cNvPr id="0" name=""/>
        <dsp:cNvSpPr/>
      </dsp:nvSpPr>
      <dsp:spPr>
        <a:xfrm>
          <a:off x="1943100" y="2825293"/>
          <a:ext cx="834390" cy="834215"/>
        </a:xfrm>
        <a:prstGeom prst="ellipse">
          <a:avLst/>
        </a:prstGeom>
        <a:blipFill>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 uri="{837473B0-CC2E-450A-ABE3-18F120FF3D39}">
                <a1611:picAttrSrcUrl xmlns:a1611="http://schemas.microsoft.com/office/drawing/2016/11/main" r:id="rId11"/>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FBEDB3A-434F-4F5F-8A98-B23B393C75EA}">
      <dsp:nvSpPr>
        <dsp:cNvPr id="0" name=""/>
        <dsp:cNvSpPr/>
      </dsp:nvSpPr>
      <dsp:spPr>
        <a:xfrm>
          <a:off x="2841040" y="2842369"/>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2842369"/>
        <a:ext cx="1116939" cy="807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D95E-5A41-43E3-8199-03AEA14B3242}">
      <dsp:nvSpPr>
        <dsp:cNvPr id="0" name=""/>
        <dsp:cNvSpPr/>
      </dsp:nvSpPr>
      <dsp:spPr>
        <a:xfrm>
          <a:off x="802843" y="1096386"/>
          <a:ext cx="1557223" cy="1557084"/>
        </a:xfrm>
        <a:prstGeom prst="ellipse">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FFFFFF"/>
              </a:solidFill>
            </a:rPr>
            <a:t>Effort</a:t>
          </a:r>
          <a:endParaRPr lang="en-US" sz="3300" kern="1200" dirty="0">
            <a:solidFill>
              <a:srgbClr val="FFFFFF"/>
            </a:solidFill>
          </a:endParaRPr>
        </a:p>
      </dsp:txBody>
      <dsp:txXfrm>
        <a:off x="1030893" y="1324416"/>
        <a:ext cx="1101123" cy="1101024"/>
      </dsp:txXfrm>
    </dsp:sp>
    <dsp:sp modelId="{01C415E9-80C5-40AC-81B5-71370FC6A1A5}">
      <dsp:nvSpPr>
        <dsp:cNvPr id="0" name=""/>
        <dsp:cNvSpPr/>
      </dsp:nvSpPr>
      <dsp:spPr>
        <a:xfrm>
          <a:off x="0" y="230509"/>
          <a:ext cx="3138678" cy="3271761"/>
        </a:xfrm>
        <a:prstGeom prst="blockArc">
          <a:avLst>
            <a:gd name="adj1" fmla="val 16509444"/>
            <a:gd name="adj2" fmla="val 5088054"/>
            <a:gd name="adj3" fmla="val 5240"/>
          </a:avLst>
        </a:prstGeom>
        <a:solidFill>
          <a:schemeClr val="accent2">
            <a:shade val="50000"/>
            <a:hueOff val="-523371"/>
            <a:satOff val="0"/>
            <a:lumOff val="516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CC9AEF7-E9ED-4BBE-AB68-1F274B033232}">
      <dsp:nvSpPr>
        <dsp:cNvPr id="0" name=""/>
        <dsp:cNvSpPr/>
      </dsp:nvSpPr>
      <dsp:spPr>
        <a:xfrm>
          <a:off x="1943100" y="102086"/>
          <a:ext cx="834390" cy="834215"/>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837473B0-CC2E-450A-ABE3-18F120FF3D39}">
                <a1611:picAttrSrcUrl xmlns:a1611="http://schemas.microsoft.com/office/drawing/2016/11/main" r:id="rId3"/>
              </a:ext>
            </a:extLst>
          </a:blip>
          <a:srcRect/>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6706F6F1-87DB-4213-B284-DE41E0EE190B}">
      <dsp:nvSpPr>
        <dsp:cNvPr id="0" name=""/>
        <dsp:cNvSpPr/>
      </dsp:nvSpPr>
      <dsp:spPr>
        <a:xfrm>
          <a:off x="2841040" y="112758"/>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112758"/>
        <a:ext cx="1116939" cy="807535"/>
      </dsp:txXfrm>
    </dsp:sp>
    <dsp:sp modelId="{CEAC82DB-FD89-47E8-B410-08BB3A02FAA6}">
      <dsp:nvSpPr>
        <dsp:cNvPr id="0" name=""/>
        <dsp:cNvSpPr/>
      </dsp:nvSpPr>
      <dsp:spPr>
        <a:xfrm>
          <a:off x="2559405" y="879027"/>
          <a:ext cx="834390" cy="834215"/>
        </a:xfrm>
        <a:prstGeom prst="ellipse">
          <a:avLst/>
        </a:prstGeom>
        <a:blipFill>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 uri="{837473B0-CC2E-450A-ABE3-18F120FF3D39}">
                <a1611:picAttrSrcUrl xmlns:a1611="http://schemas.microsoft.com/office/drawing/2016/11/main" r:id="rId6"/>
              </a:ext>
            </a:extLst>
          </a:blip>
          <a:srcRect/>
          <a:stretch>
            <a:fillRect l="-21000" r="-21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687602E-31A9-4595-8504-35B123F9517C}">
      <dsp:nvSpPr>
        <dsp:cNvPr id="0" name=""/>
        <dsp:cNvSpPr/>
      </dsp:nvSpPr>
      <dsp:spPr>
        <a:xfrm>
          <a:off x="3455060" y="893613"/>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893613"/>
        <a:ext cx="1116939" cy="807535"/>
      </dsp:txXfrm>
    </dsp:sp>
    <dsp:sp modelId="{6D40595F-BE35-4458-A8A7-B7A01D9B8B9C}">
      <dsp:nvSpPr>
        <dsp:cNvPr id="0" name=""/>
        <dsp:cNvSpPr/>
      </dsp:nvSpPr>
      <dsp:spPr>
        <a:xfrm>
          <a:off x="2556205" y="2021316"/>
          <a:ext cx="834390" cy="834215"/>
        </a:xfrm>
        <a:prstGeom prst="ellipse">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8FE26EF-3A95-4A0A-A115-755BDF26738D}">
      <dsp:nvSpPr>
        <dsp:cNvPr id="0" name=""/>
        <dsp:cNvSpPr/>
      </dsp:nvSpPr>
      <dsp:spPr>
        <a:xfrm>
          <a:off x="3455060" y="2034834"/>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2034834"/>
        <a:ext cx="1116939" cy="807535"/>
      </dsp:txXfrm>
    </dsp:sp>
    <dsp:sp modelId="{99DC9124-F72C-44FB-91D0-835D51A0C1F1}">
      <dsp:nvSpPr>
        <dsp:cNvPr id="0" name=""/>
        <dsp:cNvSpPr/>
      </dsp:nvSpPr>
      <dsp:spPr>
        <a:xfrm>
          <a:off x="1943100" y="2825293"/>
          <a:ext cx="834390" cy="834215"/>
        </a:xfrm>
        <a:prstGeom prst="ellipse">
          <a:avLst/>
        </a:prstGeom>
        <a:blipFill>
          <a:blip xmlns:r="http://schemas.openxmlformats.org/officeDocument/2006/relationships" r:embed="rId9">
            <a:extLst>
              <a:ext uri="{BEBA8EAE-BF5A-486C-A8C5-ECC9F3942E4B}">
                <a14:imgProps xmlns:a14="http://schemas.microsoft.com/office/drawing/2010/main">
                  <a14:imgLayer r:embed="rId10">
                    <a14:imgEffect>
                      <a14:saturation sat="0"/>
                    </a14:imgEffect>
                  </a14:imgLayer>
                </a14:imgProps>
              </a:ext>
              <a:ext uri="{837473B0-CC2E-450A-ABE3-18F120FF3D39}">
                <a1611:picAttrSrcUrl xmlns:a1611="http://schemas.microsoft.com/office/drawing/2016/11/main" r:id="rId11"/>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FBEDB3A-434F-4F5F-8A98-B23B393C75EA}">
      <dsp:nvSpPr>
        <dsp:cNvPr id="0" name=""/>
        <dsp:cNvSpPr/>
      </dsp:nvSpPr>
      <dsp:spPr>
        <a:xfrm>
          <a:off x="2841040" y="2842369"/>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2842369"/>
        <a:ext cx="1116939" cy="807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D95E-5A41-43E3-8199-03AEA14B3242}">
      <dsp:nvSpPr>
        <dsp:cNvPr id="0" name=""/>
        <dsp:cNvSpPr/>
      </dsp:nvSpPr>
      <dsp:spPr>
        <a:xfrm>
          <a:off x="802843" y="1096386"/>
          <a:ext cx="1557223" cy="1557084"/>
        </a:xfrm>
        <a:prstGeom prst="ellipse">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rgbClr val="FFFFFF"/>
              </a:solidFill>
            </a:rPr>
            <a:t>Effort</a:t>
          </a:r>
          <a:endParaRPr lang="en-US" sz="3300" kern="1200" dirty="0">
            <a:solidFill>
              <a:srgbClr val="FFFFFF"/>
            </a:solidFill>
          </a:endParaRPr>
        </a:p>
      </dsp:txBody>
      <dsp:txXfrm>
        <a:off x="1030893" y="1324416"/>
        <a:ext cx="1101123" cy="1101024"/>
      </dsp:txXfrm>
    </dsp:sp>
    <dsp:sp modelId="{01C415E9-80C5-40AC-81B5-71370FC6A1A5}">
      <dsp:nvSpPr>
        <dsp:cNvPr id="0" name=""/>
        <dsp:cNvSpPr/>
      </dsp:nvSpPr>
      <dsp:spPr>
        <a:xfrm>
          <a:off x="0" y="230509"/>
          <a:ext cx="3138678" cy="3271761"/>
        </a:xfrm>
        <a:prstGeom prst="blockArc">
          <a:avLst>
            <a:gd name="adj1" fmla="val 16509444"/>
            <a:gd name="adj2" fmla="val 5088054"/>
            <a:gd name="adj3" fmla="val 5240"/>
          </a:avLst>
        </a:prstGeom>
        <a:solidFill>
          <a:schemeClr val="accent2">
            <a:shade val="50000"/>
            <a:hueOff val="-523371"/>
            <a:satOff val="0"/>
            <a:lumOff val="516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CC9AEF7-E9ED-4BBE-AB68-1F274B033232}">
      <dsp:nvSpPr>
        <dsp:cNvPr id="0" name=""/>
        <dsp:cNvSpPr/>
      </dsp:nvSpPr>
      <dsp:spPr>
        <a:xfrm>
          <a:off x="1943100" y="102086"/>
          <a:ext cx="834390" cy="834215"/>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837473B0-CC2E-450A-ABE3-18F120FF3D39}">
                <a1611:picAttrSrcUrl xmlns:a1611="http://schemas.microsoft.com/office/drawing/2016/11/main" r:id="rId3"/>
              </a:ext>
            </a:extLst>
          </a:blip>
          <a:srcRect/>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6706F6F1-87DB-4213-B284-DE41E0EE190B}">
      <dsp:nvSpPr>
        <dsp:cNvPr id="0" name=""/>
        <dsp:cNvSpPr/>
      </dsp:nvSpPr>
      <dsp:spPr>
        <a:xfrm>
          <a:off x="2841040" y="112758"/>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112758"/>
        <a:ext cx="1116939" cy="807535"/>
      </dsp:txXfrm>
    </dsp:sp>
    <dsp:sp modelId="{CEAC82DB-FD89-47E8-B410-08BB3A02FAA6}">
      <dsp:nvSpPr>
        <dsp:cNvPr id="0" name=""/>
        <dsp:cNvSpPr/>
      </dsp:nvSpPr>
      <dsp:spPr>
        <a:xfrm>
          <a:off x="2559405" y="879027"/>
          <a:ext cx="834390" cy="834215"/>
        </a:xfrm>
        <a:prstGeom prst="ellipse">
          <a:avLst/>
        </a:prstGeom>
        <a:blipFill>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 uri="{837473B0-CC2E-450A-ABE3-18F120FF3D39}">
                <a1611:picAttrSrcUrl xmlns:a1611="http://schemas.microsoft.com/office/drawing/2016/11/main" r:id="rId6"/>
              </a:ext>
            </a:extLst>
          </a:blip>
          <a:srcRect/>
          <a:stretch>
            <a:fillRect l="-21000" r="-21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687602E-31A9-4595-8504-35B123F9517C}">
      <dsp:nvSpPr>
        <dsp:cNvPr id="0" name=""/>
        <dsp:cNvSpPr/>
      </dsp:nvSpPr>
      <dsp:spPr>
        <a:xfrm>
          <a:off x="3455060" y="893613"/>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893613"/>
        <a:ext cx="1116939" cy="807535"/>
      </dsp:txXfrm>
    </dsp:sp>
    <dsp:sp modelId="{6D40595F-BE35-4458-A8A7-B7A01D9B8B9C}">
      <dsp:nvSpPr>
        <dsp:cNvPr id="0" name=""/>
        <dsp:cNvSpPr/>
      </dsp:nvSpPr>
      <dsp:spPr>
        <a:xfrm>
          <a:off x="2556205" y="2021316"/>
          <a:ext cx="834390" cy="834215"/>
        </a:xfrm>
        <a:prstGeom prst="ellipse">
          <a:avLst/>
        </a:prstGeom>
        <a:blipFill>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 uri="{837473B0-CC2E-450A-ABE3-18F120FF3D39}">
                <a1611:picAttrSrcUrl xmlns:a1611="http://schemas.microsoft.com/office/drawing/2016/11/main" r:id="rId9"/>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8FE26EF-3A95-4A0A-A115-755BDF26738D}">
      <dsp:nvSpPr>
        <dsp:cNvPr id="0" name=""/>
        <dsp:cNvSpPr/>
      </dsp:nvSpPr>
      <dsp:spPr>
        <a:xfrm>
          <a:off x="3455060" y="2034834"/>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3455060" y="2034834"/>
        <a:ext cx="1116939" cy="807535"/>
      </dsp:txXfrm>
    </dsp:sp>
    <dsp:sp modelId="{99DC9124-F72C-44FB-91D0-835D51A0C1F1}">
      <dsp:nvSpPr>
        <dsp:cNvPr id="0" name=""/>
        <dsp:cNvSpPr/>
      </dsp:nvSpPr>
      <dsp:spPr>
        <a:xfrm>
          <a:off x="1943100" y="2825293"/>
          <a:ext cx="834390" cy="834215"/>
        </a:xfrm>
        <a:prstGeom prst="ellipse">
          <a:avLst/>
        </a:prstGeom>
        <a:blipFill>
          <a:blip xmlns:r="http://schemas.openxmlformats.org/officeDocument/2006/relationships" r:embed="rId10">
            <a:extLst>
              <a:ext uri="{837473B0-CC2E-450A-ABE3-18F120FF3D39}">
                <a1611:picAttrSrcUrl xmlns:a1611="http://schemas.microsoft.com/office/drawing/2016/11/main" r:id="rId11"/>
              </a:ext>
            </a:extLst>
          </a:blip>
          <a:srcRect/>
          <a:stretch>
            <a:fillRect l="-25000" r="-25000"/>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FBEDB3A-434F-4F5F-8A98-B23B393C75EA}">
      <dsp:nvSpPr>
        <dsp:cNvPr id="0" name=""/>
        <dsp:cNvSpPr/>
      </dsp:nvSpPr>
      <dsp:spPr>
        <a:xfrm>
          <a:off x="2841040" y="2842369"/>
          <a:ext cx="1116939" cy="80753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10000"/>
            </a:spcAft>
            <a:buNone/>
          </a:pPr>
          <a:endParaRPr lang="en-US" sz="3300" kern="1200" dirty="0">
            <a:solidFill>
              <a:schemeClr val="bg2"/>
            </a:solidFill>
          </a:endParaRPr>
        </a:p>
      </dsp:txBody>
      <dsp:txXfrm>
        <a:off x="2841040" y="2842369"/>
        <a:ext cx="1116939" cy="807535"/>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426" cy="479733"/>
          </a:xfrm>
          <a:prstGeom prst="rect">
            <a:avLst/>
          </a:prstGeom>
        </p:spPr>
        <p:txBody>
          <a:bodyPr vert="horz" wrap="square" lIns="95743" tIns="47872" rIns="95743" bIns="47872" numCol="1" anchor="t" anchorCtr="0" compatLnSpc="1">
            <a:prstTxWarp prst="textNoShape">
              <a:avLst/>
            </a:prstTxWarp>
          </a:bodyPr>
          <a:lstStyle>
            <a:lvl1pPr algn="l">
              <a:defRPr sz="1200">
                <a:latin typeface="Verdana" charset="0"/>
                <a:ea typeface="ＭＳ Ｐゴシック" charset="-128"/>
                <a:cs typeface="+mn-cs"/>
              </a:defRPr>
            </a:lvl1pPr>
          </a:lstStyle>
          <a:p>
            <a:pPr>
              <a:defRPr/>
            </a:pPr>
            <a:endParaRPr lang="en-US" dirty="0"/>
          </a:p>
        </p:txBody>
      </p:sp>
      <p:sp>
        <p:nvSpPr>
          <p:cNvPr id="3" name="Date Placeholder 2"/>
          <p:cNvSpPr>
            <a:spLocks noGrp="1"/>
          </p:cNvSpPr>
          <p:nvPr>
            <p:ph type="dt" sz="quarter" idx="1"/>
          </p:nvPr>
        </p:nvSpPr>
        <p:spPr>
          <a:xfrm>
            <a:off x="4144128" y="1"/>
            <a:ext cx="3169425" cy="479733"/>
          </a:xfrm>
          <a:prstGeom prst="rect">
            <a:avLst/>
          </a:prstGeom>
        </p:spPr>
        <p:txBody>
          <a:bodyPr vert="horz" wrap="square" lIns="95743" tIns="47872" rIns="95743" bIns="47872" numCol="1" anchor="t" anchorCtr="0" compatLnSpc="1">
            <a:prstTxWarp prst="textNoShape">
              <a:avLst/>
            </a:prstTxWarp>
          </a:bodyPr>
          <a:lstStyle>
            <a:lvl1pPr algn="r">
              <a:defRPr sz="1200"/>
            </a:lvl1pPr>
          </a:lstStyle>
          <a:p>
            <a:fld id="{0D13E744-CCFC-FB4D-B12E-A986D12E92CB}" type="datetime1">
              <a:rPr lang="en-US"/>
              <a:pPr/>
              <a:t>9/30/2019</a:t>
            </a:fld>
            <a:endParaRPr lang="en-US" dirty="0"/>
          </a:p>
        </p:txBody>
      </p:sp>
      <p:sp>
        <p:nvSpPr>
          <p:cNvPr id="4" name="Footer Placeholder 3"/>
          <p:cNvSpPr>
            <a:spLocks noGrp="1"/>
          </p:cNvSpPr>
          <p:nvPr>
            <p:ph type="ftr" sz="quarter" idx="2"/>
          </p:nvPr>
        </p:nvSpPr>
        <p:spPr>
          <a:xfrm>
            <a:off x="1" y="9119832"/>
            <a:ext cx="3169426" cy="479733"/>
          </a:xfrm>
          <a:prstGeom prst="rect">
            <a:avLst/>
          </a:prstGeom>
        </p:spPr>
        <p:txBody>
          <a:bodyPr vert="horz" wrap="square" lIns="95743" tIns="47872" rIns="95743" bIns="47872" numCol="1" anchor="b" anchorCtr="0" compatLnSpc="1">
            <a:prstTxWarp prst="textNoShape">
              <a:avLst/>
            </a:prstTxWarp>
          </a:bodyPr>
          <a:lstStyle>
            <a:lvl1pPr algn="l">
              <a:defRPr sz="1200">
                <a:latin typeface="Verdana" charset="0"/>
                <a:ea typeface="ＭＳ Ｐゴシック" charset="-128"/>
                <a:cs typeface="+mn-cs"/>
              </a:defRPr>
            </a:lvl1pPr>
          </a:lstStyle>
          <a:p>
            <a:pPr>
              <a:defRPr/>
            </a:pPr>
            <a:endParaRPr lang="en-US" dirty="0"/>
          </a:p>
        </p:txBody>
      </p:sp>
      <p:sp>
        <p:nvSpPr>
          <p:cNvPr id="5" name="Slide Number Placeholder 4"/>
          <p:cNvSpPr>
            <a:spLocks noGrp="1"/>
          </p:cNvSpPr>
          <p:nvPr>
            <p:ph type="sldNum" sz="quarter" idx="3"/>
          </p:nvPr>
        </p:nvSpPr>
        <p:spPr>
          <a:xfrm>
            <a:off x="4144128" y="9119832"/>
            <a:ext cx="3169425" cy="479733"/>
          </a:xfrm>
          <a:prstGeom prst="rect">
            <a:avLst/>
          </a:prstGeom>
        </p:spPr>
        <p:txBody>
          <a:bodyPr vert="horz" wrap="square" lIns="95743" tIns="47872" rIns="95743" bIns="47872" numCol="1" anchor="b" anchorCtr="0" compatLnSpc="1">
            <a:prstTxWarp prst="textNoShape">
              <a:avLst/>
            </a:prstTxWarp>
          </a:bodyPr>
          <a:lstStyle>
            <a:lvl1pPr algn="r">
              <a:defRPr sz="1200"/>
            </a:lvl1pPr>
          </a:lstStyle>
          <a:p>
            <a:fld id="{157A7217-BC16-A543-9284-338908D86930}" type="slidenum">
              <a:rPr lang="en-US"/>
              <a:pPr/>
              <a:t>‹#›</a:t>
            </a:fld>
            <a:endParaRPr lang="en-US" dirty="0"/>
          </a:p>
        </p:txBody>
      </p:sp>
    </p:spTree>
    <p:extLst>
      <p:ext uri="{BB962C8B-B14F-4D97-AF65-F5344CB8AC3E}">
        <p14:creationId xmlns:p14="http://schemas.microsoft.com/office/powerpoint/2010/main" val="230071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169426" cy="479733"/>
          </a:xfrm>
          <a:prstGeom prst="rect">
            <a:avLst/>
          </a:prstGeom>
          <a:noFill/>
          <a:ln w="9525">
            <a:noFill/>
            <a:miter lim="800000"/>
            <a:headEnd/>
            <a:tailEnd/>
          </a:ln>
          <a:effectLst/>
        </p:spPr>
        <p:txBody>
          <a:bodyPr vert="horz" wrap="square" lIns="95743" tIns="47872" rIns="95743" bIns="47872" numCol="1" anchor="t" anchorCtr="0" compatLnSpc="1">
            <a:prstTxWarp prst="textNoShape">
              <a:avLst/>
            </a:prstTxWarp>
          </a:bodyPr>
          <a:lstStyle>
            <a:lvl1pPr algn="l">
              <a:defRPr sz="1200">
                <a:latin typeface="Verdana" charset="0"/>
                <a:ea typeface="ＭＳ Ｐゴシック"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4145775" y="1"/>
            <a:ext cx="3169426" cy="479733"/>
          </a:xfrm>
          <a:prstGeom prst="rect">
            <a:avLst/>
          </a:prstGeom>
          <a:noFill/>
          <a:ln w="9525">
            <a:noFill/>
            <a:miter lim="800000"/>
            <a:headEnd/>
            <a:tailEnd/>
          </a:ln>
          <a:effectLst/>
        </p:spPr>
        <p:txBody>
          <a:bodyPr vert="horz" wrap="square" lIns="95743" tIns="47872" rIns="95743" bIns="47872" numCol="1" anchor="t" anchorCtr="0" compatLnSpc="1">
            <a:prstTxWarp prst="textNoShape">
              <a:avLst/>
            </a:prstTxWarp>
          </a:bodyPr>
          <a:lstStyle>
            <a:lvl1pPr algn="r">
              <a:defRPr sz="1200">
                <a:latin typeface="Verdana" charset="0"/>
                <a:ea typeface="ＭＳ Ｐゴシック" charset="-128"/>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74703" y="4559917"/>
            <a:ext cx="5365797" cy="4320867"/>
          </a:xfrm>
          <a:prstGeom prst="rect">
            <a:avLst/>
          </a:prstGeom>
          <a:noFill/>
          <a:ln w="9525">
            <a:noFill/>
            <a:miter lim="800000"/>
            <a:headEnd/>
            <a:tailEnd/>
          </a:ln>
          <a:effectLst/>
        </p:spPr>
        <p:txBody>
          <a:bodyPr vert="horz" wrap="square" lIns="95743" tIns="47872" rIns="95743" bIns="478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9121468"/>
            <a:ext cx="3169426" cy="479732"/>
          </a:xfrm>
          <a:prstGeom prst="rect">
            <a:avLst/>
          </a:prstGeom>
          <a:noFill/>
          <a:ln w="9525">
            <a:noFill/>
            <a:miter lim="800000"/>
            <a:headEnd/>
            <a:tailEnd/>
          </a:ln>
          <a:effectLst/>
        </p:spPr>
        <p:txBody>
          <a:bodyPr vert="horz" wrap="square" lIns="95743" tIns="47872" rIns="95743" bIns="47872" numCol="1" anchor="b" anchorCtr="0" compatLnSpc="1">
            <a:prstTxWarp prst="textNoShape">
              <a:avLst/>
            </a:prstTxWarp>
          </a:bodyPr>
          <a:lstStyle>
            <a:lvl1pPr algn="l">
              <a:defRPr sz="1200">
                <a:latin typeface="Verdana" charset="0"/>
                <a:ea typeface="ＭＳ Ｐゴシック"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4145775" y="9121468"/>
            <a:ext cx="3169426" cy="479732"/>
          </a:xfrm>
          <a:prstGeom prst="rect">
            <a:avLst/>
          </a:prstGeom>
          <a:noFill/>
          <a:ln w="9525">
            <a:noFill/>
            <a:miter lim="800000"/>
            <a:headEnd/>
            <a:tailEnd/>
          </a:ln>
          <a:effectLst/>
        </p:spPr>
        <p:txBody>
          <a:bodyPr vert="horz" wrap="square" lIns="95743" tIns="47872" rIns="95743" bIns="47872" numCol="1" anchor="b" anchorCtr="0" compatLnSpc="1">
            <a:prstTxWarp prst="textNoShape">
              <a:avLst/>
            </a:prstTxWarp>
          </a:bodyPr>
          <a:lstStyle>
            <a:lvl1pPr algn="r">
              <a:defRPr sz="1200"/>
            </a:lvl1pPr>
          </a:lstStyle>
          <a:p>
            <a:fld id="{618F0105-A0D9-A149-96FB-DF4026BB4CD2}" type="slidenum">
              <a:rPr lang="en-US"/>
              <a:pPr/>
              <a:t>‹#›</a:t>
            </a:fld>
            <a:endParaRPr lang="en-US" dirty="0"/>
          </a:p>
        </p:txBody>
      </p:sp>
    </p:spTree>
    <p:extLst>
      <p:ext uri="{BB962C8B-B14F-4D97-AF65-F5344CB8AC3E}">
        <p14:creationId xmlns:p14="http://schemas.microsoft.com/office/powerpoint/2010/main" val="1463261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7" name="Rectangle 3"/>
          <p:cNvSpPr>
            <a:spLocks noGrp="1" noChangeArrowheads="1"/>
          </p:cNvSpPr>
          <p:nvPr>
            <p:ph type="ctrTitle"/>
          </p:nvPr>
        </p:nvSpPr>
        <p:spPr>
          <a:xfrm>
            <a:off x="762000" y="2133600"/>
            <a:ext cx="7696200" cy="2590800"/>
          </a:xfrm>
        </p:spPr>
        <p:txBody>
          <a:bodyPr/>
          <a:lstStyle>
            <a:lvl1pPr algn="ctr">
              <a:defRPr>
                <a:solidFill>
                  <a:schemeClr val="bg2"/>
                </a:solidFill>
              </a:defRPr>
            </a:lvl1pPr>
          </a:lstStyle>
          <a:p>
            <a:r>
              <a:rPr lang="en-US"/>
              <a:t>Click to edit Master title style</a:t>
            </a:r>
            <a:endParaRPr lang="en-US" dirty="0"/>
          </a:p>
        </p:txBody>
      </p:sp>
      <p:sp>
        <p:nvSpPr>
          <p:cNvPr id="26628" name="Rectangle 4"/>
          <p:cNvSpPr>
            <a:spLocks noGrp="1" noChangeArrowheads="1"/>
          </p:cNvSpPr>
          <p:nvPr>
            <p:ph type="subTitle" idx="1"/>
          </p:nvPr>
        </p:nvSpPr>
        <p:spPr>
          <a:xfrm>
            <a:off x="762000" y="4724400"/>
            <a:ext cx="7696200" cy="1752600"/>
          </a:xfrm>
        </p:spPr>
        <p:txBody>
          <a:bodyPr/>
          <a:lstStyle>
            <a:lvl1pPr marL="0" indent="0" algn="ctr">
              <a:buFont typeface="Wingdings" pitchFamily="28" charset="2"/>
              <a:buNone/>
              <a:defRPr>
                <a:solidFill>
                  <a:schemeClr val="bg2"/>
                </a:solidFill>
              </a:defRPr>
            </a:lvl1pPr>
          </a:lstStyle>
          <a:p>
            <a:r>
              <a:rPr lang="en-US"/>
              <a:t>Click to edit Master subtitle style</a:t>
            </a:r>
            <a:endParaRPr lang="en-US" dirty="0"/>
          </a:p>
        </p:txBody>
      </p:sp>
    </p:spTree>
    <p:extLst>
      <p:ext uri="{BB962C8B-B14F-4D97-AF65-F5344CB8AC3E}">
        <p14:creationId xmlns:p14="http://schemas.microsoft.com/office/powerpoint/2010/main" val="347709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7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0"/>
            <a:ext cx="2038350" cy="670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0"/>
            <a:ext cx="5962650" cy="6705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791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able Placeholder 2"/>
          <p:cNvSpPr>
            <a:spLocks noGrp="1"/>
          </p:cNvSpPr>
          <p:nvPr>
            <p:ph type="tbl" idx="1"/>
          </p:nvPr>
        </p:nvSpPr>
        <p:spPr>
          <a:xfrm>
            <a:off x="838200" y="1447800"/>
            <a:ext cx="8153400" cy="5257800"/>
          </a:xfrm>
        </p:spPr>
        <p:txBody>
          <a:bodyPr/>
          <a:lstStyle/>
          <a:p>
            <a:pPr lvl="0"/>
            <a:r>
              <a:rPr lang="en-US" noProof="0" dirty="0"/>
              <a:t>Click icon to add table</a:t>
            </a:r>
          </a:p>
        </p:txBody>
      </p:sp>
    </p:spTree>
    <p:extLst>
      <p:ext uri="{BB962C8B-B14F-4D97-AF65-F5344CB8AC3E}">
        <p14:creationId xmlns:p14="http://schemas.microsoft.com/office/powerpoint/2010/main" val="349029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43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65942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47800"/>
            <a:ext cx="4000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447800"/>
            <a:ext cx="4000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0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753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2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5609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9144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a:stretch>
            <a:fillRect/>
          </a:stretch>
        </p:blipFill>
        <p:spPr>
          <a:xfrm>
            <a:off x="0" y="0"/>
            <a:ext cx="9144000" cy="6858000"/>
          </a:xfrm>
          <a:prstGeom prst="rect">
            <a:avLst/>
          </a:prstGeom>
        </p:spPr>
      </p:pic>
      <p:pic>
        <p:nvPicPr>
          <p:cNvPr id="4" name="Picture 3"/>
          <p:cNvPicPr>
            <a:picLocks noChangeAspect="1"/>
          </p:cNvPicPr>
          <p:nvPr userDrawn="1"/>
        </p:nvPicPr>
        <p:blipFill rotWithShape="1">
          <a:blip r:embed="rId15" cstate="email">
            <a:extLst>
              <a:ext uri="{28A0092B-C50C-407E-A947-70E740481C1C}">
                <a14:useLocalDpi xmlns:a14="http://schemas.microsoft.com/office/drawing/2010/main" val="0"/>
              </a:ext>
            </a:extLst>
          </a:blip>
          <a:srcRect r="30442" b="11616"/>
          <a:stretch/>
        </p:blipFill>
        <p:spPr>
          <a:xfrm>
            <a:off x="6991646" y="5715000"/>
            <a:ext cx="2152354" cy="1066800"/>
          </a:xfrm>
          <a:prstGeom prst="rect">
            <a:avLst/>
          </a:prstGeom>
        </p:spPr>
      </p:pic>
      <p:sp>
        <p:nvSpPr>
          <p:cNvPr id="1027" name="Rectangle 3"/>
          <p:cNvSpPr>
            <a:spLocks noGrp="1" noChangeArrowheads="1"/>
          </p:cNvSpPr>
          <p:nvPr>
            <p:ph type="title"/>
          </p:nvPr>
        </p:nvSpPr>
        <p:spPr bwMode="auto">
          <a:xfrm>
            <a:off x="228600" y="0"/>
            <a:ext cx="8763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4478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81"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lnSpc>
          <a:spcPct val="90000"/>
        </a:lnSpc>
        <a:spcBef>
          <a:spcPct val="0"/>
        </a:spcBef>
        <a:spcAft>
          <a:spcPct val="0"/>
        </a:spcAft>
        <a:defRPr sz="3600" b="1">
          <a:solidFill>
            <a:srgbClr val="B60606"/>
          </a:solidFill>
          <a:latin typeface="+mj-lt"/>
          <a:ea typeface="MS PGothic" pitchFamily="34" charset="-128"/>
          <a:cs typeface="MS PGothic" charset="0"/>
        </a:defRPr>
      </a:lvl1pPr>
      <a:lvl2pPr algn="ctr" rtl="0" eaLnBrk="1" fontAlgn="base" hangingPunct="1">
        <a:lnSpc>
          <a:spcPct val="90000"/>
        </a:lnSpc>
        <a:spcBef>
          <a:spcPct val="0"/>
        </a:spcBef>
        <a:spcAft>
          <a:spcPct val="0"/>
        </a:spcAft>
        <a:defRPr sz="3600" b="1">
          <a:solidFill>
            <a:srgbClr val="B60606"/>
          </a:solidFill>
          <a:latin typeface="Verdana" pitchFamily="28" charset="0"/>
          <a:ea typeface="MS PGothic" pitchFamily="34" charset="-128"/>
          <a:cs typeface="MS PGothic" charset="0"/>
        </a:defRPr>
      </a:lvl2pPr>
      <a:lvl3pPr algn="ctr" rtl="0" eaLnBrk="1" fontAlgn="base" hangingPunct="1">
        <a:lnSpc>
          <a:spcPct val="90000"/>
        </a:lnSpc>
        <a:spcBef>
          <a:spcPct val="0"/>
        </a:spcBef>
        <a:spcAft>
          <a:spcPct val="0"/>
        </a:spcAft>
        <a:defRPr sz="3600" b="1">
          <a:solidFill>
            <a:srgbClr val="B60606"/>
          </a:solidFill>
          <a:latin typeface="Verdana" pitchFamily="28" charset="0"/>
          <a:ea typeface="MS PGothic" pitchFamily="34" charset="-128"/>
          <a:cs typeface="MS PGothic" charset="0"/>
        </a:defRPr>
      </a:lvl3pPr>
      <a:lvl4pPr algn="ctr" rtl="0" eaLnBrk="1" fontAlgn="base" hangingPunct="1">
        <a:lnSpc>
          <a:spcPct val="90000"/>
        </a:lnSpc>
        <a:spcBef>
          <a:spcPct val="0"/>
        </a:spcBef>
        <a:spcAft>
          <a:spcPct val="0"/>
        </a:spcAft>
        <a:defRPr sz="3600" b="1">
          <a:solidFill>
            <a:srgbClr val="B60606"/>
          </a:solidFill>
          <a:latin typeface="Verdana" pitchFamily="28" charset="0"/>
          <a:ea typeface="MS PGothic" pitchFamily="34" charset="-128"/>
          <a:cs typeface="MS PGothic" charset="0"/>
        </a:defRPr>
      </a:lvl4pPr>
      <a:lvl5pPr algn="ctr" rtl="0" eaLnBrk="1" fontAlgn="base" hangingPunct="1">
        <a:lnSpc>
          <a:spcPct val="90000"/>
        </a:lnSpc>
        <a:spcBef>
          <a:spcPct val="0"/>
        </a:spcBef>
        <a:spcAft>
          <a:spcPct val="0"/>
        </a:spcAft>
        <a:defRPr sz="3600" b="1">
          <a:solidFill>
            <a:srgbClr val="B60606"/>
          </a:solidFill>
          <a:latin typeface="Verdana" pitchFamily="28" charset="0"/>
          <a:ea typeface="MS PGothic" pitchFamily="34" charset="-128"/>
          <a:cs typeface="MS PGothic" charset="0"/>
        </a:defRPr>
      </a:lvl5pPr>
      <a:lvl6pPr marL="457200" algn="l" rtl="0" eaLnBrk="1" fontAlgn="base" hangingPunct="1">
        <a:lnSpc>
          <a:spcPct val="90000"/>
        </a:lnSpc>
        <a:spcBef>
          <a:spcPct val="0"/>
        </a:spcBef>
        <a:spcAft>
          <a:spcPct val="0"/>
        </a:spcAft>
        <a:defRPr sz="3600" b="1">
          <a:solidFill>
            <a:srgbClr val="FFFFFF"/>
          </a:solidFill>
          <a:latin typeface="Verdana" pitchFamily="28" charset="0"/>
        </a:defRPr>
      </a:lvl6pPr>
      <a:lvl7pPr marL="914400" algn="l" rtl="0" eaLnBrk="1" fontAlgn="base" hangingPunct="1">
        <a:lnSpc>
          <a:spcPct val="90000"/>
        </a:lnSpc>
        <a:spcBef>
          <a:spcPct val="0"/>
        </a:spcBef>
        <a:spcAft>
          <a:spcPct val="0"/>
        </a:spcAft>
        <a:defRPr sz="3600" b="1">
          <a:solidFill>
            <a:srgbClr val="FFFFFF"/>
          </a:solidFill>
          <a:latin typeface="Verdana" pitchFamily="28" charset="0"/>
        </a:defRPr>
      </a:lvl7pPr>
      <a:lvl8pPr marL="1371600" algn="l" rtl="0" eaLnBrk="1" fontAlgn="base" hangingPunct="1">
        <a:lnSpc>
          <a:spcPct val="90000"/>
        </a:lnSpc>
        <a:spcBef>
          <a:spcPct val="0"/>
        </a:spcBef>
        <a:spcAft>
          <a:spcPct val="0"/>
        </a:spcAft>
        <a:defRPr sz="3600" b="1">
          <a:solidFill>
            <a:srgbClr val="FFFFFF"/>
          </a:solidFill>
          <a:latin typeface="Verdana" pitchFamily="28" charset="0"/>
        </a:defRPr>
      </a:lvl8pPr>
      <a:lvl9pPr marL="1828800" algn="l" rtl="0" eaLnBrk="1" fontAlgn="base" hangingPunct="1">
        <a:lnSpc>
          <a:spcPct val="90000"/>
        </a:lnSpc>
        <a:spcBef>
          <a:spcPct val="0"/>
        </a:spcBef>
        <a:spcAft>
          <a:spcPct val="0"/>
        </a:spcAft>
        <a:defRPr sz="3600" b="1">
          <a:solidFill>
            <a:srgbClr val="FFFFFF"/>
          </a:solidFill>
          <a:latin typeface="Verdana" pitchFamily="28" charset="0"/>
        </a:defRPr>
      </a:lvl9pPr>
    </p:titleStyle>
    <p:bodyStyle>
      <a:lvl1pPr marL="342900" indent="-342900" algn="l" rtl="0" eaLnBrk="1" fontAlgn="base" hangingPunct="1">
        <a:lnSpc>
          <a:spcPct val="90000"/>
        </a:lnSpc>
        <a:spcBef>
          <a:spcPct val="20000"/>
        </a:spcBef>
        <a:spcAft>
          <a:spcPct val="0"/>
        </a:spcAft>
        <a:buClr>
          <a:srgbClr val="B60606"/>
        </a:buClr>
        <a:buSzPct val="70000"/>
        <a:buFont typeface="Wingdings" charset="0"/>
        <a:buChar char="l"/>
        <a:defRPr sz="3200" b="1">
          <a:solidFill>
            <a:schemeClr val="bg2"/>
          </a:solidFill>
          <a:latin typeface="+mn-lt"/>
          <a:ea typeface="MS PGothic" pitchFamily="34" charset="-128"/>
          <a:cs typeface="MS PGothic" charset="0"/>
        </a:defRPr>
      </a:lvl1pPr>
      <a:lvl2pPr marL="742950" indent="-285750" algn="l" rtl="0" eaLnBrk="1" fontAlgn="base" hangingPunct="1">
        <a:lnSpc>
          <a:spcPct val="90000"/>
        </a:lnSpc>
        <a:spcBef>
          <a:spcPct val="20000"/>
        </a:spcBef>
        <a:spcAft>
          <a:spcPct val="0"/>
        </a:spcAft>
        <a:buClr>
          <a:srgbClr val="B60606"/>
        </a:buClr>
        <a:buSzPct val="70000"/>
        <a:buFont typeface="Wingdings" charset="0"/>
        <a:buChar char="l"/>
        <a:defRPr sz="2800" b="1">
          <a:solidFill>
            <a:schemeClr val="bg2"/>
          </a:solidFill>
          <a:latin typeface="+mn-lt"/>
          <a:ea typeface="MS PGothic" pitchFamily="34" charset="-128"/>
          <a:cs typeface="MS PGothic" charset="0"/>
        </a:defRPr>
      </a:lvl2pPr>
      <a:lvl3pPr marL="1143000" indent="-228600" algn="l" rtl="0" eaLnBrk="1" fontAlgn="base" hangingPunct="1">
        <a:lnSpc>
          <a:spcPct val="90000"/>
        </a:lnSpc>
        <a:spcBef>
          <a:spcPct val="20000"/>
        </a:spcBef>
        <a:spcAft>
          <a:spcPct val="0"/>
        </a:spcAft>
        <a:buClr>
          <a:srgbClr val="B60606"/>
        </a:buClr>
        <a:buSzPct val="70000"/>
        <a:buFont typeface="Wingdings" charset="0"/>
        <a:buChar char="l"/>
        <a:defRPr sz="2800" b="1">
          <a:solidFill>
            <a:schemeClr val="bg2"/>
          </a:solidFill>
          <a:latin typeface="+mn-lt"/>
          <a:ea typeface="MS PGothic" pitchFamily="34" charset="-128"/>
          <a:cs typeface="MS PGothic" charset="0"/>
        </a:defRPr>
      </a:lvl3pPr>
      <a:lvl4pPr marL="1600200" indent="-228600" algn="l" rtl="0" eaLnBrk="1" fontAlgn="base" hangingPunct="1">
        <a:spcBef>
          <a:spcPct val="20000"/>
        </a:spcBef>
        <a:spcAft>
          <a:spcPct val="0"/>
        </a:spcAft>
        <a:buChar char="–"/>
        <a:defRPr sz="2000">
          <a:solidFill>
            <a:srgbClr val="FFFFFF"/>
          </a:solidFill>
          <a:latin typeface="+mn-lt"/>
          <a:ea typeface="MS PGothic" pitchFamily="34" charset="-128"/>
          <a:cs typeface="MS PGothic" charset="0"/>
        </a:defRPr>
      </a:lvl4pPr>
      <a:lvl5pPr marL="2057400" indent="-228600" algn="l" rtl="0" eaLnBrk="1" fontAlgn="base" hangingPunct="1">
        <a:spcBef>
          <a:spcPct val="20000"/>
        </a:spcBef>
        <a:spcAft>
          <a:spcPct val="0"/>
        </a:spcAft>
        <a:buChar char="»"/>
        <a:defRPr sz="2000">
          <a:solidFill>
            <a:srgbClr val="FFFFFF"/>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88" y="716006"/>
            <a:ext cx="5822512" cy="5245506"/>
          </a:xfrm>
          <a:prstGeom prst="rect">
            <a:avLst/>
          </a:prstGeom>
        </p:spPr>
      </p:pic>
      <p:sp>
        <p:nvSpPr>
          <p:cNvPr id="2" name="Title 1"/>
          <p:cNvSpPr>
            <a:spLocks noGrp="1"/>
          </p:cNvSpPr>
          <p:nvPr>
            <p:ph type="ctrTitle"/>
          </p:nvPr>
        </p:nvSpPr>
        <p:spPr>
          <a:xfrm>
            <a:off x="762000" y="1752600"/>
            <a:ext cx="7696200" cy="1981200"/>
          </a:xfrm>
        </p:spPr>
        <p:txBody>
          <a:bodyPr/>
          <a:lstStyle/>
          <a:p>
            <a:r>
              <a:rPr lang="en-US" dirty="0">
                <a:solidFill>
                  <a:srgbClr val="FFFFFF"/>
                </a:solidFill>
              </a:rPr>
              <a:t>College of Medicine</a:t>
            </a:r>
          </a:p>
        </p:txBody>
      </p:sp>
      <p:sp>
        <p:nvSpPr>
          <p:cNvPr id="3" name="Subtitle 2"/>
          <p:cNvSpPr>
            <a:spLocks noGrp="1"/>
          </p:cNvSpPr>
          <p:nvPr>
            <p:ph type="subTitle" idx="1"/>
          </p:nvPr>
        </p:nvSpPr>
        <p:spPr>
          <a:xfrm>
            <a:off x="762000" y="3200400"/>
            <a:ext cx="7696200" cy="2362200"/>
          </a:xfrm>
        </p:spPr>
        <p:txBody>
          <a:bodyPr/>
          <a:lstStyle/>
          <a:p>
            <a:r>
              <a:rPr lang="en-US" sz="2600" dirty="0">
                <a:solidFill>
                  <a:srgbClr val="FFFFFF"/>
                </a:solidFill>
              </a:rPr>
              <a:t>Faculty Development Workshop</a:t>
            </a:r>
          </a:p>
          <a:p>
            <a:r>
              <a:rPr lang="en-US" sz="2600" dirty="0">
                <a:solidFill>
                  <a:srgbClr val="FFFFFF"/>
                </a:solidFill>
              </a:rPr>
              <a:t>Where Does My Salary Come From?</a:t>
            </a:r>
          </a:p>
          <a:p>
            <a:endParaRPr lang="en-US" sz="2600" dirty="0">
              <a:solidFill>
                <a:srgbClr val="FFFFFF"/>
              </a:solidFill>
            </a:endParaRPr>
          </a:p>
          <a:p>
            <a:r>
              <a:rPr lang="en-US" sz="2600" dirty="0">
                <a:solidFill>
                  <a:srgbClr val="FFFFFF"/>
                </a:solidFill>
              </a:rPr>
              <a:t>Neil Holsing, MBA</a:t>
            </a:r>
          </a:p>
          <a:p>
            <a:r>
              <a:rPr lang="en-US" sz="2600" dirty="0">
                <a:solidFill>
                  <a:srgbClr val="FFFFFF"/>
                </a:solidFill>
              </a:rPr>
              <a:t>Associate Dean of Operations</a:t>
            </a:r>
          </a:p>
        </p:txBody>
      </p:sp>
    </p:spTree>
    <p:extLst>
      <p:ext uri="{BB962C8B-B14F-4D97-AF65-F5344CB8AC3E}">
        <p14:creationId xmlns:p14="http://schemas.microsoft.com/office/powerpoint/2010/main" val="33730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BFC7-5AE6-4E31-AA9F-210AB4BE5BFC}"/>
              </a:ext>
            </a:extLst>
          </p:cNvPr>
          <p:cNvSpPr>
            <a:spLocks noGrp="1"/>
          </p:cNvSpPr>
          <p:nvPr>
            <p:ph type="title"/>
          </p:nvPr>
        </p:nvSpPr>
        <p:spPr/>
        <p:txBody>
          <a:bodyPr/>
          <a:lstStyle/>
          <a:p>
            <a:r>
              <a:rPr lang="en-US" dirty="0"/>
              <a:t>Faculty/Provider Effort</a:t>
            </a:r>
          </a:p>
        </p:txBody>
      </p:sp>
      <p:pic>
        <p:nvPicPr>
          <p:cNvPr id="3" name="Picture 2">
            <a:extLst>
              <a:ext uri="{FF2B5EF4-FFF2-40B4-BE49-F238E27FC236}">
                <a16:creationId xmlns:a16="http://schemas.microsoft.com/office/drawing/2014/main" id="{0B1E53EA-6BE5-4DDD-8F0B-8DC6CA8AF759}"/>
              </a:ext>
            </a:extLst>
          </p:cNvPr>
          <p:cNvPicPr>
            <a:picLocks noChangeAspect="1"/>
          </p:cNvPicPr>
          <p:nvPr/>
        </p:nvPicPr>
        <p:blipFill>
          <a:blip r:embed="rId2"/>
          <a:stretch>
            <a:fillRect/>
          </a:stretch>
        </p:blipFill>
        <p:spPr>
          <a:xfrm>
            <a:off x="1083918" y="968849"/>
            <a:ext cx="6976163" cy="4920301"/>
          </a:xfrm>
          <a:prstGeom prst="rect">
            <a:avLst/>
          </a:prstGeom>
        </p:spPr>
      </p:pic>
      <p:sp>
        <p:nvSpPr>
          <p:cNvPr id="5" name="TextBox 4">
            <a:extLst>
              <a:ext uri="{FF2B5EF4-FFF2-40B4-BE49-F238E27FC236}">
                <a16:creationId xmlns:a16="http://schemas.microsoft.com/office/drawing/2014/main" id="{AD245688-1CE0-42AD-BABE-54AAE92DE322}"/>
              </a:ext>
            </a:extLst>
          </p:cNvPr>
          <p:cNvSpPr txBox="1"/>
          <p:nvPr/>
        </p:nvSpPr>
        <p:spPr>
          <a:xfrm>
            <a:off x="4095872" y="2771001"/>
            <a:ext cx="854722" cy="461665"/>
          </a:xfrm>
          <a:prstGeom prst="rect">
            <a:avLst/>
          </a:prstGeom>
          <a:noFill/>
        </p:spPr>
        <p:txBody>
          <a:bodyPr wrap="none" rtlCol="0">
            <a:spAutoFit/>
          </a:bodyPr>
          <a:lstStyle/>
          <a:p>
            <a:pPr algn="ctr"/>
            <a:r>
              <a:rPr lang="en-US" sz="1200" dirty="0">
                <a:solidFill>
                  <a:schemeClr val="bg2"/>
                </a:solidFill>
              </a:rPr>
              <a:t>$425M</a:t>
            </a:r>
          </a:p>
          <a:p>
            <a:pPr algn="ctr"/>
            <a:r>
              <a:rPr lang="en-US" sz="1200" dirty="0">
                <a:solidFill>
                  <a:schemeClr val="bg2"/>
                </a:solidFill>
              </a:rPr>
              <a:t>Sal + FB</a:t>
            </a:r>
          </a:p>
        </p:txBody>
      </p:sp>
    </p:spTree>
    <p:extLst>
      <p:ext uri="{BB962C8B-B14F-4D97-AF65-F5344CB8AC3E}">
        <p14:creationId xmlns:p14="http://schemas.microsoft.com/office/powerpoint/2010/main" val="175402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593B-0DA8-4E30-8AC7-6404C293FFE6}"/>
              </a:ext>
            </a:extLst>
          </p:cNvPr>
          <p:cNvSpPr>
            <a:spLocks noGrp="1"/>
          </p:cNvSpPr>
          <p:nvPr>
            <p:ph type="title"/>
          </p:nvPr>
        </p:nvSpPr>
        <p:spPr/>
        <p:txBody>
          <a:bodyPr/>
          <a:lstStyle/>
          <a:p>
            <a:r>
              <a:rPr lang="en-US" dirty="0"/>
              <a:t>Funding for Clinical Effort</a:t>
            </a:r>
          </a:p>
        </p:txBody>
      </p:sp>
      <p:sp>
        <p:nvSpPr>
          <p:cNvPr id="3" name="Content Placeholder 2">
            <a:extLst>
              <a:ext uri="{FF2B5EF4-FFF2-40B4-BE49-F238E27FC236}">
                <a16:creationId xmlns:a16="http://schemas.microsoft.com/office/drawing/2014/main" id="{3DF91C80-E489-4ACE-819F-05916D8D8DD1}"/>
              </a:ext>
            </a:extLst>
          </p:cNvPr>
          <p:cNvSpPr>
            <a:spLocks noGrp="1"/>
          </p:cNvSpPr>
          <p:nvPr>
            <p:ph idx="1"/>
          </p:nvPr>
        </p:nvSpPr>
        <p:spPr>
          <a:xfrm>
            <a:off x="2819400" y="1447800"/>
            <a:ext cx="6019800" cy="5257800"/>
          </a:xfrm>
        </p:spPr>
        <p:txBody>
          <a:bodyPr/>
          <a:lstStyle/>
          <a:p>
            <a:r>
              <a:rPr lang="en-US" sz="2800" dirty="0"/>
              <a:t>Primarily billable services</a:t>
            </a:r>
          </a:p>
          <a:p>
            <a:pPr lvl="1">
              <a:buFont typeface="Wingdings" panose="05000000000000000000" pitchFamily="2" charset="2"/>
              <a:buChar char="q"/>
            </a:pPr>
            <a:r>
              <a:rPr lang="en-US" sz="2400" dirty="0"/>
              <a:t>Professional fees only</a:t>
            </a:r>
          </a:p>
          <a:p>
            <a:pPr lvl="1">
              <a:buFont typeface="Wingdings" panose="05000000000000000000" pitchFamily="2" charset="2"/>
              <a:buChar char="q"/>
            </a:pPr>
            <a:r>
              <a:rPr lang="en-US" sz="2400" dirty="0"/>
              <a:t>Payor mix can be problematic</a:t>
            </a:r>
          </a:p>
          <a:p>
            <a:pPr lvl="1">
              <a:buFont typeface="Wingdings" panose="05000000000000000000" pitchFamily="2" charset="2"/>
              <a:buChar char="q"/>
            </a:pPr>
            <a:r>
              <a:rPr lang="en-US" sz="2400" dirty="0"/>
              <a:t>UC Health often times provides sustaining funds - $/</a:t>
            </a:r>
            <a:r>
              <a:rPr lang="en-US" sz="2400" dirty="0" err="1"/>
              <a:t>cFTE</a:t>
            </a:r>
            <a:endParaRPr lang="en-US" sz="2400" dirty="0"/>
          </a:p>
          <a:p>
            <a:r>
              <a:rPr lang="en-US" sz="2800" dirty="0"/>
              <a:t>Contract – i.e., other health systems</a:t>
            </a:r>
          </a:p>
          <a:p>
            <a:r>
              <a:rPr lang="en-US" sz="2800" dirty="0"/>
              <a:t>VA – often direct compensation</a:t>
            </a:r>
          </a:p>
          <a:p>
            <a:r>
              <a:rPr lang="en-US" sz="2800" dirty="0"/>
              <a:t>Other sources:</a:t>
            </a:r>
          </a:p>
          <a:p>
            <a:pPr lvl="1">
              <a:buFont typeface="Wingdings" panose="05000000000000000000" pitchFamily="2" charset="2"/>
              <a:buChar char="q"/>
            </a:pPr>
            <a:r>
              <a:rPr lang="en-US" sz="2400" dirty="0"/>
              <a:t>Endowments</a:t>
            </a:r>
          </a:p>
          <a:p>
            <a:pPr lvl="1">
              <a:buFont typeface="Wingdings" panose="05000000000000000000" pitchFamily="2" charset="2"/>
              <a:buChar char="q"/>
            </a:pPr>
            <a:r>
              <a:rPr lang="en-US" sz="2400" dirty="0"/>
              <a:t>Gifts</a:t>
            </a:r>
          </a:p>
        </p:txBody>
      </p:sp>
      <p:graphicFrame>
        <p:nvGraphicFramePr>
          <p:cNvPr id="4" name="Diagram 3">
            <a:extLst>
              <a:ext uri="{FF2B5EF4-FFF2-40B4-BE49-F238E27FC236}">
                <a16:creationId xmlns:a16="http://schemas.microsoft.com/office/drawing/2014/main" id="{9C5E5F1A-EEEE-494E-BB66-DE95AC4264BF}"/>
              </a:ext>
            </a:extLst>
          </p:cNvPr>
          <p:cNvGraphicFramePr/>
          <p:nvPr>
            <p:extLst>
              <p:ext uri="{D42A27DB-BD31-4B8C-83A1-F6EECF244321}">
                <p14:modId xmlns:p14="http://schemas.microsoft.com/office/powerpoint/2010/main" val="2644415063"/>
              </p:ext>
            </p:extLst>
          </p:nvPr>
        </p:nvGraphicFramePr>
        <p:xfrm>
          <a:off x="-762000" y="838200"/>
          <a:ext cx="4572000" cy="376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0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593B-0DA8-4E30-8AC7-6404C293FFE6}"/>
              </a:ext>
            </a:extLst>
          </p:cNvPr>
          <p:cNvSpPr>
            <a:spLocks noGrp="1"/>
          </p:cNvSpPr>
          <p:nvPr>
            <p:ph type="title"/>
          </p:nvPr>
        </p:nvSpPr>
        <p:spPr/>
        <p:txBody>
          <a:bodyPr/>
          <a:lstStyle/>
          <a:p>
            <a:r>
              <a:rPr lang="en-US" dirty="0"/>
              <a:t>Funding for Research Effort</a:t>
            </a:r>
          </a:p>
        </p:txBody>
      </p:sp>
      <p:sp>
        <p:nvSpPr>
          <p:cNvPr id="3" name="Content Placeholder 2">
            <a:extLst>
              <a:ext uri="{FF2B5EF4-FFF2-40B4-BE49-F238E27FC236}">
                <a16:creationId xmlns:a16="http://schemas.microsoft.com/office/drawing/2014/main" id="{3DF91C80-E489-4ACE-819F-05916D8D8DD1}"/>
              </a:ext>
            </a:extLst>
          </p:cNvPr>
          <p:cNvSpPr>
            <a:spLocks noGrp="1"/>
          </p:cNvSpPr>
          <p:nvPr>
            <p:ph idx="1"/>
          </p:nvPr>
        </p:nvSpPr>
        <p:spPr>
          <a:xfrm>
            <a:off x="2819400" y="1447800"/>
            <a:ext cx="5943600" cy="5257800"/>
          </a:xfrm>
        </p:spPr>
        <p:txBody>
          <a:bodyPr/>
          <a:lstStyle/>
          <a:p>
            <a:r>
              <a:rPr lang="en-US" sz="2400" dirty="0"/>
              <a:t>Primarily grants/trials</a:t>
            </a:r>
          </a:p>
          <a:p>
            <a:r>
              <a:rPr lang="en-US" sz="2400" dirty="0"/>
              <a:t>Service Centers (Cores)</a:t>
            </a:r>
          </a:p>
          <a:p>
            <a:r>
              <a:rPr lang="en-US" sz="2400" dirty="0"/>
              <a:t>VA – often direct compensation</a:t>
            </a:r>
          </a:p>
          <a:p>
            <a:r>
              <a:rPr lang="en-US" sz="2400" dirty="0"/>
              <a:t>Internal funding</a:t>
            </a:r>
          </a:p>
          <a:p>
            <a:pPr lvl="1">
              <a:buFont typeface="Wingdings" panose="05000000000000000000" pitchFamily="2" charset="2"/>
              <a:buChar char="q"/>
            </a:pPr>
            <a:r>
              <a:rPr lang="en-US" sz="2000" dirty="0"/>
              <a:t>Clinical Depts: Funding from UC Health – Quasi or Academic Support Payment (ASP)</a:t>
            </a:r>
          </a:p>
          <a:p>
            <a:pPr lvl="1">
              <a:buFont typeface="Wingdings" panose="05000000000000000000" pitchFamily="2" charset="2"/>
              <a:buChar char="q"/>
            </a:pPr>
            <a:r>
              <a:rPr lang="en-US" sz="2000" dirty="0"/>
              <a:t>Basic Science Depts: </a:t>
            </a:r>
            <a:r>
              <a:rPr lang="en-US" sz="2000" dirty="0" err="1"/>
              <a:t>CoM</a:t>
            </a:r>
            <a:r>
              <a:rPr lang="en-US" sz="2000" dirty="0"/>
              <a:t> provides 50% research salary support for basic science departments</a:t>
            </a:r>
          </a:p>
          <a:p>
            <a:pPr lvl="1">
              <a:buFont typeface="Wingdings" panose="05000000000000000000" pitchFamily="2" charset="2"/>
              <a:buChar char="q"/>
            </a:pPr>
            <a:r>
              <a:rPr lang="en-US" sz="2000" dirty="0"/>
              <a:t>Other sources:</a:t>
            </a:r>
          </a:p>
          <a:p>
            <a:pPr lvl="2">
              <a:buFont typeface="Wingdings" panose="05000000000000000000" pitchFamily="2" charset="2"/>
              <a:buChar char="§"/>
            </a:pPr>
            <a:r>
              <a:rPr lang="en-US" sz="2000" dirty="0"/>
              <a:t>Endowments</a:t>
            </a:r>
          </a:p>
          <a:p>
            <a:pPr lvl="2">
              <a:buFont typeface="Wingdings" panose="05000000000000000000" pitchFamily="2" charset="2"/>
              <a:buChar char="§"/>
            </a:pPr>
            <a:r>
              <a:rPr lang="en-US" sz="2000" dirty="0"/>
              <a:t>Gifts</a:t>
            </a:r>
          </a:p>
        </p:txBody>
      </p:sp>
      <p:graphicFrame>
        <p:nvGraphicFramePr>
          <p:cNvPr id="4" name="Diagram 3">
            <a:extLst>
              <a:ext uri="{FF2B5EF4-FFF2-40B4-BE49-F238E27FC236}">
                <a16:creationId xmlns:a16="http://schemas.microsoft.com/office/drawing/2014/main" id="{9C5E5F1A-EEEE-494E-BB66-DE95AC4264BF}"/>
              </a:ext>
            </a:extLst>
          </p:cNvPr>
          <p:cNvGraphicFramePr/>
          <p:nvPr>
            <p:extLst>
              <p:ext uri="{D42A27DB-BD31-4B8C-83A1-F6EECF244321}">
                <p14:modId xmlns:p14="http://schemas.microsoft.com/office/powerpoint/2010/main" val="1885393717"/>
              </p:ext>
            </p:extLst>
          </p:nvPr>
        </p:nvGraphicFramePr>
        <p:xfrm>
          <a:off x="-762000" y="838200"/>
          <a:ext cx="4572000" cy="376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96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593B-0DA8-4E30-8AC7-6404C293FFE6}"/>
              </a:ext>
            </a:extLst>
          </p:cNvPr>
          <p:cNvSpPr>
            <a:spLocks noGrp="1"/>
          </p:cNvSpPr>
          <p:nvPr>
            <p:ph type="title"/>
          </p:nvPr>
        </p:nvSpPr>
        <p:spPr/>
        <p:txBody>
          <a:bodyPr/>
          <a:lstStyle/>
          <a:p>
            <a:r>
              <a:rPr lang="en-US" dirty="0"/>
              <a:t>Funding for Education Effort</a:t>
            </a:r>
          </a:p>
        </p:txBody>
      </p:sp>
      <p:sp>
        <p:nvSpPr>
          <p:cNvPr id="3" name="Content Placeholder 2">
            <a:extLst>
              <a:ext uri="{FF2B5EF4-FFF2-40B4-BE49-F238E27FC236}">
                <a16:creationId xmlns:a16="http://schemas.microsoft.com/office/drawing/2014/main" id="{3DF91C80-E489-4ACE-819F-05916D8D8DD1}"/>
              </a:ext>
            </a:extLst>
          </p:cNvPr>
          <p:cNvSpPr>
            <a:spLocks noGrp="1"/>
          </p:cNvSpPr>
          <p:nvPr>
            <p:ph idx="1"/>
          </p:nvPr>
        </p:nvSpPr>
        <p:spPr>
          <a:xfrm>
            <a:off x="2819400" y="1447800"/>
            <a:ext cx="5943600" cy="5257800"/>
          </a:xfrm>
        </p:spPr>
        <p:txBody>
          <a:bodyPr/>
          <a:lstStyle/>
          <a:p>
            <a:r>
              <a:rPr lang="en-US" sz="2000" dirty="0"/>
              <a:t>Medical Student, Undergrad, Graduate – funded by </a:t>
            </a:r>
            <a:r>
              <a:rPr lang="en-US" sz="2000" dirty="0" err="1"/>
              <a:t>CoM</a:t>
            </a:r>
            <a:r>
              <a:rPr lang="en-US" sz="2000" dirty="0"/>
              <a:t> via General Funds (tuition &amp; state)</a:t>
            </a:r>
          </a:p>
          <a:p>
            <a:pPr lvl="1">
              <a:buFont typeface="Wingdings" panose="05000000000000000000" pitchFamily="2" charset="2"/>
              <a:buChar char="q"/>
            </a:pPr>
            <a:r>
              <a:rPr lang="en-US" sz="1800" dirty="0"/>
              <a:t>$2.7M masters – portion of tuition revenue</a:t>
            </a:r>
          </a:p>
          <a:p>
            <a:pPr lvl="1">
              <a:buFont typeface="Wingdings" panose="05000000000000000000" pitchFamily="2" charset="2"/>
              <a:buChar char="q"/>
            </a:pPr>
            <a:r>
              <a:rPr lang="en-US" sz="1800" dirty="0"/>
              <a:t>$3.9M block/clerkship directors, curriculum facilitators, content experts, LCFs, PhD &amp; undergrad program directors – AAMC salary benchmark</a:t>
            </a:r>
          </a:p>
          <a:p>
            <a:pPr lvl="1">
              <a:buFont typeface="Wingdings" panose="05000000000000000000" pitchFamily="2" charset="2"/>
              <a:buChar char="q"/>
            </a:pPr>
            <a:r>
              <a:rPr lang="en-US" sz="1800" dirty="0"/>
              <a:t>$9.3M medical student teaching - $/contact </a:t>
            </a:r>
            <a:r>
              <a:rPr lang="en-US" sz="1800" dirty="0" err="1"/>
              <a:t>hr</a:t>
            </a:r>
            <a:r>
              <a:rPr lang="en-US" sz="1800" dirty="0"/>
              <a:t> M1/2; $/rotation </a:t>
            </a:r>
            <a:r>
              <a:rPr lang="en-US" sz="1800" dirty="0" err="1"/>
              <a:t>wk</a:t>
            </a:r>
            <a:r>
              <a:rPr lang="en-US" sz="1800" dirty="0"/>
              <a:t> M3/4</a:t>
            </a:r>
          </a:p>
          <a:p>
            <a:pPr lvl="1">
              <a:buFont typeface="Wingdings" panose="05000000000000000000" pitchFamily="2" charset="2"/>
              <a:buChar char="q"/>
            </a:pPr>
            <a:r>
              <a:rPr lang="en-US" sz="1800" dirty="0"/>
              <a:t>$1.2M PhD student teaching - $/credit </a:t>
            </a:r>
            <a:r>
              <a:rPr lang="en-US" sz="1800" dirty="0" err="1"/>
              <a:t>hr</a:t>
            </a:r>
            <a:endParaRPr lang="en-US" sz="1800" dirty="0"/>
          </a:p>
          <a:p>
            <a:pPr lvl="1">
              <a:buFont typeface="Wingdings" panose="05000000000000000000" pitchFamily="2" charset="2"/>
              <a:buChar char="q"/>
            </a:pPr>
            <a:r>
              <a:rPr lang="en-US" sz="1800" dirty="0"/>
              <a:t>$222K undergrad teaching - $/credit </a:t>
            </a:r>
            <a:r>
              <a:rPr lang="en-US" sz="1800" dirty="0" err="1"/>
              <a:t>hr</a:t>
            </a:r>
            <a:endParaRPr lang="en-US" sz="1800" dirty="0"/>
          </a:p>
          <a:p>
            <a:r>
              <a:rPr lang="en-US" sz="2000" dirty="0"/>
              <a:t>Resident/Fellow funded by UC Health – AAMC salary benchmark</a:t>
            </a:r>
          </a:p>
          <a:p>
            <a:r>
              <a:rPr lang="en-US" sz="2000" dirty="0"/>
              <a:t>Other sources:</a:t>
            </a:r>
          </a:p>
          <a:p>
            <a:pPr lvl="1">
              <a:buFont typeface="Wingdings" panose="05000000000000000000" pitchFamily="2" charset="2"/>
              <a:buChar char="q"/>
            </a:pPr>
            <a:r>
              <a:rPr lang="en-US" sz="1800" dirty="0"/>
              <a:t>CCHMC / VA</a:t>
            </a:r>
          </a:p>
          <a:p>
            <a:pPr lvl="1">
              <a:buFont typeface="Wingdings" panose="05000000000000000000" pitchFamily="2" charset="2"/>
              <a:buChar char="q"/>
            </a:pPr>
            <a:r>
              <a:rPr lang="en-US" sz="1800" dirty="0"/>
              <a:t>Endowments/Gifts</a:t>
            </a:r>
          </a:p>
        </p:txBody>
      </p:sp>
      <p:graphicFrame>
        <p:nvGraphicFramePr>
          <p:cNvPr id="4" name="Diagram 3">
            <a:extLst>
              <a:ext uri="{FF2B5EF4-FFF2-40B4-BE49-F238E27FC236}">
                <a16:creationId xmlns:a16="http://schemas.microsoft.com/office/drawing/2014/main" id="{9C5E5F1A-EEEE-494E-BB66-DE95AC4264BF}"/>
              </a:ext>
            </a:extLst>
          </p:cNvPr>
          <p:cNvGraphicFramePr/>
          <p:nvPr>
            <p:extLst>
              <p:ext uri="{D42A27DB-BD31-4B8C-83A1-F6EECF244321}">
                <p14:modId xmlns:p14="http://schemas.microsoft.com/office/powerpoint/2010/main" val="1425212765"/>
              </p:ext>
            </p:extLst>
          </p:nvPr>
        </p:nvGraphicFramePr>
        <p:xfrm>
          <a:off x="-762000" y="838200"/>
          <a:ext cx="4572000" cy="376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81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593B-0DA8-4E30-8AC7-6404C293FFE6}"/>
              </a:ext>
            </a:extLst>
          </p:cNvPr>
          <p:cNvSpPr>
            <a:spLocks noGrp="1"/>
          </p:cNvSpPr>
          <p:nvPr>
            <p:ph type="title"/>
          </p:nvPr>
        </p:nvSpPr>
        <p:spPr/>
        <p:txBody>
          <a:bodyPr/>
          <a:lstStyle/>
          <a:p>
            <a:r>
              <a:rPr lang="en-US" dirty="0"/>
              <a:t>Funding for Administrative Effort</a:t>
            </a:r>
          </a:p>
        </p:txBody>
      </p:sp>
      <p:sp>
        <p:nvSpPr>
          <p:cNvPr id="3" name="Content Placeholder 2">
            <a:extLst>
              <a:ext uri="{FF2B5EF4-FFF2-40B4-BE49-F238E27FC236}">
                <a16:creationId xmlns:a16="http://schemas.microsoft.com/office/drawing/2014/main" id="{3DF91C80-E489-4ACE-819F-05916D8D8DD1}"/>
              </a:ext>
            </a:extLst>
          </p:cNvPr>
          <p:cNvSpPr>
            <a:spLocks noGrp="1"/>
          </p:cNvSpPr>
          <p:nvPr>
            <p:ph idx="1"/>
          </p:nvPr>
        </p:nvSpPr>
        <p:spPr>
          <a:xfrm>
            <a:off x="2819400" y="1447800"/>
            <a:ext cx="5943600" cy="5257800"/>
          </a:xfrm>
        </p:spPr>
        <p:txBody>
          <a:bodyPr/>
          <a:lstStyle/>
          <a:p>
            <a:r>
              <a:rPr lang="en-US" sz="2000" dirty="0"/>
              <a:t>Department Chairs</a:t>
            </a:r>
          </a:p>
          <a:p>
            <a:pPr lvl="1">
              <a:buFont typeface="Wingdings" panose="05000000000000000000" pitchFamily="2" charset="2"/>
              <a:buChar char="q"/>
            </a:pPr>
            <a:r>
              <a:rPr lang="en-US" sz="1800" dirty="0"/>
              <a:t>UC Health (actual)</a:t>
            </a:r>
          </a:p>
          <a:p>
            <a:pPr lvl="1">
              <a:buFont typeface="Wingdings" panose="05000000000000000000" pitchFamily="2" charset="2"/>
              <a:buChar char="q"/>
            </a:pPr>
            <a:r>
              <a:rPr lang="en-US" sz="1800" dirty="0"/>
              <a:t>Endowed Chairs (available funding)</a:t>
            </a:r>
          </a:p>
          <a:p>
            <a:r>
              <a:rPr lang="en-US" sz="2000" dirty="0"/>
              <a:t>Division Chiefs/Directors</a:t>
            </a:r>
          </a:p>
          <a:p>
            <a:pPr lvl="1">
              <a:buFont typeface="Wingdings" panose="05000000000000000000" pitchFamily="2" charset="2"/>
              <a:buChar char="q"/>
            </a:pPr>
            <a:r>
              <a:rPr lang="en-US" sz="1800" dirty="0"/>
              <a:t>UC Health (AAMC benchmark) – depends on department size</a:t>
            </a:r>
          </a:p>
          <a:p>
            <a:pPr lvl="1">
              <a:buFont typeface="Wingdings" panose="05000000000000000000" pitchFamily="2" charset="2"/>
              <a:buChar char="q"/>
            </a:pPr>
            <a:r>
              <a:rPr lang="en-US" sz="1800" dirty="0"/>
              <a:t>Department funds</a:t>
            </a:r>
          </a:p>
          <a:p>
            <a:r>
              <a:rPr lang="en-US" sz="2000" dirty="0"/>
              <a:t>Medical Directors</a:t>
            </a:r>
          </a:p>
          <a:p>
            <a:pPr lvl="1">
              <a:buFont typeface="Wingdings" panose="05000000000000000000" pitchFamily="2" charset="2"/>
              <a:buChar char="q"/>
            </a:pPr>
            <a:r>
              <a:rPr lang="en-US" sz="1800" dirty="0"/>
              <a:t>UC Health (AAMC benchmark)</a:t>
            </a:r>
          </a:p>
          <a:p>
            <a:pPr lvl="1">
              <a:buFont typeface="Wingdings" panose="05000000000000000000" pitchFamily="2" charset="2"/>
              <a:buChar char="q"/>
            </a:pPr>
            <a:r>
              <a:rPr lang="en-US" sz="1800" dirty="0"/>
              <a:t>Other health systems (clinical contract)</a:t>
            </a:r>
          </a:p>
          <a:p>
            <a:r>
              <a:rPr lang="en-US" sz="2000" dirty="0"/>
              <a:t>College Roles – </a:t>
            </a:r>
            <a:r>
              <a:rPr lang="en-US" sz="2000" dirty="0" err="1"/>
              <a:t>CoM</a:t>
            </a:r>
            <a:r>
              <a:rPr lang="en-US" sz="2000" dirty="0"/>
              <a:t>/Dean (actual)</a:t>
            </a:r>
          </a:p>
          <a:p>
            <a:r>
              <a:rPr lang="en-US" sz="2000" dirty="0"/>
              <a:t>University Roles – University (actual)</a:t>
            </a:r>
          </a:p>
          <a:p>
            <a:r>
              <a:rPr lang="en-US" sz="2000" dirty="0"/>
              <a:t>Other UC Health Roles – UC Health (actual)</a:t>
            </a:r>
          </a:p>
          <a:p>
            <a:pPr lvl="1">
              <a:buFont typeface="Wingdings" panose="05000000000000000000" pitchFamily="2" charset="2"/>
              <a:buChar char="q"/>
            </a:pPr>
            <a:r>
              <a:rPr lang="en-US" sz="1600" dirty="0"/>
              <a:t>ACMO, Epic champion, etc.</a:t>
            </a:r>
          </a:p>
        </p:txBody>
      </p:sp>
      <p:graphicFrame>
        <p:nvGraphicFramePr>
          <p:cNvPr id="4" name="Diagram 3">
            <a:extLst>
              <a:ext uri="{FF2B5EF4-FFF2-40B4-BE49-F238E27FC236}">
                <a16:creationId xmlns:a16="http://schemas.microsoft.com/office/drawing/2014/main" id="{9C5E5F1A-EEEE-494E-BB66-DE95AC4264BF}"/>
              </a:ext>
            </a:extLst>
          </p:cNvPr>
          <p:cNvGraphicFramePr/>
          <p:nvPr>
            <p:extLst>
              <p:ext uri="{D42A27DB-BD31-4B8C-83A1-F6EECF244321}">
                <p14:modId xmlns:p14="http://schemas.microsoft.com/office/powerpoint/2010/main" val="3562195406"/>
              </p:ext>
            </p:extLst>
          </p:nvPr>
        </p:nvGraphicFramePr>
        <p:xfrm>
          <a:off x="-762000" y="838200"/>
          <a:ext cx="4572000" cy="376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92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1946-5166-4093-8D3C-3E829310F78F}"/>
              </a:ext>
            </a:extLst>
          </p:cNvPr>
          <p:cNvSpPr>
            <a:spLocks noGrp="1"/>
          </p:cNvSpPr>
          <p:nvPr>
            <p:ph type="title"/>
          </p:nvPr>
        </p:nvSpPr>
        <p:spPr/>
        <p:txBody>
          <a:bodyPr/>
          <a:lstStyle/>
          <a:p>
            <a:r>
              <a:rPr lang="en-US" dirty="0"/>
              <a:t>Funding Examples</a:t>
            </a:r>
          </a:p>
        </p:txBody>
      </p:sp>
      <p:sp>
        <p:nvSpPr>
          <p:cNvPr id="3" name="Content Placeholder 2">
            <a:extLst>
              <a:ext uri="{FF2B5EF4-FFF2-40B4-BE49-F238E27FC236}">
                <a16:creationId xmlns:a16="http://schemas.microsoft.com/office/drawing/2014/main" id="{54AB4ED3-4BFB-4DF4-80ED-4813D4CEE5D1}"/>
              </a:ext>
            </a:extLst>
          </p:cNvPr>
          <p:cNvSpPr>
            <a:spLocks noGrp="1"/>
          </p:cNvSpPr>
          <p:nvPr>
            <p:ph idx="1"/>
          </p:nvPr>
        </p:nvSpPr>
        <p:spPr/>
        <p:txBody>
          <a:bodyPr/>
          <a:lstStyle/>
          <a:p>
            <a:r>
              <a:rPr lang="en-US" sz="2800" dirty="0"/>
              <a:t>Example of what needs to be covered:</a:t>
            </a:r>
          </a:p>
        </p:txBody>
      </p:sp>
      <p:graphicFrame>
        <p:nvGraphicFramePr>
          <p:cNvPr id="6" name="Table 5">
            <a:extLst>
              <a:ext uri="{FF2B5EF4-FFF2-40B4-BE49-F238E27FC236}">
                <a16:creationId xmlns:a16="http://schemas.microsoft.com/office/drawing/2014/main" id="{2E10EBB0-F525-420A-8643-7412077A949D}"/>
              </a:ext>
            </a:extLst>
          </p:cNvPr>
          <p:cNvGraphicFramePr>
            <a:graphicFrameLocks noGrp="1"/>
          </p:cNvGraphicFramePr>
          <p:nvPr>
            <p:extLst>
              <p:ext uri="{D42A27DB-BD31-4B8C-83A1-F6EECF244321}">
                <p14:modId xmlns:p14="http://schemas.microsoft.com/office/powerpoint/2010/main" val="1369514634"/>
              </p:ext>
            </p:extLst>
          </p:nvPr>
        </p:nvGraphicFramePr>
        <p:xfrm>
          <a:off x="1371600" y="2509520"/>
          <a:ext cx="6477000" cy="2595880"/>
        </p:xfrm>
        <a:graphic>
          <a:graphicData uri="http://schemas.openxmlformats.org/drawingml/2006/table">
            <a:tbl>
              <a:tblPr firstRow="1" bandRow="1">
                <a:tableStyleId>{912C8C85-51F0-491E-9774-3900AFEF0FD7}</a:tableStyleId>
              </a:tblPr>
              <a:tblGrid>
                <a:gridCol w="1619250">
                  <a:extLst>
                    <a:ext uri="{9D8B030D-6E8A-4147-A177-3AD203B41FA5}">
                      <a16:colId xmlns:a16="http://schemas.microsoft.com/office/drawing/2014/main" val="3438037563"/>
                    </a:ext>
                  </a:extLst>
                </a:gridCol>
                <a:gridCol w="1619250">
                  <a:extLst>
                    <a:ext uri="{9D8B030D-6E8A-4147-A177-3AD203B41FA5}">
                      <a16:colId xmlns:a16="http://schemas.microsoft.com/office/drawing/2014/main" val="2986376072"/>
                    </a:ext>
                  </a:extLst>
                </a:gridCol>
                <a:gridCol w="1619250">
                  <a:extLst>
                    <a:ext uri="{9D8B030D-6E8A-4147-A177-3AD203B41FA5}">
                      <a16:colId xmlns:a16="http://schemas.microsoft.com/office/drawing/2014/main" val="2421004959"/>
                    </a:ext>
                  </a:extLst>
                </a:gridCol>
                <a:gridCol w="1619250">
                  <a:extLst>
                    <a:ext uri="{9D8B030D-6E8A-4147-A177-3AD203B41FA5}">
                      <a16:colId xmlns:a16="http://schemas.microsoft.com/office/drawing/2014/main" val="3289449273"/>
                    </a:ext>
                  </a:extLst>
                </a:gridCol>
              </a:tblGrid>
              <a:tr h="370840">
                <a:tc>
                  <a:txBody>
                    <a:bodyPr/>
                    <a:lstStyle/>
                    <a:p>
                      <a:endParaRPr lang="en-US" sz="1200" dirty="0">
                        <a:solidFill>
                          <a:schemeClr val="accent2">
                            <a:lumMod val="20000"/>
                            <a:lumOff val="80000"/>
                          </a:schemeClr>
                        </a:solidFill>
                      </a:endParaRPr>
                    </a:p>
                  </a:txBody>
                  <a:tcPr>
                    <a:lnR w="12700" cap="flat" cmpd="sng" algn="ctr">
                      <a:solidFill>
                        <a:schemeClr val="accent6"/>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20000"/>
                              <a:lumOff val="80000"/>
                            </a:schemeClr>
                          </a:solidFill>
                        </a:rPr>
                        <a:t>University of Cincinnati</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hMerge="1">
                  <a:txBody>
                    <a:bodyPr/>
                    <a:lstStyle/>
                    <a:p>
                      <a:pPr algn="ctr"/>
                      <a:endParaRPr lang="en-US" sz="1200" dirty="0">
                        <a:solidFill>
                          <a:schemeClr val="accent2">
                            <a:lumMod val="20000"/>
                            <a:lumOff val="80000"/>
                          </a:schemeClr>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20000"/>
                              <a:lumOff val="80000"/>
                            </a:schemeClr>
                          </a:solidFill>
                        </a:rPr>
                        <a:t>UC Physicians</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3577629596"/>
                  </a:ext>
                </a:extLst>
              </a:tr>
              <a:tr h="370840">
                <a:tc>
                  <a:txBody>
                    <a:bodyPr/>
                    <a:lstStyle/>
                    <a:p>
                      <a:endParaRPr lang="en-US" sz="1200" dirty="0">
                        <a:solidFill>
                          <a:schemeClr val="accent2">
                            <a:lumMod val="20000"/>
                            <a:lumOff val="80000"/>
                          </a:schemeClr>
                        </a:solidFill>
                      </a:endParaRPr>
                    </a:p>
                  </a:txBody>
                  <a:tcPr anchor="ctr">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PhD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MD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MD</a:t>
                      </a:r>
                    </a:p>
                  </a:txBody>
                  <a:tcPr anchor="ctr">
                    <a:lnL w="12700" cap="flat" cmpd="sng" algn="ctr">
                      <a:solidFill>
                        <a:schemeClr val="accent6"/>
                      </a:solidFill>
                      <a:prstDash val="sysDash"/>
                      <a:round/>
                      <a:headEnd type="none" w="med" len="med"/>
                      <a:tailEnd type="none" w="med" len="med"/>
                    </a:lnL>
                    <a:solidFill>
                      <a:schemeClr val="accent6"/>
                    </a:solidFill>
                  </a:tcPr>
                </a:tc>
                <a:extLst>
                  <a:ext uri="{0D108BD9-81ED-4DB2-BD59-A6C34878D82A}">
                    <a16:rowId xmlns:a16="http://schemas.microsoft.com/office/drawing/2014/main" val="456850184"/>
                  </a:ext>
                </a:extLst>
              </a:tr>
              <a:tr h="370840">
                <a:tc>
                  <a:txBody>
                    <a:bodyPr/>
                    <a:lstStyle/>
                    <a:p>
                      <a:r>
                        <a:rPr lang="en-US" sz="1200" dirty="0">
                          <a:solidFill>
                            <a:schemeClr val="bg2"/>
                          </a:solidFill>
                        </a:rPr>
                        <a:t>Non-Federal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31.4%</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38.6%</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12.0%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2973598630"/>
                  </a:ext>
                </a:extLst>
              </a:tr>
              <a:tr h="370840">
                <a:tc>
                  <a:txBody>
                    <a:bodyPr/>
                    <a:lstStyle/>
                    <a:p>
                      <a:endParaRPr lang="en-US" sz="1200" dirty="0">
                        <a:solidFill>
                          <a:schemeClr val="bg2"/>
                        </a:solidFill>
                      </a:endParaRPr>
                    </a:p>
                  </a:txBody>
                  <a:tcPr anchor="ctr">
                    <a:lnR w="12700" cap="flat" cmpd="sng" algn="ctr">
                      <a:solidFill>
                        <a:schemeClr val="accent6"/>
                      </a:solidFill>
                      <a:prstDash val="solid"/>
                      <a:round/>
                      <a:headEnd type="none" w="med" len="med"/>
                      <a:tailEnd type="none" w="med" len="med"/>
                    </a:lnR>
                  </a:tcPr>
                </a:tc>
                <a:tc>
                  <a:txBody>
                    <a:bodyPr/>
                    <a:lstStyle/>
                    <a:p>
                      <a:pPr algn="ctr"/>
                      <a:endParaRPr lang="en-US" sz="1200" dirty="0">
                        <a:solidFill>
                          <a:schemeClr val="bg2"/>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endParaRPr lang="en-US" sz="1200" dirty="0">
                        <a:solidFill>
                          <a:schemeClr val="bg2"/>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endParaRPr lang="en-US" sz="1200" dirty="0">
                        <a:solidFill>
                          <a:schemeClr val="bg2"/>
                        </a:solidFill>
                      </a:endParaRP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159446835"/>
                  </a:ext>
                </a:extLst>
              </a:tr>
              <a:tr h="370840">
                <a:tc>
                  <a:txBody>
                    <a:bodyPr/>
                    <a:lstStyle/>
                    <a:p>
                      <a:r>
                        <a:rPr lang="en-US" sz="1200" dirty="0">
                          <a:solidFill>
                            <a:schemeClr val="bg2"/>
                          </a:solidFill>
                        </a:rPr>
                        <a:t>Salary</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$100,000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$50,000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$50,000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3019176617"/>
                  </a:ext>
                </a:extLst>
              </a:tr>
              <a:tr h="370840">
                <a:tc>
                  <a:txBody>
                    <a:bodyPr/>
                    <a:lstStyle/>
                    <a:p>
                      <a:r>
                        <a:rPr lang="en-US" sz="1200" dirty="0">
                          <a:solidFill>
                            <a:schemeClr val="bg2"/>
                          </a:solidFill>
                        </a:rPr>
                        <a:t>Fringe Benefit (FB)</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$31,400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$19,300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$6,000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2664897685"/>
                  </a:ext>
                </a:extLst>
              </a:tr>
              <a:tr h="370840">
                <a:tc>
                  <a:txBody>
                    <a:bodyPr/>
                    <a:lstStyle/>
                    <a:p>
                      <a:r>
                        <a:rPr lang="en-US" sz="1200" b="1" dirty="0">
                          <a:solidFill>
                            <a:schemeClr val="bg2"/>
                          </a:solidFill>
                        </a:rPr>
                        <a:t>Salary + FB</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$131,400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$69,300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b="1" dirty="0">
                          <a:solidFill>
                            <a:schemeClr val="bg2"/>
                          </a:solidFill>
                        </a:rPr>
                        <a:t>$56,000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1950991384"/>
                  </a:ext>
                </a:extLst>
              </a:tr>
            </a:tbl>
          </a:graphicData>
        </a:graphic>
      </p:graphicFrame>
      <p:sp>
        <p:nvSpPr>
          <p:cNvPr id="4" name="TextBox 3">
            <a:extLst>
              <a:ext uri="{FF2B5EF4-FFF2-40B4-BE49-F238E27FC236}">
                <a16:creationId xmlns:a16="http://schemas.microsoft.com/office/drawing/2014/main" id="{0AE336C2-3F65-48E0-A79F-9C6CA8C72EEE}"/>
              </a:ext>
            </a:extLst>
          </p:cNvPr>
          <p:cNvSpPr txBox="1"/>
          <p:nvPr/>
        </p:nvSpPr>
        <p:spPr>
          <a:xfrm>
            <a:off x="5806739" y="4030261"/>
            <a:ext cx="822661"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200" dirty="0">
                <a:solidFill>
                  <a:schemeClr val="bg2"/>
                </a:solidFill>
              </a:rPr>
              <a:t>$100,000</a:t>
            </a:r>
          </a:p>
        </p:txBody>
      </p:sp>
      <p:sp>
        <p:nvSpPr>
          <p:cNvPr id="7" name="TextBox 6">
            <a:extLst>
              <a:ext uri="{FF2B5EF4-FFF2-40B4-BE49-F238E27FC236}">
                <a16:creationId xmlns:a16="http://schemas.microsoft.com/office/drawing/2014/main" id="{8127B691-CFE3-461C-B700-C43C69C987B9}"/>
              </a:ext>
            </a:extLst>
          </p:cNvPr>
          <p:cNvSpPr txBox="1"/>
          <p:nvPr/>
        </p:nvSpPr>
        <p:spPr>
          <a:xfrm>
            <a:off x="5806738" y="4410974"/>
            <a:ext cx="822661"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200" dirty="0">
                <a:solidFill>
                  <a:schemeClr val="bg2"/>
                </a:solidFill>
              </a:rPr>
              <a:t>$25,300</a:t>
            </a:r>
          </a:p>
        </p:txBody>
      </p:sp>
      <p:sp>
        <p:nvSpPr>
          <p:cNvPr id="8" name="TextBox 7">
            <a:extLst>
              <a:ext uri="{FF2B5EF4-FFF2-40B4-BE49-F238E27FC236}">
                <a16:creationId xmlns:a16="http://schemas.microsoft.com/office/drawing/2014/main" id="{4F2B3D10-82C6-48BF-9A23-DE4C9C2BED27}"/>
              </a:ext>
            </a:extLst>
          </p:cNvPr>
          <p:cNvSpPr txBox="1"/>
          <p:nvPr/>
        </p:nvSpPr>
        <p:spPr>
          <a:xfrm>
            <a:off x="5806742" y="4778079"/>
            <a:ext cx="822661"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200" b="1" dirty="0">
                <a:solidFill>
                  <a:schemeClr val="bg2"/>
                </a:solidFill>
              </a:rPr>
              <a:t>$125,300</a:t>
            </a:r>
          </a:p>
        </p:txBody>
      </p:sp>
    </p:spTree>
    <p:extLst>
      <p:ext uri="{BB962C8B-B14F-4D97-AF65-F5344CB8AC3E}">
        <p14:creationId xmlns:p14="http://schemas.microsoft.com/office/powerpoint/2010/main" val="38275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F9B-6D80-4DB5-B8E6-5BCA99871D9A}"/>
              </a:ext>
            </a:extLst>
          </p:cNvPr>
          <p:cNvSpPr>
            <a:spLocks noGrp="1"/>
          </p:cNvSpPr>
          <p:nvPr>
            <p:ph type="title"/>
          </p:nvPr>
        </p:nvSpPr>
        <p:spPr/>
        <p:txBody>
          <a:bodyPr/>
          <a:lstStyle/>
          <a:p>
            <a:r>
              <a:rPr lang="en-US" dirty="0"/>
              <a:t>Funding Examples</a:t>
            </a:r>
          </a:p>
        </p:txBody>
      </p:sp>
      <p:sp>
        <p:nvSpPr>
          <p:cNvPr id="3" name="Content Placeholder 2">
            <a:extLst>
              <a:ext uri="{FF2B5EF4-FFF2-40B4-BE49-F238E27FC236}">
                <a16:creationId xmlns:a16="http://schemas.microsoft.com/office/drawing/2014/main" id="{E74DDC67-BD9C-4A16-9013-7B04EE6E2604}"/>
              </a:ext>
            </a:extLst>
          </p:cNvPr>
          <p:cNvSpPr>
            <a:spLocks noGrp="1"/>
          </p:cNvSpPr>
          <p:nvPr>
            <p:ph idx="1"/>
          </p:nvPr>
        </p:nvSpPr>
        <p:spPr/>
        <p:txBody>
          <a:bodyPr/>
          <a:lstStyle/>
          <a:p>
            <a:r>
              <a:rPr lang="en-US" dirty="0"/>
              <a:t>PhD: $131,400 Salary/FB</a:t>
            </a:r>
          </a:p>
          <a:p>
            <a:pPr lvl="1">
              <a:buFont typeface="Wingdings" panose="05000000000000000000" pitchFamily="2" charset="2"/>
              <a:buChar char="q"/>
            </a:pPr>
            <a:r>
              <a:rPr lang="en-US" dirty="0"/>
              <a:t>Example is basic science department with 50% research effort salary support from Dean</a:t>
            </a:r>
          </a:p>
        </p:txBody>
      </p:sp>
      <p:graphicFrame>
        <p:nvGraphicFramePr>
          <p:cNvPr id="4" name="Table 3">
            <a:extLst>
              <a:ext uri="{FF2B5EF4-FFF2-40B4-BE49-F238E27FC236}">
                <a16:creationId xmlns:a16="http://schemas.microsoft.com/office/drawing/2014/main" id="{A63BE630-9CBE-4D75-992A-7B0E7A431751}"/>
              </a:ext>
            </a:extLst>
          </p:cNvPr>
          <p:cNvGraphicFramePr>
            <a:graphicFrameLocks noGrp="1"/>
          </p:cNvGraphicFramePr>
          <p:nvPr>
            <p:extLst>
              <p:ext uri="{D42A27DB-BD31-4B8C-83A1-F6EECF244321}">
                <p14:modId xmlns:p14="http://schemas.microsoft.com/office/powerpoint/2010/main" val="2121529109"/>
              </p:ext>
            </p:extLst>
          </p:nvPr>
        </p:nvGraphicFramePr>
        <p:xfrm>
          <a:off x="1295400" y="2905760"/>
          <a:ext cx="6705601" cy="2580640"/>
        </p:xfrm>
        <a:graphic>
          <a:graphicData uri="http://schemas.openxmlformats.org/drawingml/2006/table">
            <a:tbl>
              <a:tblPr firstRow="1" bandRow="1">
                <a:tableStyleId>{912C8C85-51F0-491E-9774-3900AFEF0FD7}</a:tableStyleId>
              </a:tblPr>
              <a:tblGrid>
                <a:gridCol w="1175208">
                  <a:extLst>
                    <a:ext uri="{9D8B030D-6E8A-4147-A177-3AD203B41FA5}">
                      <a16:colId xmlns:a16="http://schemas.microsoft.com/office/drawing/2014/main" val="3438037563"/>
                    </a:ext>
                  </a:extLst>
                </a:gridCol>
                <a:gridCol w="622169">
                  <a:extLst>
                    <a:ext uri="{9D8B030D-6E8A-4147-A177-3AD203B41FA5}">
                      <a16:colId xmlns:a16="http://schemas.microsoft.com/office/drawing/2014/main" val="2986376072"/>
                    </a:ext>
                  </a:extLst>
                </a:gridCol>
                <a:gridCol w="1036949">
                  <a:extLst>
                    <a:ext uri="{9D8B030D-6E8A-4147-A177-3AD203B41FA5}">
                      <a16:colId xmlns:a16="http://schemas.microsoft.com/office/drawing/2014/main" val="2421004959"/>
                    </a:ext>
                  </a:extLst>
                </a:gridCol>
                <a:gridCol w="2212157">
                  <a:extLst>
                    <a:ext uri="{9D8B030D-6E8A-4147-A177-3AD203B41FA5}">
                      <a16:colId xmlns:a16="http://schemas.microsoft.com/office/drawing/2014/main" val="3289449273"/>
                    </a:ext>
                  </a:extLst>
                </a:gridCol>
                <a:gridCol w="829559">
                  <a:extLst>
                    <a:ext uri="{9D8B030D-6E8A-4147-A177-3AD203B41FA5}">
                      <a16:colId xmlns:a16="http://schemas.microsoft.com/office/drawing/2014/main" val="4002598992"/>
                    </a:ext>
                  </a:extLst>
                </a:gridCol>
                <a:gridCol w="829559">
                  <a:extLst>
                    <a:ext uri="{9D8B030D-6E8A-4147-A177-3AD203B41FA5}">
                      <a16:colId xmlns:a16="http://schemas.microsoft.com/office/drawing/2014/main" val="304813839"/>
                    </a:ext>
                  </a:extLst>
                </a:gridCol>
              </a:tblGrid>
              <a:tr h="370840">
                <a:tc>
                  <a:txBody>
                    <a:bodyPr/>
                    <a:lstStyle/>
                    <a:p>
                      <a:r>
                        <a:rPr lang="en-US" sz="1200" b="1" dirty="0">
                          <a:solidFill>
                            <a:schemeClr val="accent2">
                              <a:lumMod val="20000"/>
                              <a:lumOff val="80000"/>
                            </a:schemeClr>
                          </a:solidFill>
                        </a:rPr>
                        <a:t>Effort</a:t>
                      </a:r>
                    </a:p>
                  </a:txBody>
                  <a:tcPr anchor="ctr">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Needed $s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gridSpan="2">
                  <a:txBody>
                    <a:bodyPr/>
                    <a:lstStyle/>
                    <a:p>
                      <a:pPr algn="ctr"/>
                      <a:r>
                        <a:rPr lang="en-US" sz="1200" b="1" dirty="0">
                          <a:solidFill>
                            <a:schemeClr val="accent2">
                              <a:lumMod val="20000"/>
                              <a:lumOff val="80000"/>
                            </a:schemeClr>
                          </a:solidFill>
                        </a:rPr>
                        <a:t>Actual Funding ($s)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hMerge="1">
                  <a:txBody>
                    <a:bodyPr/>
                    <a:lstStyle/>
                    <a:p>
                      <a:pPr algn="ctr"/>
                      <a:endParaRPr lang="en-US" sz="1200" b="1" dirty="0">
                        <a:solidFill>
                          <a:schemeClr val="accent2">
                            <a:lumMod val="20000"/>
                            <a:lumOff val="80000"/>
                          </a:schemeClr>
                        </a:solidFill>
                      </a:endParaRPr>
                    </a:p>
                  </a:txBody>
                  <a:tcPr>
                    <a:solidFill>
                      <a:schemeClr val="accent6"/>
                    </a:solidFill>
                  </a:tcPr>
                </a:tc>
                <a:tc>
                  <a:txBody>
                    <a:bodyPr/>
                    <a:lstStyle/>
                    <a:p>
                      <a:pPr algn="ctr"/>
                      <a:r>
                        <a:rPr lang="en-US" sz="1200" b="1" dirty="0">
                          <a:solidFill>
                            <a:schemeClr val="accent2">
                              <a:lumMod val="20000"/>
                              <a:lumOff val="80000"/>
                            </a:schemeClr>
                          </a:solidFill>
                        </a:rPr>
                        <a:t>Net</a:t>
                      </a:r>
                    </a:p>
                  </a:txBody>
                  <a:tcPr anchor="ctr">
                    <a:lnL w="12700" cap="flat" cmpd="sng" algn="ctr">
                      <a:solidFill>
                        <a:schemeClr val="accent6"/>
                      </a:solidFill>
                      <a:prstDash val="solid"/>
                      <a:round/>
                      <a:headEnd type="none" w="med" len="med"/>
                      <a:tailEnd type="none" w="med" len="med"/>
                    </a:lnL>
                    <a:solidFill>
                      <a:schemeClr val="accent6"/>
                    </a:solidFill>
                  </a:tcPr>
                </a:tc>
                <a:extLst>
                  <a:ext uri="{0D108BD9-81ED-4DB2-BD59-A6C34878D82A}">
                    <a16:rowId xmlns:a16="http://schemas.microsoft.com/office/drawing/2014/main" val="456850184"/>
                  </a:ext>
                </a:extLst>
              </a:tr>
              <a:tr h="370840">
                <a:tc>
                  <a:txBody>
                    <a:bodyPr/>
                    <a:lstStyle/>
                    <a:p>
                      <a:r>
                        <a:rPr lang="en-US" sz="1200" dirty="0">
                          <a:solidFill>
                            <a:schemeClr val="bg2"/>
                          </a:solidFill>
                        </a:rPr>
                        <a:t>Clinical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a:solidFill>
                            <a:schemeClr val="bg2"/>
                          </a:solidFill>
                        </a:rPr>
                        <a:t>N/A</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bg2"/>
                          </a:solidFill>
                        </a:rPr>
                        <a:t>$0</a:t>
                      </a:r>
                      <a:r>
                        <a:rPr lang="en-US" sz="1200" dirty="0">
                          <a:solidFill>
                            <a:srgbClr val="FFFFFF"/>
                          </a:solidFill>
                        </a:rPr>
                        <a:t>)</a:t>
                      </a:r>
                      <a:r>
                        <a:rPr lang="en-US" sz="1200" dirty="0">
                          <a:solidFill>
                            <a:schemeClr val="bg2"/>
                          </a:solidFill>
                        </a:rPr>
                        <a:t> </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973598630"/>
                  </a:ext>
                </a:extLst>
              </a:tr>
              <a:tr h="370840">
                <a:tc>
                  <a:txBody>
                    <a:bodyPr/>
                    <a:lstStyle/>
                    <a:p>
                      <a:r>
                        <a:rPr lang="en-US" sz="1200" dirty="0">
                          <a:solidFill>
                            <a:schemeClr val="bg2"/>
                          </a:solidFill>
                        </a:rPr>
                        <a:t>Research</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80%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$105,120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err="1">
                          <a:solidFill>
                            <a:schemeClr val="bg2"/>
                          </a:solidFill>
                        </a:rPr>
                        <a:t>CoM</a:t>
                      </a:r>
                      <a:r>
                        <a:rPr lang="en-US" sz="1200" dirty="0">
                          <a:solidFill>
                            <a:schemeClr val="bg2"/>
                          </a:solidFill>
                        </a:rPr>
                        <a:t> 50% Research Effort</a:t>
                      </a:r>
                    </a:p>
                    <a:p>
                      <a:pPr algn="l"/>
                      <a:r>
                        <a:rPr lang="en-US" sz="1200" dirty="0">
                          <a:solidFill>
                            <a:schemeClr val="bg2"/>
                          </a:solidFill>
                        </a:rPr>
                        <a:t>Grant(s) 35% Effort</a:t>
                      </a:r>
                    </a:p>
                    <a:p>
                      <a:pPr algn="l"/>
                      <a:r>
                        <a:rPr lang="en-US" sz="1200" dirty="0">
                          <a:solidFill>
                            <a:schemeClr val="bg2"/>
                          </a:solidFill>
                        </a:rPr>
                        <a:t>Endowment/Gift</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$52,560</a:t>
                      </a:r>
                    </a:p>
                    <a:p>
                      <a:pPr algn="r"/>
                      <a:r>
                        <a:rPr lang="en-US" sz="1200" dirty="0">
                          <a:solidFill>
                            <a:schemeClr val="bg2"/>
                          </a:solidFill>
                        </a:rPr>
                        <a:t>$45,990</a:t>
                      </a:r>
                    </a:p>
                    <a:p>
                      <a:pPr algn="r"/>
                      <a:r>
                        <a:rPr lang="en-US" sz="1200" dirty="0">
                          <a:solidFill>
                            <a:schemeClr val="bg2"/>
                          </a:solidFill>
                        </a:rPr>
                        <a:t>$10,000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bg2"/>
                          </a:solidFill>
                        </a:rPr>
                        <a:t>$3,430</a:t>
                      </a:r>
                      <a:r>
                        <a:rPr lang="en-US" sz="1200" dirty="0">
                          <a:solidFill>
                            <a:srgbClr val="FFFFFF"/>
                          </a:solidFill>
                        </a:rPr>
                        <a:t>)</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59446835"/>
                  </a:ext>
                </a:extLst>
              </a:tr>
              <a:tr h="370840">
                <a:tc>
                  <a:txBody>
                    <a:bodyPr/>
                    <a:lstStyle/>
                    <a:p>
                      <a:r>
                        <a:rPr lang="en-US" sz="1200" dirty="0">
                          <a:solidFill>
                            <a:schemeClr val="bg2"/>
                          </a:solidFill>
                        </a:rPr>
                        <a:t>Education</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20%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$26,280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a:solidFill>
                            <a:schemeClr val="bg2"/>
                          </a:solidFill>
                        </a:rPr>
                        <a:t>Program Director (</a:t>
                      </a:r>
                      <a:r>
                        <a:rPr lang="en-US" sz="1200" dirty="0" err="1">
                          <a:solidFill>
                            <a:schemeClr val="bg2"/>
                          </a:solidFill>
                        </a:rPr>
                        <a:t>CoM</a:t>
                      </a:r>
                      <a:r>
                        <a:rPr lang="en-US" sz="1200" dirty="0">
                          <a:solidFill>
                            <a:schemeClr val="bg2"/>
                          </a:solidFill>
                        </a:rPr>
                        <a:t>)</a:t>
                      </a:r>
                    </a:p>
                    <a:p>
                      <a:pPr algn="l"/>
                      <a:r>
                        <a:rPr lang="en-US" sz="1200" dirty="0">
                          <a:solidFill>
                            <a:schemeClr val="bg2"/>
                          </a:solidFill>
                        </a:rPr>
                        <a:t>PhD Teaching (</a:t>
                      </a:r>
                      <a:r>
                        <a:rPr lang="en-US" sz="1200" dirty="0" err="1">
                          <a:solidFill>
                            <a:schemeClr val="bg2"/>
                          </a:solidFill>
                        </a:rPr>
                        <a:t>CoM</a:t>
                      </a:r>
                      <a:r>
                        <a:rPr lang="en-US" sz="1200" dirty="0">
                          <a:solidFill>
                            <a:schemeClr val="bg2"/>
                          </a:solidFill>
                        </a:rPr>
                        <a:t>)</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$20,000</a:t>
                      </a:r>
                    </a:p>
                    <a:p>
                      <a:pPr algn="r"/>
                      <a:r>
                        <a:rPr lang="en-US" sz="1200" dirty="0">
                          <a:solidFill>
                            <a:schemeClr val="bg2"/>
                          </a:solidFill>
                        </a:rPr>
                        <a:t>$5,000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accent2"/>
                          </a:solidFill>
                        </a:rPr>
                        <a:t>($1,280)</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019176617"/>
                  </a:ext>
                </a:extLst>
              </a:tr>
              <a:tr h="370840">
                <a:tc>
                  <a:txBody>
                    <a:bodyPr/>
                    <a:lstStyle/>
                    <a:p>
                      <a:r>
                        <a:rPr lang="en-US" sz="1200" dirty="0">
                          <a:solidFill>
                            <a:schemeClr val="bg2"/>
                          </a:solidFill>
                        </a:rPr>
                        <a:t>Administration</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a:solidFill>
                            <a:schemeClr val="bg2"/>
                          </a:solidFill>
                        </a:rPr>
                        <a:t>N/A</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bg2"/>
                          </a:solidFill>
                        </a:rPr>
                        <a:t>$0</a:t>
                      </a:r>
                      <a:r>
                        <a:rPr lang="en-US" sz="1200" dirty="0">
                          <a:solidFill>
                            <a:srgbClr val="FFFFFF"/>
                          </a:solidFill>
                        </a:rPr>
                        <a:t>)</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664897685"/>
                  </a:ext>
                </a:extLst>
              </a:tr>
              <a:tr h="370840">
                <a:tc>
                  <a:txBody>
                    <a:bodyPr/>
                    <a:lstStyle/>
                    <a:p>
                      <a:r>
                        <a:rPr lang="en-US" sz="1200" b="1" dirty="0">
                          <a:solidFill>
                            <a:schemeClr val="bg2"/>
                          </a:solidFill>
                        </a:rPr>
                        <a:t>Total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100%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$131,400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endParaRPr lang="en-US" sz="1200" b="1" dirty="0">
                        <a:solidFill>
                          <a:schemeClr val="bg2"/>
                        </a:solidFill>
                      </a:endParaRPr>
                    </a:p>
                  </a:txBody>
                  <a:tcPr anchor="ctr">
                    <a:lnL w="12700" cap="flat" cmpd="sng" algn="ctr">
                      <a:solidFill>
                        <a:schemeClr val="accent6"/>
                      </a:solidFill>
                      <a:prstDash val="solid"/>
                      <a:round/>
                      <a:headEnd type="none" w="med" len="med"/>
                      <a:tailEnd type="none" w="med" len="med"/>
                    </a:ln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$133,550</a:t>
                      </a:r>
                    </a:p>
                  </a:txBody>
                  <a:tcPr anchor="ctr">
                    <a:lnR w="12700" cap="flat" cmpd="sng" algn="ctr">
                      <a:solidFill>
                        <a:schemeClr val="accent6"/>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$2,150</a:t>
                      </a:r>
                      <a:r>
                        <a:rPr lang="en-US" sz="1200" b="1" dirty="0">
                          <a:solidFill>
                            <a:srgbClr val="FFFFFF"/>
                          </a:solidFill>
                        </a:rPr>
                        <a:t>)</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950991384"/>
                  </a:ext>
                </a:extLst>
              </a:tr>
            </a:tbl>
          </a:graphicData>
        </a:graphic>
      </p:graphicFrame>
    </p:spTree>
    <p:extLst>
      <p:ext uri="{BB962C8B-B14F-4D97-AF65-F5344CB8AC3E}">
        <p14:creationId xmlns:p14="http://schemas.microsoft.com/office/powerpoint/2010/main" val="144146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F9B-6D80-4DB5-B8E6-5BCA99871D9A}"/>
              </a:ext>
            </a:extLst>
          </p:cNvPr>
          <p:cNvSpPr>
            <a:spLocks noGrp="1"/>
          </p:cNvSpPr>
          <p:nvPr>
            <p:ph type="title"/>
          </p:nvPr>
        </p:nvSpPr>
        <p:spPr/>
        <p:txBody>
          <a:bodyPr/>
          <a:lstStyle/>
          <a:p>
            <a:r>
              <a:rPr lang="en-US" dirty="0"/>
              <a:t>Funding Examples</a:t>
            </a:r>
          </a:p>
        </p:txBody>
      </p:sp>
      <p:sp>
        <p:nvSpPr>
          <p:cNvPr id="3" name="Content Placeholder 2">
            <a:extLst>
              <a:ext uri="{FF2B5EF4-FFF2-40B4-BE49-F238E27FC236}">
                <a16:creationId xmlns:a16="http://schemas.microsoft.com/office/drawing/2014/main" id="{E74DDC67-BD9C-4A16-9013-7B04EE6E2604}"/>
              </a:ext>
            </a:extLst>
          </p:cNvPr>
          <p:cNvSpPr>
            <a:spLocks noGrp="1"/>
          </p:cNvSpPr>
          <p:nvPr>
            <p:ph idx="1"/>
          </p:nvPr>
        </p:nvSpPr>
        <p:spPr/>
        <p:txBody>
          <a:bodyPr/>
          <a:lstStyle/>
          <a:p>
            <a:r>
              <a:rPr lang="en-US" dirty="0"/>
              <a:t>MD: $125,300 Salary/FB</a:t>
            </a:r>
          </a:p>
        </p:txBody>
      </p:sp>
      <p:graphicFrame>
        <p:nvGraphicFramePr>
          <p:cNvPr id="4" name="Table 3">
            <a:extLst>
              <a:ext uri="{FF2B5EF4-FFF2-40B4-BE49-F238E27FC236}">
                <a16:creationId xmlns:a16="http://schemas.microsoft.com/office/drawing/2014/main" id="{A63BE630-9CBE-4D75-992A-7B0E7A431751}"/>
              </a:ext>
            </a:extLst>
          </p:cNvPr>
          <p:cNvGraphicFramePr>
            <a:graphicFrameLocks noGrp="1"/>
          </p:cNvGraphicFramePr>
          <p:nvPr>
            <p:extLst>
              <p:ext uri="{D42A27DB-BD31-4B8C-83A1-F6EECF244321}">
                <p14:modId xmlns:p14="http://schemas.microsoft.com/office/powerpoint/2010/main" val="2588869402"/>
              </p:ext>
            </p:extLst>
          </p:nvPr>
        </p:nvGraphicFramePr>
        <p:xfrm>
          <a:off x="1295399" y="2509520"/>
          <a:ext cx="6705601" cy="2397760"/>
        </p:xfrm>
        <a:graphic>
          <a:graphicData uri="http://schemas.openxmlformats.org/drawingml/2006/table">
            <a:tbl>
              <a:tblPr firstRow="1" bandRow="1">
                <a:tableStyleId>{912C8C85-51F0-491E-9774-3900AFEF0FD7}</a:tableStyleId>
              </a:tblPr>
              <a:tblGrid>
                <a:gridCol w="1175208">
                  <a:extLst>
                    <a:ext uri="{9D8B030D-6E8A-4147-A177-3AD203B41FA5}">
                      <a16:colId xmlns:a16="http://schemas.microsoft.com/office/drawing/2014/main" val="3438037563"/>
                    </a:ext>
                  </a:extLst>
                </a:gridCol>
                <a:gridCol w="622169">
                  <a:extLst>
                    <a:ext uri="{9D8B030D-6E8A-4147-A177-3AD203B41FA5}">
                      <a16:colId xmlns:a16="http://schemas.microsoft.com/office/drawing/2014/main" val="2986376072"/>
                    </a:ext>
                  </a:extLst>
                </a:gridCol>
                <a:gridCol w="1036949">
                  <a:extLst>
                    <a:ext uri="{9D8B030D-6E8A-4147-A177-3AD203B41FA5}">
                      <a16:colId xmlns:a16="http://schemas.microsoft.com/office/drawing/2014/main" val="2421004959"/>
                    </a:ext>
                  </a:extLst>
                </a:gridCol>
                <a:gridCol w="2212157">
                  <a:extLst>
                    <a:ext uri="{9D8B030D-6E8A-4147-A177-3AD203B41FA5}">
                      <a16:colId xmlns:a16="http://schemas.microsoft.com/office/drawing/2014/main" val="3289449273"/>
                    </a:ext>
                  </a:extLst>
                </a:gridCol>
                <a:gridCol w="829559">
                  <a:extLst>
                    <a:ext uri="{9D8B030D-6E8A-4147-A177-3AD203B41FA5}">
                      <a16:colId xmlns:a16="http://schemas.microsoft.com/office/drawing/2014/main" val="4002598992"/>
                    </a:ext>
                  </a:extLst>
                </a:gridCol>
                <a:gridCol w="829559">
                  <a:extLst>
                    <a:ext uri="{9D8B030D-6E8A-4147-A177-3AD203B41FA5}">
                      <a16:colId xmlns:a16="http://schemas.microsoft.com/office/drawing/2014/main" val="3370021"/>
                    </a:ext>
                  </a:extLst>
                </a:gridCol>
              </a:tblGrid>
              <a:tr h="370840">
                <a:tc>
                  <a:txBody>
                    <a:bodyPr/>
                    <a:lstStyle/>
                    <a:p>
                      <a:r>
                        <a:rPr lang="en-US" sz="1200" b="1" dirty="0">
                          <a:solidFill>
                            <a:schemeClr val="accent2">
                              <a:lumMod val="20000"/>
                              <a:lumOff val="80000"/>
                            </a:schemeClr>
                          </a:solidFill>
                        </a:rPr>
                        <a:t>Effort</a:t>
                      </a:r>
                    </a:p>
                  </a:txBody>
                  <a:tcPr anchor="ctr">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Needed $s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gridSpan="2">
                  <a:txBody>
                    <a:bodyPr/>
                    <a:lstStyle/>
                    <a:p>
                      <a:pPr algn="ctr"/>
                      <a:r>
                        <a:rPr lang="en-US" sz="1200" b="1" dirty="0">
                          <a:solidFill>
                            <a:schemeClr val="accent2">
                              <a:lumMod val="20000"/>
                              <a:lumOff val="80000"/>
                            </a:schemeClr>
                          </a:solidFill>
                        </a:rPr>
                        <a:t>Actual Funding ($s)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hMerge="1">
                  <a:txBody>
                    <a:bodyPr/>
                    <a:lstStyle/>
                    <a:p>
                      <a:pPr algn="ctr"/>
                      <a:endParaRPr lang="en-US" sz="1200" b="1" dirty="0">
                        <a:solidFill>
                          <a:schemeClr val="accent2">
                            <a:lumMod val="20000"/>
                            <a:lumOff val="80000"/>
                          </a:schemeClr>
                        </a:solidFill>
                      </a:endParaRPr>
                    </a:p>
                  </a:txBody>
                  <a:tcPr>
                    <a:solidFill>
                      <a:schemeClr val="accent6"/>
                    </a:solidFill>
                  </a:tcPr>
                </a:tc>
                <a:tc>
                  <a:txBody>
                    <a:bodyPr/>
                    <a:lstStyle/>
                    <a:p>
                      <a:pPr algn="ctr"/>
                      <a:r>
                        <a:rPr lang="en-US" sz="1200" b="1" dirty="0">
                          <a:solidFill>
                            <a:schemeClr val="accent2">
                              <a:lumMod val="20000"/>
                              <a:lumOff val="80000"/>
                            </a:schemeClr>
                          </a:solidFill>
                        </a:rPr>
                        <a:t>Net</a:t>
                      </a:r>
                    </a:p>
                  </a:txBody>
                  <a:tcPr anchor="ctr">
                    <a:lnL w="12700" cap="flat" cmpd="sng" algn="ctr">
                      <a:solidFill>
                        <a:schemeClr val="accent6"/>
                      </a:solidFill>
                      <a:prstDash val="solid"/>
                      <a:round/>
                      <a:headEnd type="none" w="med" len="med"/>
                      <a:tailEnd type="none" w="med" len="med"/>
                    </a:lnL>
                    <a:solidFill>
                      <a:schemeClr val="accent6"/>
                    </a:solidFill>
                  </a:tcPr>
                </a:tc>
                <a:extLst>
                  <a:ext uri="{0D108BD9-81ED-4DB2-BD59-A6C34878D82A}">
                    <a16:rowId xmlns:a16="http://schemas.microsoft.com/office/drawing/2014/main" val="456850184"/>
                  </a:ext>
                </a:extLst>
              </a:tr>
              <a:tr h="370840">
                <a:tc>
                  <a:txBody>
                    <a:bodyPr/>
                    <a:lstStyle/>
                    <a:p>
                      <a:r>
                        <a:rPr lang="en-US" sz="1200" dirty="0">
                          <a:solidFill>
                            <a:schemeClr val="bg2"/>
                          </a:solidFill>
                        </a:rPr>
                        <a:t>Clinical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60%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$75,180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a:solidFill>
                            <a:schemeClr val="bg2"/>
                          </a:solidFill>
                        </a:rPr>
                        <a:t>Professional Fees</a:t>
                      </a:r>
                    </a:p>
                    <a:p>
                      <a:pPr algn="l"/>
                      <a:r>
                        <a:rPr lang="en-US" sz="1200" dirty="0">
                          <a:solidFill>
                            <a:schemeClr val="bg2"/>
                          </a:solidFill>
                        </a:rPr>
                        <a:t>Sustaining Funds (UC Health)</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$55,000</a:t>
                      </a:r>
                    </a:p>
                    <a:p>
                      <a:pPr algn="r"/>
                      <a:r>
                        <a:rPr lang="en-US" sz="1200" dirty="0">
                          <a:solidFill>
                            <a:schemeClr val="bg2"/>
                          </a:solidFill>
                        </a:rPr>
                        <a:t>$18,000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accent2"/>
                          </a:solidFill>
                        </a:rPr>
                        <a:t>($2,180)</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973598630"/>
                  </a:ext>
                </a:extLst>
              </a:tr>
              <a:tr h="370840">
                <a:tc>
                  <a:txBody>
                    <a:bodyPr/>
                    <a:lstStyle/>
                    <a:p>
                      <a:r>
                        <a:rPr lang="en-US" sz="1200" dirty="0">
                          <a:solidFill>
                            <a:schemeClr val="bg2"/>
                          </a:solidFill>
                        </a:rPr>
                        <a:t>Research</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20%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$25,060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a:solidFill>
                            <a:schemeClr val="bg2"/>
                          </a:solidFill>
                        </a:rPr>
                        <a:t>Clinical Trial(s)</a:t>
                      </a:r>
                    </a:p>
                    <a:p>
                      <a:pPr algn="l"/>
                      <a:r>
                        <a:rPr lang="en-US" sz="1200" dirty="0">
                          <a:solidFill>
                            <a:schemeClr val="bg2"/>
                          </a:solidFill>
                        </a:rPr>
                        <a:t>Quasi/ASP (UC Health)</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$15,000</a:t>
                      </a:r>
                    </a:p>
                    <a:p>
                      <a:pPr algn="r"/>
                      <a:r>
                        <a:rPr lang="en-US" sz="1200" dirty="0">
                          <a:solidFill>
                            <a:schemeClr val="bg2"/>
                          </a:solidFill>
                        </a:rPr>
                        <a:t>$8,110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accent2"/>
                          </a:solidFill>
                        </a:rPr>
                        <a:t>($1,950)</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59446835"/>
                  </a:ext>
                </a:extLst>
              </a:tr>
              <a:tr h="370840">
                <a:tc>
                  <a:txBody>
                    <a:bodyPr/>
                    <a:lstStyle/>
                    <a:p>
                      <a:r>
                        <a:rPr lang="en-US" sz="1200" dirty="0">
                          <a:solidFill>
                            <a:schemeClr val="bg2"/>
                          </a:solidFill>
                        </a:rPr>
                        <a:t>Education</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$12,530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a:solidFill>
                            <a:schemeClr val="bg2"/>
                          </a:solidFill>
                        </a:rPr>
                        <a:t>Block Director 10% (</a:t>
                      </a:r>
                      <a:r>
                        <a:rPr lang="en-US" sz="1200" dirty="0" err="1">
                          <a:solidFill>
                            <a:schemeClr val="bg2"/>
                          </a:solidFill>
                        </a:rPr>
                        <a:t>CoM</a:t>
                      </a:r>
                      <a:r>
                        <a:rPr lang="en-US" sz="1200" dirty="0">
                          <a:solidFill>
                            <a:schemeClr val="bg2"/>
                          </a:solidFill>
                        </a:rPr>
                        <a:t>)</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$15,000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bg2"/>
                          </a:solidFill>
                        </a:rPr>
                        <a:t>$2,470</a:t>
                      </a:r>
                      <a:r>
                        <a:rPr lang="en-US" sz="1200" dirty="0">
                          <a:solidFill>
                            <a:srgbClr val="FFFFFF"/>
                          </a:solidFill>
                        </a:rPr>
                        <a:t>)</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019176617"/>
                  </a:ext>
                </a:extLst>
              </a:tr>
              <a:tr h="370840">
                <a:tc>
                  <a:txBody>
                    <a:bodyPr/>
                    <a:lstStyle/>
                    <a:p>
                      <a:r>
                        <a:rPr lang="en-US" sz="1200" dirty="0">
                          <a:solidFill>
                            <a:schemeClr val="bg2"/>
                          </a:solidFill>
                        </a:rPr>
                        <a:t>Administration</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$12,530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r>
                        <a:rPr lang="en-US" sz="1200" dirty="0">
                          <a:solidFill>
                            <a:schemeClr val="bg2"/>
                          </a:solidFill>
                        </a:rPr>
                        <a:t>Medical Director (UC Health)</a:t>
                      </a:r>
                    </a:p>
                  </a:txBody>
                  <a:tcPr anchor="ctr">
                    <a:lnL w="12700" cap="flat" cmpd="sng" algn="ctr">
                      <a:solidFill>
                        <a:schemeClr val="accent6"/>
                      </a:solidFill>
                      <a:prstDash val="solid"/>
                      <a:round/>
                      <a:headEnd type="none" w="med" len="med"/>
                      <a:tailEnd type="none" w="med" len="med"/>
                    </a:lnL>
                  </a:tcPr>
                </a:tc>
                <a:tc>
                  <a:txBody>
                    <a:bodyPr/>
                    <a:lstStyle/>
                    <a:p>
                      <a:pPr algn="r"/>
                      <a:r>
                        <a:rPr lang="en-US" sz="1200" dirty="0">
                          <a:solidFill>
                            <a:schemeClr val="bg2"/>
                          </a:solidFill>
                        </a:rPr>
                        <a:t>$15,000</a:t>
                      </a:r>
                    </a:p>
                  </a:txBody>
                  <a:tcPr anchor="ctr">
                    <a:lnR w="12700" cap="flat" cmpd="sng" algn="ctr">
                      <a:solidFill>
                        <a:schemeClr val="accent6"/>
                      </a:solidFill>
                      <a:prstDash val="solid"/>
                      <a:round/>
                      <a:headEnd type="none" w="med" len="med"/>
                      <a:tailEnd type="none" w="med" len="med"/>
                    </a:lnR>
                  </a:tcPr>
                </a:tc>
                <a:tc>
                  <a:txBody>
                    <a:bodyPr/>
                    <a:lstStyle/>
                    <a:p>
                      <a:pPr algn="r"/>
                      <a:r>
                        <a:rPr lang="en-US" sz="1200" dirty="0">
                          <a:solidFill>
                            <a:schemeClr val="bg2"/>
                          </a:solidFill>
                        </a:rPr>
                        <a:t>$2,470</a:t>
                      </a:r>
                      <a:r>
                        <a:rPr lang="en-US" sz="1200" dirty="0">
                          <a:solidFill>
                            <a:srgbClr val="FFFFFF"/>
                          </a:solidFill>
                        </a:rPr>
                        <a:t>)</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664897685"/>
                  </a:ext>
                </a:extLst>
              </a:tr>
              <a:tr h="370840">
                <a:tc>
                  <a:txBody>
                    <a:bodyPr/>
                    <a:lstStyle/>
                    <a:p>
                      <a:r>
                        <a:rPr lang="en-US" sz="1200" b="1" dirty="0">
                          <a:solidFill>
                            <a:schemeClr val="bg2"/>
                          </a:solidFill>
                        </a:rPr>
                        <a:t>Total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100%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$125,300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l"/>
                      <a:endParaRPr lang="en-US" sz="1200" b="1" dirty="0">
                        <a:solidFill>
                          <a:schemeClr val="bg2"/>
                        </a:solidFill>
                      </a:endParaRPr>
                    </a:p>
                  </a:txBody>
                  <a:tcPr anchor="ctr">
                    <a:lnL w="12700" cap="flat" cmpd="sng" algn="ctr">
                      <a:solidFill>
                        <a:schemeClr val="accent6"/>
                      </a:solidFill>
                      <a:prstDash val="solid"/>
                      <a:round/>
                      <a:headEnd type="none" w="med" len="med"/>
                      <a:tailEnd type="none" w="med" len="med"/>
                    </a:ln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$126,110</a:t>
                      </a:r>
                    </a:p>
                  </a:txBody>
                  <a:tcPr anchor="ctr">
                    <a:lnR w="12700" cap="flat" cmpd="sng" algn="ctr">
                      <a:solidFill>
                        <a:schemeClr val="accent6"/>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$810</a:t>
                      </a:r>
                      <a:r>
                        <a:rPr lang="en-US" sz="1200" b="1" dirty="0">
                          <a:solidFill>
                            <a:srgbClr val="FFFFFF"/>
                          </a:solidFill>
                        </a:rPr>
                        <a:t>)</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950991384"/>
                  </a:ext>
                </a:extLst>
              </a:tr>
            </a:tbl>
          </a:graphicData>
        </a:graphic>
      </p:graphicFrame>
    </p:spTree>
    <p:extLst>
      <p:ext uri="{BB962C8B-B14F-4D97-AF65-F5344CB8AC3E}">
        <p14:creationId xmlns:p14="http://schemas.microsoft.com/office/powerpoint/2010/main" val="60000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Benchmarks</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p:txBody>
          <a:bodyPr/>
          <a:lstStyle/>
          <a:p>
            <a:r>
              <a:rPr lang="en-US" sz="2800" dirty="0"/>
              <a:t>Compensation (Base Salary and Incentive)</a:t>
            </a:r>
          </a:p>
          <a:p>
            <a:pPr lvl="1">
              <a:buFont typeface="Wingdings" panose="05000000000000000000" pitchFamily="2" charset="2"/>
              <a:buChar char="q"/>
            </a:pPr>
            <a:r>
              <a:rPr lang="en-US" sz="2400" dirty="0"/>
              <a:t>Clinical Faculty/Providers</a:t>
            </a:r>
          </a:p>
          <a:p>
            <a:pPr lvl="2">
              <a:buFont typeface="Wingdings" panose="05000000000000000000" pitchFamily="2" charset="2"/>
              <a:buChar char="§"/>
            </a:pPr>
            <a:r>
              <a:rPr lang="en-US" sz="2400" dirty="0"/>
              <a:t>Association of American Medical Colleges (AAMC) Midwest, by Rank</a:t>
            </a:r>
          </a:p>
          <a:p>
            <a:pPr lvl="3"/>
            <a:r>
              <a:rPr lang="en-US" sz="1600" dirty="0">
                <a:solidFill>
                  <a:schemeClr val="bg2"/>
                </a:solidFill>
              </a:rPr>
              <a:t>154 accredited medical schools</a:t>
            </a:r>
          </a:p>
          <a:p>
            <a:pPr lvl="2">
              <a:buFont typeface="Wingdings" panose="05000000000000000000" pitchFamily="2" charset="2"/>
              <a:buChar char="§"/>
            </a:pPr>
            <a:r>
              <a:rPr lang="en-US" sz="2400" dirty="0"/>
              <a:t>Medical Group Management Association (MGMA)</a:t>
            </a:r>
          </a:p>
          <a:p>
            <a:pPr lvl="3"/>
            <a:r>
              <a:rPr lang="en-US" sz="1600" dirty="0">
                <a:solidFill>
                  <a:schemeClr val="bg2"/>
                </a:solidFill>
              </a:rPr>
              <a:t>12,500 organizations of all sizes, types, structures and specialties </a:t>
            </a:r>
          </a:p>
          <a:p>
            <a:pPr lvl="2">
              <a:buFont typeface="Wingdings" panose="05000000000000000000" pitchFamily="2" charset="2"/>
              <a:buChar char="§"/>
            </a:pPr>
            <a:r>
              <a:rPr lang="en-US" sz="2400" dirty="0"/>
              <a:t>American Medical Group Association (AMGA)</a:t>
            </a:r>
          </a:p>
          <a:p>
            <a:pPr lvl="3"/>
            <a:r>
              <a:rPr lang="en-US" sz="1600" dirty="0">
                <a:solidFill>
                  <a:schemeClr val="bg2"/>
                </a:solidFill>
              </a:rPr>
              <a:t>420 medical schools and practice groups, 220K providers</a:t>
            </a:r>
          </a:p>
          <a:p>
            <a:pPr lvl="1">
              <a:buFont typeface="Wingdings" panose="05000000000000000000" pitchFamily="2" charset="2"/>
              <a:buChar char="q"/>
            </a:pPr>
            <a:r>
              <a:rPr lang="en-US" sz="2400" dirty="0"/>
              <a:t>Research Faculty</a:t>
            </a:r>
          </a:p>
          <a:p>
            <a:pPr lvl="2">
              <a:buFont typeface="Wingdings" panose="05000000000000000000" pitchFamily="2" charset="2"/>
              <a:buChar char="§"/>
            </a:pPr>
            <a:r>
              <a:rPr lang="en-US" sz="2400" dirty="0"/>
              <a:t>AAMC Midwest, by Rank</a:t>
            </a:r>
          </a:p>
          <a:p>
            <a:pPr lvl="2">
              <a:buFont typeface="Wingdings" panose="05000000000000000000" pitchFamily="2" charset="2"/>
              <a:buChar char="§"/>
            </a:pPr>
            <a:r>
              <a:rPr lang="en-US" sz="2400" dirty="0"/>
              <a:t>AAMC National, by Rank</a:t>
            </a:r>
          </a:p>
        </p:txBody>
      </p:sp>
    </p:spTree>
    <p:extLst>
      <p:ext uri="{BB962C8B-B14F-4D97-AF65-F5344CB8AC3E}">
        <p14:creationId xmlns:p14="http://schemas.microsoft.com/office/powerpoint/2010/main" val="161544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Benchmarks</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p:txBody>
          <a:bodyPr/>
          <a:lstStyle/>
          <a:p>
            <a:r>
              <a:rPr lang="en-US" sz="2800" dirty="0"/>
              <a:t>Productivity</a:t>
            </a:r>
          </a:p>
          <a:p>
            <a:pPr lvl="1">
              <a:buFont typeface="Wingdings" panose="05000000000000000000" pitchFamily="2" charset="2"/>
              <a:buChar char="q"/>
            </a:pPr>
            <a:r>
              <a:rPr lang="en-US" sz="2400" dirty="0"/>
              <a:t>Clinical Productivity – </a:t>
            </a:r>
            <a:r>
              <a:rPr lang="en-US" sz="2400" dirty="0" err="1"/>
              <a:t>wRVUs</a:t>
            </a:r>
            <a:r>
              <a:rPr lang="en-US" sz="2400" dirty="0"/>
              <a:t>/ASAs</a:t>
            </a:r>
          </a:p>
          <a:p>
            <a:pPr lvl="2">
              <a:buFont typeface="Wingdings" panose="05000000000000000000" pitchFamily="2" charset="2"/>
              <a:buChar char="§"/>
            </a:pPr>
            <a:r>
              <a:rPr lang="en-US" sz="2400" dirty="0"/>
              <a:t>Faculty Practice Solutions Center (FPSC)</a:t>
            </a:r>
          </a:p>
          <a:p>
            <a:pPr lvl="3">
              <a:buFont typeface="Arial" panose="020B0604020202020204" pitchFamily="34" charset="0"/>
              <a:buChar char="‒"/>
            </a:pPr>
            <a:r>
              <a:rPr lang="en-US" sz="1600" dirty="0">
                <a:solidFill>
                  <a:schemeClr val="bg2"/>
                </a:solidFill>
              </a:rPr>
              <a:t>90 academic practice plans</a:t>
            </a:r>
          </a:p>
          <a:p>
            <a:pPr lvl="2">
              <a:buFont typeface="Wingdings" panose="05000000000000000000" pitchFamily="2" charset="2"/>
              <a:buChar char="§"/>
            </a:pPr>
            <a:r>
              <a:rPr lang="en-US" sz="2400" dirty="0"/>
              <a:t>MGMA</a:t>
            </a:r>
          </a:p>
          <a:p>
            <a:pPr lvl="1">
              <a:buFont typeface="Wingdings" panose="05000000000000000000" pitchFamily="2" charset="2"/>
              <a:buChar char="q"/>
            </a:pPr>
            <a:r>
              <a:rPr lang="en-US" sz="2400" dirty="0"/>
              <a:t>Research Productivity – % of salary covered on grants/trials</a:t>
            </a:r>
          </a:p>
          <a:p>
            <a:pPr lvl="2">
              <a:buFont typeface="Wingdings" panose="05000000000000000000" pitchFamily="2" charset="2"/>
              <a:buChar char="§"/>
            </a:pPr>
            <a:r>
              <a:rPr lang="en-US" sz="2400" dirty="0"/>
              <a:t>Internal benchmark – workload documents</a:t>
            </a:r>
          </a:p>
          <a:p>
            <a:pPr lvl="3">
              <a:buFont typeface="Arial" panose="020B0604020202020204" pitchFamily="34" charset="0"/>
              <a:buChar char="‒"/>
            </a:pPr>
            <a:r>
              <a:rPr lang="en-US" sz="1600" dirty="0">
                <a:solidFill>
                  <a:schemeClr val="bg2"/>
                </a:solidFill>
              </a:rPr>
              <a:t>Target</a:t>
            </a:r>
          </a:p>
          <a:p>
            <a:pPr lvl="4">
              <a:buFont typeface="Courier New" panose="02070309020205020404" pitchFamily="49" charset="0"/>
              <a:buChar char="o"/>
            </a:pPr>
            <a:r>
              <a:rPr lang="en-US" sz="1600" dirty="0">
                <a:solidFill>
                  <a:schemeClr val="bg2"/>
                </a:solidFill>
              </a:rPr>
              <a:t>25% unfunded MD (75% funded)</a:t>
            </a:r>
          </a:p>
          <a:p>
            <a:pPr lvl="4">
              <a:buFont typeface="Courier New" panose="02070309020205020404" pitchFamily="49" charset="0"/>
              <a:buChar char="o"/>
            </a:pPr>
            <a:r>
              <a:rPr lang="en-US" sz="1600" dirty="0">
                <a:solidFill>
                  <a:schemeClr val="bg2"/>
                </a:solidFill>
              </a:rPr>
              <a:t>50% unfunded PhD (50% funded)</a:t>
            </a:r>
          </a:p>
          <a:p>
            <a:pPr lvl="3">
              <a:buFont typeface="Arial" panose="020B0604020202020204" pitchFamily="34" charset="0"/>
              <a:buChar char="‒"/>
            </a:pPr>
            <a:r>
              <a:rPr lang="en-US" sz="1600" dirty="0">
                <a:solidFill>
                  <a:schemeClr val="bg2"/>
                </a:solidFill>
              </a:rPr>
              <a:t>Aspirational Goal</a:t>
            </a:r>
          </a:p>
          <a:p>
            <a:pPr lvl="4">
              <a:buFont typeface="Courier New" panose="02070309020205020404" pitchFamily="49" charset="0"/>
              <a:buChar char="o"/>
            </a:pPr>
            <a:r>
              <a:rPr lang="en-US" sz="1600" dirty="0">
                <a:solidFill>
                  <a:schemeClr val="bg2"/>
                </a:solidFill>
              </a:rPr>
              <a:t>15% unfunded MD (85% funded)</a:t>
            </a:r>
          </a:p>
          <a:p>
            <a:pPr lvl="4">
              <a:buFont typeface="Courier New" panose="02070309020205020404" pitchFamily="49" charset="0"/>
              <a:buChar char="o"/>
            </a:pPr>
            <a:r>
              <a:rPr lang="en-US" sz="1600" dirty="0">
                <a:solidFill>
                  <a:schemeClr val="bg2"/>
                </a:solidFill>
              </a:rPr>
              <a:t>40% unfunded PhD (60% funded)</a:t>
            </a:r>
          </a:p>
        </p:txBody>
      </p:sp>
    </p:spTree>
    <p:extLst>
      <p:ext uri="{BB962C8B-B14F-4D97-AF65-F5344CB8AC3E}">
        <p14:creationId xmlns:p14="http://schemas.microsoft.com/office/powerpoint/2010/main" val="133436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7C96-F261-489A-A7F7-4D749DA33426}"/>
              </a:ext>
            </a:extLst>
          </p:cNvPr>
          <p:cNvSpPr>
            <a:spLocks noGrp="1"/>
          </p:cNvSpPr>
          <p:nvPr>
            <p:ph type="title"/>
          </p:nvPr>
        </p:nvSpPr>
        <p:spPr/>
        <p:txBody>
          <a:bodyPr/>
          <a:lstStyle/>
          <a:p>
            <a:r>
              <a:rPr lang="en-US" sz="3200" dirty="0"/>
              <a:t>Where Does My Salary Come From?</a:t>
            </a:r>
            <a:br>
              <a:rPr lang="en-US" sz="3200" dirty="0"/>
            </a:br>
            <a:r>
              <a:rPr lang="en-US" sz="1800" dirty="0"/>
              <a:t>Neil Holsing, MBA</a:t>
            </a:r>
            <a:br>
              <a:rPr lang="en-US" sz="1800" dirty="0"/>
            </a:br>
            <a:r>
              <a:rPr lang="en-US" sz="1800" dirty="0"/>
              <a:t>October 1, 2019</a:t>
            </a:r>
            <a:endParaRPr lang="en-US" sz="3200" dirty="0"/>
          </a:p>
        </p:txBody>
      </p:sp>
      <p:sp>
        <p:nvSpPr>
          <p:cNvPr id="3" name="Content Placeholder 2">
            <a:extLst>
              <a:ext uri="{FF2B5EF4-FFF2-40B4-BE49-F238E27FC236}">
                <a16:creationId xmlns:a16="http://schemas.microsoft.com/office/drawing/2014/main" id="{8F94A152-4628-4D77-8922-403C7A9AE94A}"/>
              </a:ext>
            </a:extLst>
          </p:cNvPr>
          <p:cNvSpPr>
            <a:spLocks noGrp="1"/>
          </p:cNvSpPr>
          <p:nvPr>
            <p:ph idx="1"/>
          </p:nvPr>
        </p:nvSpPr>
        <p:spPr>
          <a:xfrm>
            <a:off x="533400" y="1447800"/>
            <a:ext cx="8229600" cy="5257800"/>
          </a:xfrm>
        </p:spPr>
        <p:txBody>
          <a:bodyPr/>
          <a:lstStyle/>
          <a:p>
            <a:pPr>
              <a:spcBef>
                <a:spcPct val="0"/>
              </a:spcBef>
              <a:buNone/>
            </a:pPr>
            <a:r>
              <a:rPr lang="en-US" altLang="en-US" sz="2000" b="1" dirty="0">
                <a:solidFill>
                  <a:schemeClr val="bg1">
                    <a:lumMod val="10000"/>
                  </a:schemeClr>
                </a:solidFill>
              </a:rPr>
              <a:t>Learning Objectives</a:t>
            </a:r>
          </a:p>
          <a:p>
            <a:pPr>
              <a:spcBef>
                <a:spcPct val="0"/>
              </a:spcBef>
              <a:buNone/>
            </a:pPr>
            <a:endParaRPr lang="en-US" altLang="en-US" sz="2000" b="1" dirty="0">
              <a:solidFill>
                <a:schemeClr val="bg1">
                  <a:lumMod val="10000"/>
                </a:schemeClr>
              </a:solidFill>
            </a:endParaRPr>
          </a:p>
          <a:p>
            <a:pPr>
              <a:spcBef>
                <a:spcPct val="0"/>
              </a:spcBef>
              <a:buNone/>
            </a:pPr>
            <a:r>
              <a:rPr lang="en-US" altLang="en-US" sz="2000" b="1" i="1" dirty="0">
                <a:solidFill>
                  <a:schemeClr val="bg1">
                    <a:lumMod val="10000"/>
                  </a:schemeClr>
                </a:solidFill>
              </a:rPr>
              <a:t>At the end of this course, participants should be able to:</a:t>
            </a:r>
          </a:p>
          <a:p>
            <a:pPr>
              <a:spcBef>
                <a:spcPct val="0"/>
              </a:spcBef>
              <a:buNone/>
            </a:pPr>
            <a:endParaRPr lang="en-US" altLang="en-US" sz="2000" b="1" dirty="0">
              <a:solidFill>
                <a:schemeClr val="bg1">
                  <a:lumMod val="10000"/>
                </a:schemeClr>
              </a:solidFill>
            </a:endParaRPr>
          </a:p>
          <a:p>
            <a:pPr marL="800100" lvl="1" indent="-342900">
              <a:spcBef>
                <a:spcPct val="0"/>
              </a:spcBef>
              <a:buClrTx/>
              <a:buSzPct val="100000"/>
              <a:buFont typeface="+mj-lt"/>
              <a:buAutoNum type="arabicPeriod"/>
            </a:pPr>
            <a:r>
              <a:rPr lang="en-US" altLang="en-US" sz="2000" dirty="0">
                <a:solidFill>
                  <a:schemeClr val="bg1">
                    <a:lumMod val="10000"/>
                  </a:schemeClr>
                </a:solidFill>
              </a:rPr>
              <a:t>Identify various Funding Sources</a:t>
            </a:r>
          </a:p>
          <a:p>
            <a:pPr marL="800100" lvl="1" indent="-342900">
              <a:spcBef>
                <a:spcPct val="0"/>
              </a:spcBef>
              <a:buClrTx/>
              <a:buSzPct val="100000"/>
              <a:buFont typeface="+mj-lt"/>
              <a:buAutoNum type="arabicPeriod"/>
            </a:pPr>
            <a:r>
              <a:rPr lang="en-US" altLang="en-US" sz="2000" dirty="0">
                <a:solidFill>
                  <a:schemeClr val="bg1">
                    <a:lumMod val="10000"/>
                  </a:schemeClr>
                </a:solidFill>
              </a:rPr>
              <a:t>Review how Benchmarks are utilized</a:t>
            </a:r>
          </a:p>
          <a:p>
            <a:pPr marL="800100" lvl="1" indent="-342900">
              <a:spcBef>
                <a:spcPct val="0"/>
              </a:spcBef>
              <a:buClrTx/>
              <a:buSzPct val="100000"/>
              <a:buFont typeface="+mj-lt"/>
              <a:buAutoNum type="arabicPeriod"/>
            </a:pPr>
            <a:r>
              <a:rPr lang="en-US" altLang="en-US" sz="2000" dirty="0">
                <a:solidFill>
                  <a:schemeClr val="bg1">
                    <a:lumMod val="10000"/>
                  </a:schemeClr>
                </a:solidFill>
              </a:rPr>
              <a:t>Discuss the basics of UCP Compensation Plan</a:t>
            </a:r>
          </a:p>
          <a:p>
            <a:pPr marL="800100" lvl="1" indent="-342900">
              <a:spcBef>
                <a:spcPct val="0"/>
              </a:spcBef>
              <a:buClrTx/>
              <a:buSzPct val="100000"/>
              <a:buFont typeface="+mj-lt"/>
              <a:buAutoNum type="arabicPeriod"/>
            </a:pPr>
            <a:r>
              <a:rPr lang="en-US" altLang="en-US" sz="2000" dirty="0">
                <a:solidFill>
                  <a:schemeClr val="bg1">
                    <a:lumMod val="10000"/>
                  </a:schemeClr>
                </a:solidFill>
              </a:rPr>
              <a:t>Explain the role of the Compensation Committee</a:t>
            </a:r>
          </a:p>
          <a:p>
            <a:pPr>
              <a:spcBef>
                <a:spcPct val="0"/>
              </a:spcBef>
              <a:buNone/>
            </a:pPr>
            <a:endParaRPr lang="en-US" altLang="en-US" sz="1800" b="1" dirty="0">
              <a:solidFill>
                <a:schemeClr val="bg1">
                  <a:lumMod val="10000"/>
                </a:schemeClr>
              </a:solidFill>
            </a:endParaRPr>
          </a:p>
          <a:p>
            <a:pPr>
              <a:spcBef>
                <a:spcPct val="0"/>
              </a:spcBef>
              <a:buNone/>
            </a:pPr>
            <a:r>
              <a:rPr lang="en-US" altLang="en-US" sz="1800" b="1" dirty="0">
                <a:solidFill>
                  <a:schemeClr val="bg1">
                    <a:lumMod val="10000"/>
                  </a:schemeClr>
                </a:solidFill>
              </a:rPr>
              <a:t>Target Audience</a:t>
            </a:r>
            <a:endParaRPr lang="en-US" altLang="en-US" sz="1800" dirty="0">
              <a:solidFill>
                <a:schemeClr val="bg1">
                  <a:lumMod val="10000"/>
                </a:schemeClr>
              </a:solidFill>
            </a:endParaRPr>
          </a:p>
          <a:p>
            <a:pPr>
              <a:spcBef>
                <a:spcPct val="0"/>
              </a:spcBef>
              <a:buNone/>
            </a:pPr>
            <a:endParaRPr lang="en-US" altLang="en-US" sz="1800" b="1" dirty="0">
              <a:solidFill>
                <a:schemeClr val="bg1">
                  <a:lumMod val="10000"/>
                </a:schemeClr>
              </a:solidFill>
            </a:endParaRPr>
          </a:p>
          <a:p>
            <a:pPr>
              <a:spcBef>
                <a:spcPct val="0"/>
              </a:spcBef>
              <a:buNone/>
            </a:pPr>
            <a:r>
              <a:rPr lang="en-US" altLang="en-US" sz="1800" dirty="0">
                <a:solidFill>
                  <a:schemeClr val="bg1">
                    <a:lumMod val="10000"/>
                  </a:schemeClr>
                </a:solidFill>
              </a:rPr>
              <a:t>Physicians, graduate students, College of Medicine staff, residents, fellows, any/all University employees.</a:t>
            </a:r>
          </a:p>
          <a:p>
            <a:pPr marL="457200" lvl="1" indent="0">
              <a:spcBef>
                <a:spcPct val="0"/>
              </a:spcBef>
              <a:buNone/>
            </a:pPr>
            <a:endParaRPr lang="en-US" altLang="en-US" sz="2000" u="sng" dirty="0">
              <a:solidFill>
                <a:schemeClr val="bg1">
                  <a:lumMod val="10000"/>
                </a:schemeClr>
              </a:solidFill>
            </a:endParaRPr>
          </a:p>
        </p:txBody>
      </p:sp>
    </p:spTree>
    <p:extLst>
      <p:ext uri="{BB962C8B-B14F-4D97-AF65-F5344CB8AC3E}">
        <p14:creationId xmlns:p14="http://schemas.microsoft.com/office/powerpoint/2010/main" val="16977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Salary Benchmarks</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p:txBody>
          <a:bodyPr/>
          <a:lstStyle/>
          <a:p>
            <a:r>
              <a:rPr lang="en-US" sz="2800" dirty="0"/>
              <a:t>Salary Benchmark Example</a:t>
            </a:r>
            <a:endParaRPr lang="en-US" sz="2400" dirty="0"/>
          </a:p>
        </p:txBody>
      </p:sp>
      <p:pic>
        <p:nvPicPr>
          <p:cNvPr id="5" name="Picture 4">
            <a:extLst>
              <a:ext uri="{FF2B5EF4-FFF2-40B4-BE49-F238E27FC236}">
                <a16:creationId xmlns:a16="http://schemas.microsoft.com/office/drawing/2014/main" id="{2A612780-EF7A-4482-A27B-0C862A3CBDD7}"/>
              </a:ext>
            </a:extLst>
          </p:cNvPr>
          <p:cNvPicPr>
            <a:picLocks noChangeAspect="1"/>
          </p:cNvPicPr>
          <p:nvPr/>
        </p:nvPicPr>
        <p:blipFill>
          <a:blip r:embed="rId2"/>
          <a:stretch>
            <a:fillRect/>
          </a:stretch>
        </p:blipFill>
        <p:spPr>
          <a:xfrm>
            <a:off x="130377" y="2165100"/>
            <a:ext cx="8883245" cy="2940300"/>
          </a:xfrm>
          <a:prstGeom prst="rect">
            <a:avLst/>
          </a:prstGeom>
        </p:spPr>
      </p:pic>
      <p:sp>
        <p:nvSpPr>
          <p:cNvPr id="6" name="Rectangle 5">
            <a:extLst>
              <a:ext uri="{FF2B5EF4-FFF2-40B4-BE49-F238E27FC236}">
                <a16:creationId xmlns:a16="http://schemas.microsoft.com/office/drawing/2014/main" id="{01F67138-23F5-42A1-8EBC-921B419CA7A4}"/>
              </a:ext>
            </a:extLst>
          </p:cNvPr>
          <p:cNvSpPr/>
          <p:nvPr/>
        </p:nvSpPr>
        <p:spPr bwMode="auto">
          <a:xfrm>
            <a:off x="2971800" y="2057400"/>
            <a:ext cx="2133600" cy="3124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
        <p:nvSpPr>
          <p:cNvPr id="7" name="Rectangle 6">
            <a:extLst>
              <a:ext uri="{FF2B5EF4-FFF2-40B4-BE49-F238E27FC236}">
                <a16:creationId xmlns:a16="http://schemas.microsoft.com/office/drawing/2014/main" id="{3F9A8488-EA74-4498-80A0-33F4D516C323}"/>
              </a:ext>
            </a:extLst>
          </p:cNvPr>
          <p:cNvSpPr/>
          <p:nvPr/>
        </p:nvSpPr>
        <p:spPr bwMode="auto">
          <a:xfrm>
            <a:off x="6934200" y="2057400"/>
            <a:ext cx="2133600" cy="3124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
        <p:nvSpPr>
          <p:cNvPr id="4" name="Rectangle 3">
            <a:extLst>
              <a:ext uri="{FF2B5EF4-FFF2-40B4-BE49-F238E27FC236}">
                <a16:creationId xmlns:a16="http://schemas.microsoft.com/office/drawing/2014/main" id="{90C5A422-0FAB-4660-8019-08AE2EBB07F8}"/>
              </a:ext>
            </a:extLst>
          </p:cNvPr>
          <p:cNvSpPr/>
          <p:nvPr/>
        </p:nvSpPr>
        <p:spPr bwMode="auto">
          <a:xfrm>
            <a:off x="1777767" y="4520967"/>
            <a:ext cx="1066800" cy="152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pic>
        <p:nvPicPr>
          <p:cNvPr id="8" name="Picture 7">
            <a:extLst>
              <a:ext uri="{FF2B5EF4-FFF2-40B4-BE49-F238E27FC236}">
                <a16:creationId xmlns:a16="http://schemas.microsoft.com/office/drawing/2014/main" id="{78B8E9A0-A643-4189-87AB-D60AC16471F5}"/>
              </a:ext>
            </a:extLst>
          </p:cNvPr>
          <p:cNvPicPr>
            <a:picLocks noChangeAspect="1"/>
          </p:cNvPicPr>
          <p:nvPr/>
        </p:nvPicPr>
        <p:blipFill rotWithShape="1">
          <a:blip r:embed="rId2"/>
          <a:srcRect l="22154" t="88552" r="71842" b="7784"/>
          <a:stretch/>
        </p:blipFill>
        <p:spPr>
          <a:xfrm>
            <a:off x="2090956" y="4549917"/>
            <a:ext cx="533400" cy="107700"/>
          </a:xfrm>
          <a:prstGeom prst="rect">
            <a:avLst/>
          </a:prstGeom>
        </p:spPr>
      </p:pic>
    </p:spTree>
    <p:extLst>
      <p:ext uri="{BB962C8B-B14F-4D97-AF65-F5344CB8AC3E}">
        <p14:creationId xmlns:p14="http://schemas.microsoft.com/office/powerpoint/2010/main" val="3236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Clinical Benchmarks</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p:txBody>
          <a:bodyPr/>
          <a:lstStyle/>
          <a:p>
            <a:r>
              <a:rPr lang="en-US" sz="2800" dirty="0"/>
              <a:t>Clinical Productivity Benchmark Example</a:t>
            </a:r>
            <a:endParaRPr lang="en-US" sz="2400" dirty="0"/>
          </a:p>
        </p:txBody>
      </p:sp>
      <p:pic>
        <p:nvPicPr>
          <p:cNvPr id="4" name="Picture 3">
            <a:extLst>
              <a:ext uri="{FF2B5EF4-FFF2-40B4-BE49-F238E27FC236}">
                <a16:creationId xmlns:a16="http://schemas.microsoft.com/office/drawing/2014/main" id="{01BD89E4-69DB-4D47-8C22-9F1415C960B3}"/>
              </a:ext>
            </a:extLst>
          </p:cNvPr>
          <p:cNvPicPr>
            <a:picLocks noChangeAspect="1"/>
          </p:cNvPicPr>
          <p:nvPr/>
        </p:nvPicPr>
        <p:blipFill>
          <a:blip r:embed="rId2"/>
          <a:stretch>
            <a:fillRect/>
          </a:stretch>
        </p:blipFill>
        <p:spPr>
          <a:xfrm>
            <a:off x="152400" y="2034282"/>
            <a:ext cx="8763000" cy="2916228"/>
          </a:xfrm>
          <a:prstGeom prst="rect">
            <a:avLst/>
          </a:prstGeom>
        </p:spPr>
      </p:pic>
      <p:sp>
        <p:nvSpPr>
          <p:cNvPr id="6" name="Rectangle 5">
            <a:extLst>
              <a:ext uri="{FF2B5EF4-FFF2-40B4-BE49-F238E27FC236}">
                <a16:creationId xmlns:a16="http://schemas.microsoft.com/office/drawing/2014/main" id="{CACAB575-98C5-40D3-BE3B-647A6A573992}"/>
              </a:ext>
            </a:extLst>
          </p:cNvPr>
          <p:cNvSpPr/>
          <p:nvPr/>
        </p:nvSpPr>
        <p:spPr bwMode="auto">
          <a:xfrm>
            <a:off x="3200400" y="2209800"/>
            <a:ext cx="533400" cy="276133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
        <p:nvSpPr>
          <p:cNvPr id="7" name="Rectangle 6">
            <a:extLst>
              <a:ext uri="{FF2B5EF4-FFF2-40B4-BE49-F238E27FC236}">
                <a16:creationId xmlns:a16="http://schemas.microsoft.com/office/drawing/2014/main" id="{F63DE220-841A-4DF9-A8E0-E0EE50DCE60F}"/>
              </a:ext>
            </a:extLst>
          </p:cNvPr>
          <p:cNvSpPr/>
          <p:nvPr/>
        </p:nvSpPr>
        <p:spPr bwMode="auto">
          <a:xfrm>
            <a:off x="6248400" y="2212290"/>
            <a:ext cx="1371600" cy="276133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
        <p:nvSpPr>
          <p:cNvPr id="8" name="Rectangle 7">
            <a:extLst>
              <a:ext uri="{FF2B5EF4-FFF2-40B4-BE49-F238E27FC236}">
                <a16:creationId xmlns:a16="http://schemas.microsoft.com/office/drawing/2014/main" id="{685F4EBA-23EE-4B07-B1E9-4574C9AC1D5B}"/>
              </a:ext>
            </a:extLst>
          </p:cNvPr>
          <p:cNvSpPr/>
          <p:nvPr/>
        </p:nvSpPr>
        <p:spPr bwMode="auto">
          <a:xfrm>
            <a:off x="8382000" y="2212290"/>
            <a:ext cx="533400" cy="276133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Tree>
    <p:extLst>
      <p:ext uri="{BB962C8B-B14F-4D97-AF65-F5344CB8AC3E}">
        <p14:creationId xmlns:p14="http://schemas.microsoft.com/office/powerpoint/2010/main" val="179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593B-0DA8-4E30-8AC7-6404C293FFE6}"/>
              </a:ext>
            </a:extLst>
          </p:cNvPr>
          <p:cNvSpPr>
            <a:spLocks noGrp="1"/>
          </p:cNvSpPr>
          <p:nvPr>
            <p:ph type="title"/>
          </p:nvPr>
        </p:nvSpPr>
        <p:spPr/>
        <p:txBody>
          <a:bodyPr/>
          <a:lstStyle/>
          <a:p>
            <a:r>
              <a:rPr lang="en-US" dirty="0"/>
              <a:t>Clinical Benchmarks</a:t>
            </a:r>
          </a:p>
        </p:txBody>
      </p:sp>
      <p:graphicFrame>
        <p:nvGraphicFramePr>
          <p:cNvPr id="6" name="Content Placeholder 8">
            <a:extLst>
              <a:ext uri="{FF2B5EF4-FFF2-40B4-BE49-F238E27FC236}">
                <a16:creationId xmlns:a16="http://schemas.microsoft.com/office/drawing/2014/main" id="{AB0DEFE7-02FB-4CE7-A3FC-DD76904F91E9}"/>
              </a:ext>
            </a:extLst>
          </p:cNvPr>
          <p:cNvGraphicFramePr>
            <a:graphicFrameLocks noGrp="1"/>
          </p:cNvGraphicFramePr>
          <p:nvPr>
            <p:ph idx="1"/>
            <p:extLst>
              <p:ext uri="{D42A27DB-BD31-4B8C-83A1-F6EECF244321}">
                <p14:modId xmlns:p14="http://schemas.microsoft.com/office/powerpoint/2010/main" val="1406108416"/>
              </p:ext>
            </p:extLst>
          </p:nvPr>
        </p:nvGraphicFramePr>
        <p:xfrm>
          <a:off x="457199" y="929488"/>
          <a:ext cx="8351849" cy="493791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30D074BC-A699-4867-A20A-253193982041}"/>
              </a:ext>
            </a:extLst>
          </p:cNvPr>
          <p:cNvSpPr/>
          <p:nvPr/>
        </p:nvSpPr>
        <p:spPr bwMode="auto">
          <a:xfrm>
            <a:off x="5000384" y="929487"/>
            <a:ext cx="3800275" cy="2212419"/>
          </a:xfrm>
          <a:prstGeom prst="rect">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
        <p:nvSpPr>
          <p:cNvPr id="9" name="Rectangle 8">
            <a:extLst>
              <a:ext uri="{FF2B5EF4-FFF2-40B4-BE49-F238E27FC236}">
                <a16:creationId xmlns:a16="http://schemas.microsoft.com/office/drawing/2014/main" id="{A1FE28D8-0E59-412C-9EFD-72BDF50FFC39}"/>
              </a:ext>
            </a:extLst>
          </p:cNvPr>
          <p:cNvSpPr/>
          <p:nvPr/>
        </p:nvSpPr>
        <p:spPr bwMode="auto">
          <a:xfrm>
            <a:off x="1532389" y="929487"/>
            <a:ext cx="3465023" cy="4363840"/>
          </a:xfrm>
          <a:prstGeom prst="rect">
            <a:avLst/>
          </a:prstGeom>
          <a:solidFill>
            <a:srgbClr val="FFFF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
        <p:nvSpPr>
          <p:cNvPr id="10" name="Rectangle 9">
            <a:extLst>
              <a:ext uri="{FF2B5EF4-FFF2-40B4-BE49-F238E27FC236}">
                <a16:creationId xmlns:a16="http://schemas.microsoft.com/office/drawing/2014/main" id="{AF573251-7B0B-4796-86F6-190753352856}"/>
              </a:ext>
            </a:extLst>
          </p:cNvPr>
          <p:cNvSpPr/>
          <p:nvPr/>
        </p:nvSpPr>
        <p:spPr bwMode="auto">
          <a:xfrm>
            <a:off x="5004033" y="3181003"/>
            <a:ext cx="3800275" cy="2103934"/>
          </a:xfrm>
          <a:prstGeom prst="rect">
            <a:avLst/>
          </a:prstGeom>
          <a:solidFill>
            <a:schemeClr val="accent6">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cxnSp>
        <p:nvCxnSpPr>
          <p:cNvPr id="8" name="Straight Connector 7">
            <a:extLst>
              <a:ext uri="{FF2B5EF4-FFF2-40B4-BE49-F238E27FC236}">
                <a16:creationId xmlns:a16="http://schemas.microsoft.com/office/drawing/2014/main" id="{565DD0A2-900B-4731-94D4-F22D9D171DAF}"/>
              </a:ext>
            </a:extLst>
          </p:cNvPr>
          <p:cNvCxnSpPr/>
          <p:nvPr/>
        </p:nvCxnSpPr>
        <p:spPr>
          <a:xfrm>
            <a:off x="4970673" y="929488"/>
            <a:ext cx="38100" cy="4347039"/>
          </a:xfrm>
          <a:prstGeom prst="line">
            <a:avLst/>
          </a:prstGeom>
          <a:ln>
            <a:solidFill>
              <a:srgbClr val="C00000">
                <a:alpha val="70000"/>
              </a:srgb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5F98EA6-C46A-4AFB-8CE4-84C7BD4D92E4}"/>
              </a:ext>
            </a:extLst>
          </p:cNvPr>
          <p:cNvCxnSpPr/>
          <p:nvPr/>
        </p:nvCxnSpPr>
        <p:spPr>
          <a:xfrm>
            <a:off x="1524000" y="3158704"/>
            <a:ext cx="7285048" cy="0"/>
          </a:xfrm>
          <a:prstGeom prst="line">
            <a:avLst/>
          </a:prstGeom>
          <a:ln>
            <a:solidFill>
              <a:srgbClr val="C00000">
                <a:alpha val="70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14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Research Benchmarks</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p:txBody>
          <a:bodyPr/>
          <a:lstStyle/>
          <a:p>
            <a:r>
              <a:rPr lang="en-US" sz="2800" dirty="0"/>
              <a:t>Research Productivity Benchmark Example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1800" dirty="0"/>
              <a:t>Calculate at individual level, but analyze data at department level</a:t>
            </a:r>
          </a:p>
        </p:txBody>
      </p:sp>
      <p:pic>
        <p:nvPicPr>
          <p:cNvPr id="6" name="Picture 5">
            <a:extLst>
              <a:ext uri="{FF2B5EF4-FFF2-40B4-BE49-F238E27FC236}">
                <a16:creationId xmlns:a16="http://schemas.microsoft.com/office/drawing/2014/main" id="{1C82873F-42FE-4C8A-9666-445AE05E0225}"/>
              </a:ext>
            </a:extLst>
          </p:cNvPr>
          <p:cNvPicPr>
            <a:picLocks noChangeAspect="1"/>
          </p:cNvPicPr>
          <p:nvPr/>
        </p:nvPicPr>
        <p:blipFill>
          <a:blip r:embed="rId2"/>
          <a:stretch>
            <a:fillRect/>
          </a:stretch>
        </p:blipFill>
        <p:spPr>
          <a:xfrm>
            <a:off x="152400" y="2040773"/>
            <a:ext cx="8763000" cy="3344985"/>
          </a:xfrm>
          <a:prstGeom prst="rect">
            <a:avLst/>
          </a:prstGeom>
        </p:spPr>
      </p:pic>
      <p:sp>
        <p:nvSpPr>
          <p:cNvPr id="7" name="Rectangle 6">
            <a:extLst>
              <a:ext uri="{FF2B5EF4-FFF2-40B4-BE49-F238E27FC236}">
                <a16:creationId xmlns:a16="http://schemas.microsoft.com/office/drawing/2014/main" id="{26689BD1-8AAF-48E1-962D-1A0BC6480111}"/>
              </a:ext>
            </a:extLst>
          </p:cNvPr>
          <p:cNvSpPr/>
          <p:nvPr/>
        </p:nvSpPr>
        <p:spPr bwMode="auto">
          <a:xfrm>
            <a:off x="8416255" y="2286000"/>
            <a:ext cx="499145" cy="3124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28" charset="0"/>
            </a:endParaRPr>
          </a:p>
        </p:txBody>
      </p:sp>
      <p:sp>
        <p:nvSpPr>
          <p:cNvPr id="4" name="TextBox 3">
            <a:extLst>
              <a:ext uri="{FF2B5EF4-FFF2-40B4-BE49-F238E27FC236}">
                <a16:creationId xmlns:a16="http://schemas.microsoft.com/office/drawing/2014/main" id="{AF714797-BFAE-4662-91DD-C2DA0CDA30CE}"/>
              </a:ext>
            </a:extLst>
          </p:cNvPr>
          <p:cNvSpPr txBox="1"/>
          <p:nvPr/>
        </p:nvSpPr>
        <p:spPr>
          <a:xfrm>
            <a:off x="8378552" y="5441830"/>
            <a:ext cx="630301" cy="184666"/>
          </a:xfrm>
          <a:prstGeom prst="rect">
            <a:avLst/>
          </a:prstGeom>
          <a:noFill/>
        </p:spPr>
        <p:txBody>
          <a:bodyPr wrap="none" rtlCol="0">
            <a:spAutoFit/>
          </a:bodyPr>
          <a:lstStyle/>
          <a:p>
            <a:r>
              <a:rPr lang="en-US" sz="600" dirty="0">
                <a:solidFill>
                  <a:schemeClr val="accent2"/>
                </a:solidFill>
              </a:rPr>
              <a:t>($239,334)</a:t>
            </a:r>
          </a:p>
        </p:txBody>
      </p:sp>
    </p:spTree>
    <p:extLst>
      <p:ext uri="{BB962C8B-B14F-4D97-AF65-F5344CB8AC3E}">
        <p14:creationId xmlns:p14="http://schemas.microsoft.com/office/powerpoint/2010/main" val="213658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593B-0DA8-4E30-8AC7-6404C293FFE6}"/>
              </a:ext>
            </a:extLst>
          </p:cNvPr>
          <p:cNvSpPr>
            <a:spLocks noGrp="1"/>
          </p:cNvSpPr>
          <p:nvPr>
            <p:ph type="title"/>
          </p:nvPr>
        </p:nvSpPr>
        <p:spPr/>
        <p:txBody>
          <a:bodyPr/>
          <a:lstStyle/>
          <a:p>
            <a:r>
              <a:rPr lang="en-US" dirty="0"/>
              <a:t>Research Benchmarks</a:t>
            </a:r>
          </a:p>
        </p:txBody>
      </p:sp>
      <p:pic>
        <p:nvPicPr>
          <p:cNvPr id="3" name="Picture 2">
            <a:extLst>
              <a:ext uri="{FF2B5EF4-FFF2-40B4-BE49-F238E27FC236}">
                <a16:creationId xmlns:a16="http://schemas.microsoft.com/office/drawing/2014/main" id="{FC42B70A-97DE-4E8C-B94D-CA4BA60127E1}"/>
              </a:ext>
            </a:extLst>
          </p:cNvPr>
          <p:cNvPicPr>
            <a:picLocks noChangeAspect="1"/>
          </p:cNvPicPr>
          <p:nvPr/>
        </p:nvPicPr>
        <p:blipFill>
          <a:blip r:embed="rId2"/>
          <a:stretch>
            <a:fillRect/>
          </a:stretch>
        </p:blipFill>
        <p:spPr>
          <a:xfrm>
            <a:off x="384048" y="1600200"/>
            <a:ext cx="8313294" cy="3425797"/>
          </a:xfrm>
          <a:prstGeom prst="rect">
            <a:avLst/>
          </a:prstGeom>
        </p:spPr>
      </p:pic>
    </p:spTree>
    <p:extLst>
      <p:ext uri="{BB962C8B-B14F-4D97-AF65-F5344CB8AC3E}">
        <p14:creationId xmlns:p14="http://schemas.microsoft.com/office/powerpoint/2010/main" val="396934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593B-0DA8-4E30-8AC7-6404C293FFE6}"/>
              </a:ext>
            </a:extLst>
          </p:cNvPr>
          <p:cNvSpPr>
            <a:spLocks noGrp="1"/>
          </p:cNvSpPr>
          <p:nvPr>
            <p:ph type="title"/>
          </p:nvPr>
        </p:nvSpPr>
        <p:spPr/>
        <p:txBody>
          <a:bodyPr/>
          <a:lstStyle/>
          <a:p>
            <a:r>
              <a:rPr lang="en-US" dirty="0"/>
              <a:t>Research Benchmarks</a:t>
            </a:r>
          </a:p>
        </p:txBody>
      </p:sp>
      <p:pic>
        <p:nvPicPr>
          <p:cNvPr id="4" name="Picture 3">
            <a:extLst>
              <a:ext uri="{FF2B5EF4-FFF2-40B4-BE49-F238E27FC236}">
                <a16:creationId xmlns:a16="http://schemas.microsoft.com/office/drawing/2014/main" id="{24315243-61E0-4E4D-8046-B477BEE8B008}"/>
              </a:ext>
            </a:extLst>
          </p:cNvPr>
          <p:cNvPicPr>
            <a:picLocks noChangeAspect="1"/>
          </p:cNvPicPr>
          <p:nvPr/>
        </p:nvPicPr>
        <p:blipFill>
          <a:blip r:embed="rId2"/>
          <a:stretch>
            <a:fillRect/>
          </a:stretch>
        </p:blipFill>
        <p:spPr>
          <a:xfrm>
            <a:off x="1083918" y="1099499"/>
            <a:ext cx="6976163" cy="4920301"/>
          </a:xfrm>
          <a:prstGeom prst="rect">
            <a:avLst/>
          </a:prstGeom>
        </p:spPr>
      </p:pic>
    </p:spTree>
    <p:extLst>
      <p:ext uri="{BB962C8B-B14F-4D97-AF65-F5344CB8AC3E}">
        <p14:creationId xmlns:p14="http://schemas.microsoft.com/office/powerpoint/2010/main" val="228097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Compensation Plans</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p:txBody>
          <a:bodyPr/>
          <a:lstStyle/>
          <a:p>
            <a:r>
              <a:rPr lang="en-US" sz="2800" dirty="0"/>
              <a:t>UCP has a central compensation plan</a:t>
            </a:r>
          </a:p>
          <a:p>
            <a:pPr lvl="1">
              <a:buFont typeface="Wingdings" panose="05000000000000000000" pitchFamily="2" charset="2"/>
              <a:buChar char="q"/>
            </a:pPr>
            <a:r>
              <a:rPr lang="en-US" sz="2400" dirty="0"/>
              <a:t>Clinical faculty and providers only</a:t>
            </a:r>
          </a:p>
          <a:p>
            <a:r>
              <a:rPr lang="en-US" sz="2800" dirty="0"/>
              <a:t>Departments have addendums to document details of compensation methodology</a:t>
            </a:r>
          </a:p>
          <a:p>
            <a:pPr lvl="1">
              <a:buFont typeface="Wingdings" panose="05000000000000000000" pitchFamily="2" charset="2"/>
              <a:buChar char="q"/>
            </a:pPr>
            <a:r>
              <a:rPr lang="en-US" sz="2400" dirty="0"/>
              <a:t>Updated annually</a:t>
            </a:r>
          </a:p>
          <a:p>
            <a:pPr lvl="1">
              <a:buFont typeface="Wingdings" panose="05000000000000000000" pitchFamily="2" charset="2"/>
              <a:buChar char="q"/>
            </a:pPr>
            <a:r>
              <a:rPr lang="en-US" sz="2400" dirty="0"/>
              <a:t>Periodically reviewed by UCP legal</a:t>
            </a:r>
          </a:p>
          <a:p>
            <a:pPr lvl="1">
              <a:buFont typeface="Wingdings" panose="05000000000000000000" pitchFamily="2" charset="2"/>
              <a:buChar char="q"/>
            </a:pPr>
            <a:r>
              <a:rPr lang="en-US" sz="2400" dirty="0"/>
              <a:t>Primary compensation models</a:t>
            </a:r>
          </a:p>
          <a:p>
            <a:pPr lvl="2">
              <a:buFont typeface="Wingdings" panose="05000000000000000000" pitchFamily="2" charset="2"/>
              <a:buChar char="§"/>
            </a:pPr>
            <a:r>
              <a:rPr lang="en-US" sz="2400" dirty="0"/>
              <a:t>Profit/Loss (P&amp;L)</a:t>
            </a:r>
          </a:p>
          <a:p>
            <a:pPr lvl="2">
              <a:buFont typeface="Wingdings" panose="05000000000000000000" pitchFamily="2" charset="2"/>
              <a:buChar char="§"/>
            </a:pPr>
            <a:r>
              <a:rPr lang="en-US" sz="2400" dirty="0" err="1"/>
              <a:t>wRVU</a:t>
            </a:r>
            <a:endParaRPr lang="en-US" sz="2400" dirty="0"/>
          </a:p>
          <a:p>
            <a:pPr lvl="2">
              <a:buFont typeface="Wingdings" panose="05000000000000000000" pitchFamily="2" charset="2"/>
              <a:buChar char="§"/>
            </a:pPr>
            <a:r>
              <a:rPr lang="en-US" sz="2400" dirty="0"/>
              <a:t>Shift</a:t>
            </a:r>
          </a:p>
          <a:p>
            <a:endParaRPr lang="en-US" sz="2800" dirty="0"/>
          </a:p>
        </p:txBody>
      </p:sp>
    </p:spTree>
    <p:extLst>
      <p:ext uri="{BB962C8B-B14F-4D97-AF65-F5344CB8AC3E}">
        <p14:creationId xmlns:p14="http://schemas.microsoft.com/office/powerpoint/2010/main" val="388881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Compensation Plans</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a:xfrm>
            <a:off x="533400" y="1447800"/>
            <a:ext cx="8382000" cy="5257800"/>
          </a:xfrm>
        </p:spPr>
        <p:txBody>
          <a:bodyPr/>
          <a:lstStyle/>
          <a:p>
            <a:r>
              <a:rPr lang="en-US" sz="2000" dirty="0"/>
              <a:t>Overarching principles</a:t>
            </a:r>
          </a:p>
          <a:p>
            <a:pPr lvl="1">
              <a:buFont typeface="Wingdings" panose="05000000000000000000" pitchFamily="2" charset="2"/>
              <a:buChar char="q"/>
            </a:pPr>
            <a:r>
              <a:rPr lang="en-US" sz="1800" dirty="0"/>
              <a:t>Consistent with federal law, employment agreements require patient referrals to UCPC or UC Health facilities, with the exceptions:</a:t>
            </a:r>
          </a:p>
          <a:p>
            <a:pPr lvl="2">
              <a:buFont typeface="Wingdings" panose="05000000000000000000" pitchFamily="2" charset="2"/>
              <a:buChar char="§"/>
            </a:pPr>
            <a:r>
              <a:rPr lang="en-US" sz="1800" dirty="0"/>
              <a:t>Patient preference</a:t>
            </a:r>
          </a:p>
          <a:p>
            <a:pPr lvl="2">
              <a:buFont typeface="Wingdings" panose="05000000000000000000" pitchFamily="2" charset="2"/>
              <a:buChar char="§"/>
            </a:pPr>
            <a:r>
              <a:rPr lang="en-US" sz="1800" dirty="0"/>
              <a:t>Patient insurance limits/requirements</a:t>
            </a:r>
          </a:p>
          <a:p>
            <a:pPr lvl="2">
              <a:buFont typeface="Wingdings" panose="05000000000000000000" pitchFamily="2" charset="2"/>
              <a:buChar char="§"/>
            </a:pPr>
            <a:r>
              <a:rPr lang="en-US" sz="1800" dirty="0"/>
              <a:t>If not in the patient’s best medical interest</a:t>
            </a:r>
          </a:p>
          <a:p>
            <a:pPr lvl="1">
              <a:buFont typeface="Wingdings" panose="05000000000000000000" pitchFamily="2" charset="2"/>
              <a:buChar char="q"/>
            </a:pPr>
            <a:r>
              <a:rPr lang="en-US" sz="1800" dirty="0"/>
              <a:t>Referral patterns will not be shared with any hospital or healthcare facility</a:t>
            </a:r>
          </a:p>
          <a:p>
            <a:pPr lvl="1">
              <a:buFont typeface="Wingdings" panose="05000000000000000000" pitchFamily="2" charset="2"/>
              <a:buChar char="q"/>
            </a:pPr>
            <a:r>
              <a:rPr lang="en-US" sz="1800" dirty="0"/>
              <a:t>Compensation will not be related in any way to referrals</a:t>
            </a:r>
          </a:p>
          <a:p>
            <a:pPr lvl="1">
              <a:buFont typeface="Wingdings" panose="05000000000000000000" pitchFamily="2" charset="2"/>
              <a:buChar char="q"/>
            </a:pPr>
            <a:r>
              <a:rPr lang="en-US" sz="1800" dirty="0"/>
              <a:t>Compensation will be commercially reasonable and consistent with fair market value</a:t>
            </a:r>
          </a:p>
          <a:p>
            <a:pPr lvl="1">
              <a:buFont typeface="Wingdings" panose="05000000000000000000" pitchFamily="2" charset="2"/>
              <a:buChar char="q"/>
            </a:pPr>
            <a:r>
              <a:rPr lang="en-US" sz="1800" dirty="0"/>
              <a:t>Compensation will be set in advance and based on individual performance of services personally performed</a:t>
            </a:r>
          </a:p>
          <a:p>
            <a:pPr lvl="2">
              <a:buFont typeface="Wingdings" panose="05000000000000000000" pitchFamily="2" charset="2"/>
              <a:buChar char="§"/>
            </a:pPr>
            <a:r>
              <a:rPr lang="en-US" sz="1800" dirty="0"/>
              <a:t>Base compensation may only be adjusted once annually</a:t>
            </a:r>
          </a:p>
          <a:p>
            <a:pPr lvl="2">
              <a:buFont typeface="Wingdings" panose="05000000000000000000" pitchFamily="2" charset="2"/>
              <a:buChar char="§"/>
            </a:pPr>
            <a:r>
              <a:rPr lang="en-US" sz="1800" dirty="0"/>
              <a:t>Incentive compensation will be based on predetermined criteria</a:t>
            </a:r>
          </a:p>
          <a:p>
            <a:pPr lvl="3"/>
            <a:r>
              <a:rPr lang="en-US" sz="1000" dirty="0">
                <a:solidFill>
                  <a:schemeClr val="bg1">
                    <a:lumMod val="10000"/>
                  </a:schemeClr>
                </a:solidFill>
              </a:rPr>
              <a:t>Paid regardless of the financial health of the department/division – it is an obligation if predetermined criteria are met</a:t>
            </a:r>
          </a:p>
          <a:p>
            <a:pPr lvl="1"/>
            <a:endParaRPr lang="en-US" sz="1800" dirty="0"/>
          </a:p>
          <a:p>
            <a:endParaRPr lang="en-US" sz="2000" dirty="0"/>
          </a:p>
        </p:txBody>
      </p:sp>
    </p:spTree>
    <p:extLst>
      <p:ext uri="{BB962C8B-B14F-4D97-AF65-F5344CB8AC3E}">
        <p14:creationId xmlns:p14="http://schemas.microsoft.com/office/powerpoint/2010/main" val="120664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2DB-D7D5-40EB-A3F7-D45DCC66DF5A}"/>
              </a:ext>
            </a:extLst>
          </p:cNvPr>
          <p:cNvSpPr>
            <a:spLocks noGrp="1"/>
          </p:cNvSpPr>
          <p:nvPr>
            <p:ph type="title"/>
          </p:nvPr>
        </p:nvSpPr>
        <p:spPr/>
        <p:txBody>
          <a:bodyPr/>
          <a:lstStyle/>
          <a:p>
            <a:r>
              <a:rPr lang="en-US" dirty="0"/>
              <a:t>Compensation Committee</a:t>
            </a:r>
          </a:p>
        </p:txBody>
      </p:sp>
      <p:sp>
        <p:nvSpPr>
          <p:cNvPr id="3" name="Content Placeholder 2">
            <a:extLst>
              <a:ext uri="{FF2B5EF4-FFF2-40B4-BE49-F238E27FC236}">
                <a16:creationId xmlns:a16="http://schemas.microsoft.com/office/drawing/2014/main" id="{9228FBAF-7F2C-4E06-A4DF-FAB5AF7A8190}"/>
              </a:ext>
            </a:extLst>
          </p:cNvPr>
          <p:cNvSpPr>
            <a:spLocks noGrp="1"/>
          </p:cNvSpPr>
          <p:nvPr>
            <p:ph idx="1"/>
          </p:nvPr>
        </p:nvSpPr>
        <p:spPr/>
        <p:txBody>
          <a:bodyPr/>
          <a:lstStyle/>
          <a:p>
            <a:r>
              <a:rPr lang="en-US" sz="2400" dirty="0"/>
              <a:t>Members</a:t>
            </a:r>
          </a:p>
          <a:p>
            <a:pPr lvl="1">
              <a:buFont typeface="Wingdings" panose="05000000000000000000" pitchFamily="2" charset="2"/>
              <a:buChar char="q"/>
            </a:pPr>
            <a:r>
              <a:rPr lang="en-US" sz="2000" dirty="0"/>
              <a:t>Voting: </a:t>
            </a:r>
            <a:r>
              <a:rPr lang="en-US" sz="2000" dirty="0" err="1"/>
              <a:t>CoM</a:t>
            </a:r>
            <a:r>
              <a:rPr lang="en-US" sz="2000" dirty="0"/>
              <a:t> Dean, UC Health CEO, UCP CEO, UC Legal</a:t>
            </a:r>
          </a:p>
          <a:p>
            <a:pPr lvl="1">
              <a:buFont typeface="Wingdings" panose="05000000000000000000" pitchFamily="2" charset="2"/>
              <a:buChar char="q"/>
            </a:pPr>
            <a:r>
              <a:rPr lang="en-US" sz="2000" dirty="0"/>
              <a:t>Non-Voting: UCP Legal; UCP HR; </a:t>
            </a:r>
            <a:r>
              <a:rPr lang="en-US" sz="2000" dirty="0" err="1"/>
              <a:t>CoM</a:t>
            </a:r>
            <a:r>
              <a:rPr lang="en-US" sz="2000" dirty="0"/>
              <a:t>, UCP &amp; UCH Finance</a:t>
            </a:r>
          </a:p>
          <a:p>
            <a:r>
              <a:rPr lang="en-US" sz="2400" dirty="0"/>
              <a:t>Reviews annually all faculty/provider compensation</a:t>
            </a:r>
          </a:p>
          <a:p>
            <a:pPr lvl="1">
              <a:buFont typeface="Wingdings" panose="05000000000000000000" pitchFamily="2" charset="2"/>
              <a:buChar char="q"/>
            </a:pPr>
            <a:r>
              <a:rPr lang="en-US" sz="2000" dirty="0"/>
              <a:t>Includes all compensation, including affiliates (e.g., VA)</a:t>
            </a:r>
          </a:p>
          <a:p>
            <a:pPr lvl="1">
              <a:buFont typeface="Wingdings" panose="05000000000000000000" pitchFamily="2" charset="2"/>
              <a:buChar char="q"/>
            </a:pPr>
            <a:r>
              <a:rPr lang="en-US" sz="2000" dirty="0"/>
              <a:t>Benchmark comparisons</a:t>
            </a:r>
          </a:p>
          <a:p>
            <a:pPr lvl="2">
              <a:buFont typeface="Wingdings" panose="05000000000000000000" pitchFamily="2" charset="2"/>
              <a:buChar char="§"/>
            </a:pPr>
            <a:r>
              <a:rPr lang="en-US" sz="2000" dirty="0"/>
              <a:t>Compensation &lt; 20</a:t>
            </a:r>
            <a:r>
              <a:rPr lang="en-US" sz="2000" baseline="30000" dirty="0"/>
              <a:t>th</a:t>
            </a:r>
            <a:r>
              <a:rPr lang="en-US" sz="2000" dirty="0"/>
              <a:t> percentile or &gt; 80</a:t>
            </a:r>
            <a:r>
              <a:rPr lang="en-US" sz="2000" baseline="30000" dirty="0"/>
              <a:t>th</a:t>
            </a:r>
            <a:r>
              <a:rPr lang="en-US" sz="2000" dirty="0"/>
              <a:t> percentile of benchmark requires explanation by department</a:t>
            </a:r>
          </a:p>
          <a:p>
            <a:pPr lvl="2">
              <a:buFont typeface="Wingdings" panose="05000000000000000000" pitchFamily="2" charset="2"/>
              <a:buChar char="§"/>
            </a:pPr>
            <a:r>
              <a:rPr lang="en-US" sz="2000" dirty="0"/>
              <a:t>Compensation &lt; 10</a:t>
            </a:r>
            <a:r>
              <a:rPr lang="en-US" sz="2000" baseline="30000" dirty="0"/>
              <a:t>th</a:t>
            </a:r>
            <a:r>
              <a:rPr lang="en-US" sz="2000" dirty="0"/>
              <a:t> percentile or &gt; 90</a:t>
            </a:r>
            <a:r>
              <a:rPr lang="en-US" sz="2000" baseline="30000" dirty="0"/>
              <a:t>th</a:t>
            </a:r>
            <a:r>
              <a:rPr lang="en-US" sz="2000" dirty="0"/>
              <a:t> percentile requires external fair market valuation</a:t>
            </a:r>
          </a:p>
          <a:p>
            <a:pPr lvl="1">
              <a:buFont typeface="Wingdings" panose="05000000000000000000" pitchFamily="2" charset="2"/>
              <a:buChar char="q"/>
            </a:pPr>
            <a:r>
              <a:rPr lang="en-US" sz="2000" dirty="0"/>
              <a:t>Viewed along with effort and productivity, e.g., </a:t>
            </a:r>
            <a:r>
              <a:rPr lang="en-US" sz="2000" dirty="0" err="1"/>
              <a:t>wRVUs</a:t>
            </a:r>
            <a:r>
              <a:rPr lang="en-US" sz="2000" dirty="0"/>
              <a:t>, research funding, etc.</a:t>
            </a:r>
          </a:p>
          <a:p>
            <a:pPr lvl="1">
              <a:buFont typeface="Wingdings" panose="05000000000000000000" pitchFamily="2" charset="2"/>
              <a:buChar char="q"/>
            </a:pPr>
            <a:r>
              <a:rPr lang="en-US" sz="2000" dirty="0"/>
              <a:t>Look for inequities and undesirable trends, which may lead to recommendations for action</a:t>
            </a:r>
          </a:p>
          <a:p>
            <a:pPr lvl="1"/>
            <a:endParaRPr lang="en-US" sz="2000" dirty="0"/>
          </a:p>
        </p:txBody>
      </p:sp>
    </p:spTree>
    <p:extLst>
      <p:ext uri="{BB962C8B-B14F-4D97-AF65-F5344CB8AC3E}">
        <p14:creationId xmlns:p14="http://schemas.microsoft.com/office/powerpoint/2010/main" val="26962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98221-C5B5-49A2-85F7-8CDE174B99B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58D4577-F751-46A7-AC87-E0FFFEB77551}"/>
              </a:ext>
            </a:extLst>
          </p:cNvPr>
          <p:cNvSpPr>
            <a:spLocks noGrp="1"/>
          </p:cNvSpPr>
          <p:nvPr>
            <p:ph type="body" idx="1"/>
          </p:nvPr>
        </p:nvSpPr>
        <p:spPr>
          <a:xfrm>
            <a:off x="722313" y="2362200"/>
            <a:ext cx="7772400" cy="1500187"/>
          </a:xfrm>
        </p:spPr>
        <p:txBody>
          <a:bodyPr/>
          <a:lstStyle/>
          <a:p>
            <a:pPr algn="ctr"/>
            <a:r>
              <a:rPr lang="en-US" sz="4000" dirty="0"/>
              <a:t>Questions?</a:t>
            </a:r>
          </a:p>
        </p:txBody>
      </p:sp>
    </p:spTree>
    <p:extLst>
      <p:ext uri="{BB962C8B-B14F-4D97-AF65-F5344CB8AC3E}">
        <p14:creationId xmlns:p14="http://schemas.microsoft.com/office/powerpoint/2010/main" val="9394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7C96-F261-489A-A7F7-4D749DA33426}"/>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8F94A152-4628-4D77-8922-403C7A9AE94A}"/>
              </a:ext>
            </a:extLst>
          </p:cNvPr>
          <p:cNvSpPr>
            <a:spLocks noGrp="1"/>
          </p:cNvSpPr>
          <p:nvPr>
            <p:ph idx="1"/>
          </p:nvPr>
        </p:nvSpPr>
        <p:spPr>
          <a:xfrm>
            <a:off x="533400" y="1447800"/>
            <a:ext cx="8153400" cy="5257800"/>
          </a:xfrm>
        </p:spPr>
        <p:txBody>
          <a:bodyPr/>
          <a:lstStyle/>
          <a:p>
            <a:pPr marL="0" indent="0">
              <a:buNone/>
              <a:defRPr/>
            </a:pPr>
            <a:r>
              <a:rPr lang="en-US" altLang="en-US" sz="1600" b="1" dirty="0"/>
              <a:t>Speaker Disclosure</a:t>
            </a:r>
          </a:p>
          <a:p>
            <a:pPr marL="0" indent="0" algn="just">
              <a:buNone/>
              <a:defRPr/>
            </a:pPr>
            <a:r>
              <a:rPr lang="en-US" altLang="en-US" sz="1600" dirty="0"/>
              <a:t>In accordance with the ACCME Standards for Commercial Support of CME, the speakers for this course have been asked to disclose to participants the existence of any financial interest and/or relationship(s) (e.g., paid speaker, employee, paid consultant on a board and/or committee for a commercial company) that would potentially affect the objectivity of his/her presentation or whose products or services may be mentioned during their presentation. The following disclosures were made:</a:t>
            </a:r>
          </a:p>
          <a:p>
            <a:pPr marL="0" indent="0">
              <a:buNone/>
              <a:defRPr/>
            </a:pPr>
            <a:endParaRPr lang="en-US" altLang="en-US" sz="1200" dirty="0"/>
          </a:p>
          <a:p>
            <a:pPr marL="0" indent="0">
              <a:buNone/>
              <a:defRPr/>
            </a:pPr>
            <a:r>
              <a:rPr lang="en-US" altLang="en-US" sz="1600" u="sng" dirty="0"/>
              <a:t>Planning Committee Members:</a:t>
            </a:r>
          </a:p>
          <a:p>
            <a:pPr marL="0" indent="0">
              <a:buNone/>
              <a:defRPr/>
            </a:pPr>
            <a:r>
              <a:rPr lang="en-US" sz="1600" dirty="0"/>
              <a:t>Alex B. Lentsch, PHD, Course Director –No Relevant Relationships</a:t>
            </a:r>
          </a:p>
          <a:p>
            <a:pPr marL="0" indent="0">
              <a:buNone/>
              <a:defRPr/>
            </a:pPr>
            <a:r>
              <a:rPr lang="en-US" sz="1600" dirty="0"/>
              <a:t>Dawn O. </a:t>
            </a:r>
            <a:r>
              <a:rPr lang="en-US" sz="1600" dirty="0" err="1"/>
              <a:t>Kleindorfer</a:t>
            </a:r>
            <a:r>
              <a:rPr lang="en-US" sz="1600" dirty="0"/>
              <a:t>, MD – No Relevant Relationships</a:t>
            </a:r>
          </a:p>
          <a:p>
            <a:pPr marL="0" indent="0">
              <a:buNone/>
              <a:defRPr/>
            </a:pPr>
            <a:r>
              <a:rPr lang="en-US" sz="1600" dirty="0"/>
              <a:t>Angela Doud - Coordinator – No Relevant Relationships</a:t>
            </a:r>
          </a:p>
          <a:p>
            <a:pPr marL="0" indent="0">
              <a:buNone/>
              <a:defRPr/>
            </a:pPr>
            <a:r>
              <a:rPr lang="en-US" sz="1600" dirty="0"/>
              <a:t>Brandon Armstrong, CME Program Coordinator – No Relevant Relationships</a:t>
            </a:r>
          </a:p>
          <a:p>
            <a:pPr marL="0" indent="0">
              <a:buNone/>
              <a:defRPr/>
            </a:pPr>
            <a:endParaRPr lang="en-US" altLang="en-US" sz="1600" u="sng" dirty="0"/>
          </a:p>
          <a:p>
            <a:pPr marL="0" indent="0">
              <a:buNone/>
              <a:defRPr/>
            </a:pPr>
            <a:r>
              <a:rPr lang="en-US" altLang="en-US" sz="1600" u="sng" dirty="0"/>
              <a:t>Speaker</a:t>
            </a:r>
          </a:p>
          <a:p>
            <a:pPr marL="0" indent="0">
              <a:buNone/>
              <a:defRPr/>
            </a:pPr>
            <a:r>
              <a:rPr lang="en-US" altLang="en-US" sz="1600" dirty="0"/>
              <a:t>Neil Holsing, MBA - No Relevant Relationships</a:t>
            </a:r>
            <a:endParaRPr lang="en-US" altLang="en-US" sz="1600" u="sng" dirty="0"/>
          </a:p>
        </p:txBody>
      </p:sp>
    </p:spTree>
    <p:extLst>
      <p:ext uri="{BB962C8B-B14F-4D97-AF65-F5344CB8AC3E}">
        <p14:creationId xmlns:p14="http://schemas.microsoft.com/office/powerpoint/2010/main" val="323768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7C96-F261-489A-A7F7-4D749DA33426}"/>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8F94A152-4628-4D77-8922-403C7A9AE94A}"/>
              </a:ext>
            </a:extLst>
          </p:cNvPr>
          <p:cNvSpPr>
            <a:spLocks noGrp="1"/>
          </p:cNvSpPr>
          <p:nvPr>
            <p:ph idx="1"/>
          </p:nvPr>
        </p:nvSpPr>
        <p:spPr/>
        <p:txBody>
          <a:bodyPr/>
          <a:lstStyle/>
          <a:p>
            <a:pPr marL="0" indent="0">
              <a:buNone/>
              <a:defRPr/>
            </a:pPr>
            <a:r>
              <a:rPr lang="en-US" altLang="en-US" sz="1400" b="1" dirty="0"/>
              <a:t>Off-Label Disclosure Statement </a:t>
            </a:r>
            <a:br>
              <a:rPr lang="en-US" altLang="en-US" sz="1400" dirty="0"/>
            </a:br>
            <a:r>
              <a:rPr lang="en-US" altLang="en-US" sz="1400" dirty="0"/>
              <a:t>Faculty members are required to inform the audience when they are discussing off-label, unapproved uses of devices and drugs. Physicians should consult full prescribing information before using any product mentioned during this educational activity.</a:t>
            </a:r>
            <a:br>
              <a:rPr lang="en-US" altLang="en-US" sz="1400" dirty="0"/>
            </a:br>
            <a:br>
              <a:rPr lang="en-US" altLang="en-US" sz="1400" dirty="0"/>
            </a:br>
            <a:r>
              <a:rPr lang="en-US" altLang="en-US" sz="1400" b="1" dirty="0"/>
              <a:t>Learner Assurance Statement </a:t>
            </a:r>
            <a:br>
              <a:rPr lang="en-US" altLang="en-US" sz="1400" dirty="0"/>
            </a:br>
            <a:r>
              <a:rPr lang="en-US" altLang="en-US" sz="1400" dirty="0"/>
              <a:t>The University of Cincinnati is committed to resolving all conflicts of interest issues that could arise as a result of prospective faculty members’ significant relationships with drug or device manufacturer(s). The University of Cincinnati is committed to retaining only those speakers with financial interests that can be reconciled with the goals and educational integrity of the CME activity. </a:t>
            </a:r>
            <a:br>
              <a:rPr lang="en-US" altLang="en-US" sz="1400" dirty="0"/>
            </a:br>
            <a:br>
              <a:rPr lang="en-US" altLang="en-US" sz="1400" dirty="0"/>
            </a:br>
            <a:r>
              <a:rPr lang="en-US" altLang="en-US" sz="1400" b="1" dirty="0"/>
              <a:t>Accreditation Statement for Directly Sponsored Activity </a:t>
            </a:r>
            <a:br>
              <a:rPr lang="en-US" altLang="en-US" sz="1400" dirty="0"/>
            </a:br>
            <a:r>
              <a:rPr lang="en-US" altLang="en-US" sz="1400" dirty="0"/>
              <a:t>The University of Cincinnati is accredited by the Accreditation Council for Continuing Medical Education (ACCME) to provide continuing medical education for physicians.</a:t>
            </a:r>
            <a:br>
              <a:rPr lang="en-US" altLang="en-US" sz="1400" dirty="0"/>
            </a:br>
            <a:br>
              <a:rPr lang="en-US" altLang="en-US" sz="1400" dirty="0"/>
            </a:br>
            <a:r>
              <a:rPr lang="en-US" altLang="en-US" sz="1400" dirty="0"/>
              <a:t>The University of Cincinnati designates this live activity for a maximum of </a:t>
            </a:r>
            <a:r>
              <a:rPr lang="en-US" altLang="en-US" sz="1400" b="1" dirty="0">
                <a:solidFill>
                  <a:srgbClr val="FF0000"/>
                </a:solidFill>
              </a:rPr>
              <a:t>1</a:t>
            </a:r>
            <a:r>
              <a:rPr lang="en-US" altLang="en-US" sz="1400" dirty="0">
                <a:solidFill>
                  <a:srgbClr val="FF0000"/>
                </a:solidFill>
              </a:rPr>
              <a:t> </a:t>
            </a:r>
            <a:r>
              <a:rPr lang="en-US" altLang="en-US" sz="1400" i="1" dirty="0">
                <a:solidFill>
                  <a:schemeClr val="bg1">
                    <a:lumMod val="10000"/>
                  </a:schemeClr>
                </a:solidFill>
              </a:rPr>
              <a:t>AMA PRA Category 1 Credit™</a:t>
            </a:r>
            <a:r>
              <a:rPr lang="en-US" altLang="en-US" sz="1400" dirty="0">
                <a:solidFill>
                  <a:schemeClr val="bg1">
                    <a:lumMod val="10000"/>
                  </a:schemeClr>
                </a:solidFill>
              </a:rPr>
              <a:t>.  Physicians should claim only the credit </a:t>
            </a:r>
            <a:r>
              <a:rPr lang="en-US" altLang="en-US" sz="1400" dirty="0"/>
              <a:t>commensurate with the extent of their participation in the activity.</a:t>
            </a:r>
            <a:br>
              <a:rPr lang="en-US" altLang="en-US" sz="1400" dirty="0"/>
            </a:br>
            <a:br>
              <a:rPr lang="en-US" altLang="en-US" sz="1400" dirty="0"/>
            </a:br>
            <a:r>
              <a:rPr lang="en-US" altLang="en-US" sz="1400" b="1" dirty="0"/>
              <a:t>Disclaimer Statement </a:t>
            </a:r>
            <a:br>
              <a:rPr lang="en-US" altLang="en-US" sz="1400" dirty="0"/>
            </a:br>
            <a:r>
              <a:rPr lang="en-US" altLang="en-US" sz="1400" dirty="0"/>
              <a:t>The opinions expressed during the live activity are those of the faculty and do not necessarily represent the views of the University of Cincinnati. The information is presented for the purpose of advancing the attendees’ professional development.</a:t>
            </a:r>
            <a:endParaRPr lang="en-US" altLang="en-US" sz="1400" u="sng" dirty="0"/>
          </a:p>
        </p:txBody>
      </p:sp>
    </p:spTree>
    <p:extLst>
      <p:ext uri="{BB962C8B-B14F-4D97-AF65-F5344CB8AC3E}">
        <p14:creationId xmlns:p14="http://schemas.microsoft.com/office/powerpoint/2010/main" val="176954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1946-5166-4093-8D3C-3E829310F78F}"/>
              </a:ext>
            </a:extLst>
          </p:cNvPr>
          <p:cNvSpPr>
            <a:spLocks noGrp="1"/>
          </p:cNvSpPr>
          <p:nvPr>
            <p:ph type="title"/>
          </p:nvPr>
        </p:nvSpPr>
        <p:spPr/>
        <p:txBody>
          <a:bodyPr/>
          <a:lstStyle/>
          <a:p>
            <a:r>
              <a:rPr lang="en-US" dirty="0"/>
              <a:t>What needs to be covered?</a:t>
            </a:r>
          </a:p>
        </p:txBody>
      </p:sp>
      <p:sp>
        <p:nvSpPr>
          <p:cNvPr id="3" name="Content Placeholder 2">
            <a:extLst>
              <a:ext uri="{FF2B5EF4-FFF2-40B4-BE49-F238E27FC236}">
                <a16:creationId xmlns:a16="http://schemas.microsoft.com/office/drawing/2014/main" id="{54AB4ED3-4BFB-4DF4-80ED-4813D4CEE5D1}"/>
              </a:ext>
            </a:extLst>
          </p:cNvPr>
          <p:cNvSpPr>
            <a:spLocks noGrp="1"/>
          </p:cNvSpPr>
          <p:nvPr>
            <p:ph idx="1"/>
          </p:nvPr>
        </p:nvSpPr>
        <p:spPr/>
        <p:txBody>
          <a:bodyPr/>
          <a:lstStyle/>
          <a:p>
            <a:r>
              <a:rPr lang="en-US" sz="2800" dirty="0"/>
              <a:t>Funding sources must cover salary </a:t>
            </a:r>
            <a:r>
              <a:rPr lang="en-US" sz="2800" u="sng" dirty="0"/>
              <a:t>and</a:t>
            </a:r>
            <a:r>
              <a:rPr lang="en-US" sz="2800" dirty="0"/>
              <a:t> fringe benefits</a:t>
            </a:r>
          </a:p>
        </p:txBody>
      </p:sp>
      <p:graphicFrame>
        <p:nvGraphicFramePr>
          <p:cNvPr id="6" name="Table 5">
            <a:extLst>
              <a:ext uri="{FF2B5EF4-FFF2-40B4-BE49-F238E27FC236}">
                <a16:creationId xmlns:a16="http://schemas.microsoft.com/office/drawing/2014/main" id="{2E10EBB0-F525-420A-8643-7412077A949D}"/>
              </a:ext>
            </a:extLst>
          </p:cNvPr>
          <p:cNvGraphicFramePr>
            <a:graphicFrameLocks noGrp="1"/>
          </p:cNvGraphicFramePr>
          <p:nvPr>
            <p:extLst>
              <p:ext uri="{D42A27DB-BD31-4B8C-83A1-F6EECF244321}">
                <p14:modId xmlns:p14="http://schemas.microsoft.com/office/powerpoint/2010/main" val="627133531"/>
              </p:ext>
            </p:extLst>
          </p:nvPr>
        </p:nvGraphicFramePr>
        <p:xfrm>
          <a:off x="1371600" y="2509520"/>
          <a:ext cx="6477000" cy="3500120"/>
        </p:xfrm>
        <a:graphic>
          <a:graphicData uri="http://schemas.openxmlformats.org/drawingml/2006/table">
            <a:tbl>
              <a:tblPr firstRow="1" bandRow="1">
                <a:tableStyleId>{912C8C85-51F0-491E-9774-3900AFEF0FD7}</a:tableStyleId>
              </a:tblPr>
              <a:tblGrid>
                <a:gridCol w="1619250">
                  <a:extLst>
                    <a:ext uri="{9D8B030D-6E8A-4147-A177-3AD203B41FA5}">
                      <a16:colId xmlns:a16="http://schemas.microsoft.com/office/drawing/2014/main" val="3438037563"/>
                    </a:ext>
                  </a:extLst>
                </a:gridCol>
                <a:gridCol w="1619250">
                  <a:extLst>
                    <a:ext uri="{9D8B030D-6E8A-4147-A177-3AD203B41FA5}">
                      <a16:colId xmlns:a16="http://schemas.microsoft.com/office/drawing/2014/main" val="2986376072"/>
                    </a:ext>
                  </a:extLst>
                </a:gridCol>
                <a:gridCol w="1619250">
                  <a:extLst>
                    <a:ext uri="{9D8B030D-6E8A-4147-A177-3AD203B41FA5}">
                      <a16:colId xmlns:a16="http://schemas.microsoft.com/office/drawing/2014/main" val="2421004959"/>
                    </a:ext>
                  </a:extLst>
                </a:gridCol>
                <a:gridCol w="1619250">
                  <a:extLst>
                    <a:ext uri="{9D8B030D-6E8A-4147-A177-3AD203B41FA5}">
                      <a16:colId xmlns:a16="http://schemas.microsoft.com/office/drawing/2014/main" val="3289449273"/>
                    </a:ext>
                  </a:extLst>
                </a:gridCol>
              </a:tblGrid>
              <a:tr h="370840">
                <a:tc>
                  <a:txBody>
                    <a:bodyPr/>
                    <a:lstStyle/>
                    <a:p>
                      <a:endParaRPr lang="en-US" sz="1200" dirty="0">
                        <a:solidFill>
                          <a:schemeClr val="accent2">
                            <a:lumMod val="20000"/>
                            <a:lumOff val="80000"/>
                          </a:schemeClr>
                        </a:solidFill>
                      </a:endParaRPr>
                    </a:p>
                  </a:txBody>
                  <a:tcPr anchor="ctr">
                    <a:lnR w="12700" cap="flat" cmpd="sng" algn="ctr">
                      <a:solidFill>
                        <a:schemeClr val="accent6"/>
                      </a:solidFill>
                      <a:prstDash val="solid"/>
                      <a:round/>
                      <a:headEnd type="none" w="med" len="med"/>
                      <a:tailEnd type="none" w="med" len="med"/>
                    </a:lnR>
                  </a:tcPr>
                </a:tc>
                <a:tc gridSpan="2">
                  <a:txBody>
                    <a:bodyPr/>
                    <a:lstStyle/>
                    <a:p>
                      <a:pPr algn="ctr"/>
                      <a:r>
                        <a:rPr lang="en-US" sz="1200" dirty="0">
                          <a:solidFill>
                            <a:schemeClr val="accent2">
                              <a:lumMod val="20000"/>
                              <a:lumOff val="80000"/>
                            </a:schemeClr>
                          </a:solidFill>
                        </a:rPr>
                        <a:t>University of Cincinnati</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pPr algn="ctr"/>
                      <a:endParaRPr lang="en-US" sz="1200" dirty="0">
                        <a:solidFill>
                          <a:schemeClr val="accent2">
                            <a:lumMod val="20000"/>
                            <a:lumOff val="80000"/>
                          </a:schemeClr>
                        </a:solidFill>
                      </a:endParaRPr>
                    </a:p>
                  </a:txBody>
                  <a:tcPr>
                    <a:lnL w="12700" cap="flat" cmpd="sng" algn="ctr">
                      <a:solidFill>
                        <a:schemeClr val="accent6"/>
                      </a:solidFill>
                      <a:prstDash val="sysDash"/>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accent2">
                              <a:lumMod val="20000"/>
                              <a:lumOff val="80000"/>
                            </a:schemeClr>
                          </a:solidFill>
                        </a:rPr>
                        <a:t>UC Physicians</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133604954"/>
                  </a:ext>
                </a:extLst>
              </a:tr>
              <a:tr h="370840">
                <a:tc>
                  <a:txBody>
                    <a:bodyPr/>
                    <a:lstStyle/>
                    <a:p>
                      <a:r>
                        <a:rPr lang="en-US" sz="1200" b="1" dirty="0">
                          <a:solidFill>
                            <a:schemeClr val="accent2">
                              <a:lumMod val="20000"/>
                              <a:lumOff val="80000"/>
                            </a:schemeClr>
                          </a:solidFill>
                        </a:rPr>
                        <a:t>Fringe Rate</a:t>
                      </a:r>
                    </a:p>
                  </a:txBody>
                  <a:tcPr anchor="ctr">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PhD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MD</a:t>
                      </a:r>
                    </a:p>
                  </a:txBody>
                  <a:tcPr anchor="ctr">
                    <a:lnL w="12700" cap="flat" cmpd="sng" algn="ctr">
                      <a:solidFill>
                        <a:schemeClr val="accent6"/>
                      </a:solidFill>
                      <a:prstDash val="sysDash"/>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MD</a:t>
                      </a:r>
                    </a:p>
                  </a:txBody>
                  <a:tcPr anchor="ctr">
                    <a:lnL w="12700" cap="flat" cmpd="sng" algn="ctr">
                      <a:solidFill>
                        <a:schemeClr val="accent6"/>
                      </a:solidFill>
                      <a:prstDash val="solid"/>
                      <a:round/>
                      <a:headEnd type="none" w="med" len="med"/>
                      <a:tailEnd type="none" w="med" len="med"/>
                    </a:lnL>
                    <a:solidFill>
                      <a:schemeClr val="accent6"/>
                    </a:solidFill>
                  </a:tcPr>
                </a:tc>
                <a:extLst>
                  <a:ext uri="{0D108BD9-81ED-4DB2-BD59-A6C34878D82A}">
                    <a16:rowId xmlns:a16="http://schemas.microsoft.com/office/drawing/2014/main" val="456850184"/>
                  </a:ext>
                </a:extLst>
              </a:tr>
              <a:tr h="370840">
                <a:tc>
                  <a:txBody>
                    <a:bodyPr/>
                    <a:lstStyle/>
                    <a:p>
                      <a:r>
                        <a:rPr lang="en-US" sz="1200" dirty="0">
                          <a:solidFill>
                            <a:schemeClr val="bg2"/>
                          </a:solidFill>
                        </a:rPr>
                        <a:t>Federal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36.6%</a:t>
                      </a:r>
                    </a:p>
                  </a:txBody>
                  <a:tcPr anchor="ctr">
                    <a:lnL w="12700" cap="flat" cmpd="sng" algn="ctr">
                      <a:solidFill>
                        <a:schemeClr val="accent6"/>
                      </a:solidFill>
                      <a:prstDash val="sysDash"/>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N/A</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952465178"/>
                  </a:ext>
                </a:extLst>
              </a:tr>
              <a:tr h="370840">
                <a:tc>
                  <a:txBody>
                    <a:bodyPr/>
                    <a:lstStyle/>
                    <a:p>
                      <a:r>
                        <a:rPr lang="en-US" sz="1200" dirty="0">
                          <a:solidFill>
                            <a:schemeClr val="bg2"/>
                          </a:solidFill>
                        </a:rPr>
                        <a:t>Non-Federal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31.4%</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38.6%</a:t>
                      </a:r>
                    </a:p>
                  </a:txBody>
                  <a:tcPr anchor="ctr">
                    <a:lnL w="12700" cap="flat" cmpd="sng" algn="ctr">
                      <a:solidFill>
                        <a:schemeClr val="accent6"/>
                      </a:solidFill>
                      <a:prstDash val="sysDash"/>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12.0%</a:t>
                      </a:r>
                    </a:p>
                  </a:txBody>
                  <a:tcPr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973598630"/>
                  </a:ext>
                </a:extLst>
              </a:tr>
              <a:tr h="370840">
                <a:tc gridSpan="4">
                  <a:txBody>
                    <a:bodyPr/>
                    <a:lstStyle/>
                    <a:p>
                      <a:pPr algn="ctr"/>
                      <a:r>
                        <a:rPr lang="en-US" sz="1200" dirty="0">
                          <a:solidFill>
                            <a:schemeClr val="bg2"/>
                          </a:solidFill>
                        </a:rPr>
                        <a:t>Fringe Benefits may include:</a:t>
                      </a:r>
                    </a:p>
                  </a:txBody>
                  <a:tcPr>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200" dirty="0">
                        <a:solidFill>
                          <a:schemeClr val="bg2"/>
                        </a:solidFill>
                      </a:endParaRPr>
                    </a:p>
                  </a:txBody>
                  <a:tcPr>
                    <a:lnL w="12700" cap="flat" cmpd="sng" algn="ctr">
                      <a:solidFill>
                        <a:schemeClr val="accent2">
                          <a:lumMod val="20000"/>
                          <a:lumOff val="80000"/>
                        </a:schemeClr>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200" dirty="0">
                        <a:solidFill>
                          <a:schemeClr val="bg2"/>
                        </a:solidFill>
                      </a:endParaRPr>
                    </a:p>
                  </a:txBody>
                  <a:tcPr/>
                </a:tc>
                <a:tc hMerge="1">
                  <a:txBody>
                    <a:bodyPr/>
                    <a:lstStyle/>
                    <a:p>
                      <a:pPr algn="ctr"/>
                      <a:endParaRPr lang="en-US" sz="1200" dirty="0">
                        <a:solidFill>
                          <a:schemeClr val="bg2"/>
                        </a:solidFill>
                      </a:endParaRPr>
                    </a:p>
                  </a:txBody>
                  <a:tcPr>
                    <a:lnL w="12700" cap="flat" cmpd="sng" algn="ctr">
                      <a:solidFill>
                        <a:schemeClr val="accent6"/>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95451911"/>
                  </a:ext>
                </a:extLst>
              </a:tr>
              <a:tr h="370840">
                <a:tc>
                  <a:txBody>
                    <a:bodyPr/>
                    <a:lstStyle/>
                    <a:p>
                      <a:endParaRPr lang="en-US" sz="1200" dirty="0">
                        <a:solidFill>
                          <a:schemeClr val="bg2"/>
                        </a:solidFill>
                      </a:endParaRPr>
                    </a:p>
                  </a:txBody>
                  <a:tcPr>
                    <a:lnR w="12700" cap="flat" cmpd="sng" algn="ctr">
                      <a:solidFill>
                        <a:schemeClr val="accent6"/>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gridSpan="2">
                  <a:txBody>
                    <a:bodyPr/>
                    <a:lstStyle/>
                    <a:p>
                      <a:pPr algn="ctr"/>
                      <a:r>
                        <a:rPr lang="en-US" sz="1200" dirty="0">
                          <a:solidFill>
                            <a:schemeClr val="bg2"/>
                          </a:solidFill>
                        </a:rPr>
                        <a:t>Retirement</a:t>
                      </a:r>
                    </a:p>
                    <a:p>
                      <a:pPr algn="ctr"/>
                      <a:r>
                        <a:rPr lang="en-US" sz="1200" dirty="0">
                          <a:solidFill>
                            <a:schemeClr val="bg2"/>
                          </a:solidFill>
                        </a:rPr>
                        <a:t>Vac/Sick Time</a:t>
                      </a:r>
                    </a:p>
                    <a:p>
                      <a:pPr algn="ctr"/>
                      <a:r>
                        <a:rPr lang="en-US" sz="1200" dirty="0">
                          <a:solidFill>
                            <a:schemeClr val="bg2"/>
                          </a:solidFill>
                        </a:rPr>
                        <a:t>Life</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ysDash"/>
                      <a:round/>
                      <a:headEnd type="none" w="med" len="med"/>
                      <a:tailEnd type="none" w="med" len="med"/>
                    </a:lnB>
                  </a:tcPr>
                </a:tc>
                <a:tc hMerge="1">
                  <a:txBody>
                    <a:bodyPr/>
                    <a:lstStyle/>
                    <a:p>
                      <a:pPr algn="ctr"/>
                      <a:endParaRPr lang="en-US" dirty="0">
                        <a:solidFill>
                          <a:schemeClr val="bg2"/>
                        </a:solidFill>
                      </a:endParaRPr>
                    </a:p>
                  </a:txBody>
                  <a:tcPr/>
                </a:tc>
                <a:tc>
                  <a:txBody>
                    <a:bodyPr/>
                    <a:lstStyle/>
                    <a:p>
                      <a:pPr algn="ctr"/>
                      <a:r>
                        <a:rPr lang="en-US" sz="1200" dirty="0">
                          <a:solidFill>
                            <a:schemeClr val="bg2"/>
                          </a:solidFill>
                        </a:rPr>
                        <a:t>Retirement</a:t>
                      </a:r>
                    </a:p>
                    <a:p>
                      <a:pPr algn="ctr"/>
                      <a:r>
                        <a:rPr lang="en-US" sz="1200" dirty="0">
                          <a:solidFill>
                            <a:schemeClr val="bg2"/>
                          </a:solidFill>
                        </a:rPr>
                        <a:t>Vac/Sick Time</a:t>
                      </a:r>
                    </a:p>
                    <a:p>
                      <a:pPr algn="ctr"/>
                      <a:r>
                        <a:rPr lang="en-US" sz="1200" dirty="0">
                          <a:solidFill>
                            <a:schemeClr val="bg2"/>
                          </a:solidFill>
                        </a:rPr>
                        <a:t>Life</a:t>
                      </a:r>
                    </a:p>
                  </a:txBody>
                  <a:tcP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ysDash"/>
                      <a:round/>
                      <a:headEnd type="none" w="med" len="med"/>
                      <a:tailEnd type="none" w="med" len="med"/>
                    </a:lnB>
                  </a:tcPr>
                </a:tc>
                <a:extLst>
                  <a:ext uri="{0D108BD9-81ED-4DB2-BD59-A6C34878D82A}">
                    <a16:rowId xmlns:a16="http://schemas.microsoft.com/office/drawing/2014/main" val="159446835"/>
                  </a:ext>
                </a:extLst>
              </a:tr>
              <a:tr h="370840">
                <a:tc>
                  <a:txBody>
                    <a:bodyPr/>
                    <a:lstStyle/>
                    <a:p>
                      <a:endParaRPr lang="en-US" sz="1200" dirty="0">
                        <a:solidFill>
                          <a:schemeClr val="bg2"/>
                        </a:solidFill>
                      </a:endParaRPr>
                    </a:p>
                  </a:txBody>
                  <a:tcPr>
                    <a:lnR w="12700" cap="flat" cmpd="sng" algn="ctr">
                      <a:solidFill>
                        <a:schemeClr val="accent6"/>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solidFill>
                      <a:schemeClr val="accent2">
                        <a:lumMod val="20000"/>
                        <a:lumOff val="80000"/>
                      </a:schemeClr>
                    </a:solidFill>
                  </a:tcPr>
                </a:tc>
                <a:tc gridSpan="2">
                  <a:txBody>
                    <a:bodyPr/>
                    <a:lstStyle/>
                    <a:p>
                      <a:pPr algn="ctr"/>
                      <a:r>
                        <a:rPr lang="en-US" sz="1200" dirty="0">
                          <a:solidFill>
                            <a:schemeClr val="bg2"/>
                          </a:solidFill>
                        </a:rPr>
                        <a:t>Medical/Dental/Vision</a:t>
                      </a:r>
                    </a:p>
                    <a:p>
                      <a:pPr algn="ctr"/>
                      <a:r>
                        <a:rPr lang="en-US" sz="1200" dirty="0">
                          <a:solidFill>
                            <a:schemeClr val="bg2"/>
                          </a:solidFill>
                        </a:rPr>
                        <a:t>Flex Spending</a:t>
                      </a:r>
                    </a:p>
                    <a:p>
                      <a:pPr algn="ctr"/>
                      <a:r>
                        <a:rPr lang="en-US" sz="1200" dirty="0">
                          <a:solidFill>
                            <a:schemeClr val="bg2"/>
                          </a:solidFill>
                        </a:rPr>
                        <a:t>Tuition Remission</a:t>
                      </a:r>
                    </a:p>
                    <a:p>
                      <a:pPr algn="ctr"/>
                      <a:r>
                        <a:rPr lang="en-US" sz="1200" dirty="0">
                          <a:solidFill>
                            <a:schemeClr val="bg2"/>
                          </a:solidFill>
                        </a:rPr>
                        <a:t>Employee Assistance Program</a:t>
                      </a:r>
                    </a:p>
                    <a:p>
                      <a:pPr algn="ctr"/>
                      <a:r>
                        <a:rPr lang="en-US" sz="1200" dirty="0">
                          <a:solidFill>
                            <a:schemeClr val="bg2"/>
                          </a:solidFill>
                        </a:rPr>
                        <a:t>Travel Assistance Program</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ysDash"/>
                      <a:round/>
                      <a:headEnd type="none" w="med" len="med"/>
                      <a:tailEnd type="none" w="med" len="med"/>
                    </a:lnT>
                  </a:tcPr>
                </a:tc>
                <a:tc hMerge="1">
                  <a:txBody>
                    <a:bodyPr/>
                    <a:lstStyle/>
                    <a:p>
                      <a:endParaRPr lang="en-US"/>
                    </a:p>
                  </a:txBody>
                  <a:tcPr/>
                </a:tc>
                <a:tc>
                  <a:txBody>
                    <a:bodyPr/>
                    <a:lstStyle/>
                    <a:p>
                      <a:pPr algn="ctr"/>
                      <a:r>
                        <a:rPr lang="en-US" sz="1200" dirty="0">
                          <a:solidFill>
                            <a:schemeClr val="bg2"/>
                          </a:solidFill>
                        </a:rPr>
                        <a:t>L-T Disability</a:t>
                      </a:r>
                    </a:p>
                  </a:txBody>
                  <a:tcPr>
                    <a:lnL w="12700" cap="flat" cmpd="sng" algn="ctr">
                      <a:solidFill>
                        <a:schemeClr val="accent6"/>
                      </a:solidFill>
                      <a:prstDash val="solid"/>
                      <a:round/>
                      <a:headEnd type="none" w="med" len="med"/>
                      <a:tailEnd type="none" w="med" len="med"/>
                    </a:lnL>
                    <a:lnT w="12700" cap="flat" cmpd="sng" algn="ctr">
                      <a:solidFill>
                        <a:schemeClr val="accent6"/>
                      </a:solidFill>
                      <a:prstDash val="sysDash"/>
                      <a:round/>
                      <a:headEnd type="none" w="med" len="med"/>
                      <a:tailEnd type="none" w="med" len="med"/>
                    </a:lnT>
                  </a:tcPr>
                </a:tc>
                <a:extLst>
                  <a:ext uri="{0D108BD9-81ED-4DB2-BD59-A6C34878D82A}">
                    <a16:rowId xmlns:a16="http://schemas.microsoft.com/office/drawing/2014/main" val="3019176617"/>
                  </a:ext>
                </a:extLst>
              </a:tr>
            </a:tbl>
          </a:graphicData>
        </a:graphic>
      </p:graphicFrame>
    </p:spTree>
    <p:extLst>
      <p:ext uri="{BB962C8B-B14F-4D97-AF65-F5344CB8AC3E}">
        <p14:creationId xmlns:p14="http://schemas.microsoft.com/office/powerpoint/2010/main" val="127417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1946-5166-4093-8D3C-3E829310F78F}"/>
              </a:ext>
            </a:extLst>
          </p:cNvPr>
          <p:cNvSpPr>
            <a:spLocks noGrp="1"/>
          </p:cNvSpPr>
          <p:nvPr>
            <p:ph type="title"/>
          </p:nvPr>
        </p:nvSpPr>
        <p:spPr/>
        <p:txBody>
          <a:bodyPr/>
          <a:lstStyle/>
          <a:p>
            <a:r>
              <a:rPr lang="en-US" dirty="0"/>
              <a:t>What needs to be covered?</a:t>
            </a:r>
          </a:p>
        </p:txBody>
      </p:sp>
      <p:sp>
        <p:nvSpPr>
          <p:cNvPr id="3" name="Content Placeholder 2">
            <a:extLst>
              <a:ext uri="{FF2B5EF4-FFF2-40B4-BE49-F238E27FC236}">
                <a16:creationId xmlns:a16="http://schemas.microsoft.com/office/drawing/2014/main" id="{54AB4ED3-4BFB-4DF4-80ED-4813D4CEE5D1}"/>
              </a:ext>
            </a:extLst>
          </p:cNvPr>
          <p:cNvSpPr>
            <a:spLocks noGrp="1"/>
          </p:cNvSpPr>
          <p:nvPr>
            <p:ph idx="1"/>
          </p:nvPr>
        </p:nvSpPr>
        <p:spPr/>
        <p:txBody>
          <a:bodyPr/>
          <a:lstStyle/>
          <a:p>
            <a:r>
              <a:rPr lang="en-US" sz="2800" dirty="0"/>
              <a:t>Example:</a:t>
            </a:r>
          </a:p>
        </p:txBody>
      </p:sp>
      <p:graphicFrame>
        <p:nvGraphicFramePr>
          <p:cNvPr id="6" name="Table 5">
            <a:extLst>
              <a:ext uri="{FF2B5EF4-FFF2-40B4-BE49-F238E27FC236}">
                <a16:creationId xmlns:a16="http://schemas.microsoft.com/office/drawing/2014/main" id="{2E10EBB0-F525-420A-8643-7412077A949D}"/>
              </a:ext>
            </a:extLst>
          </p:cNvPr>
          <p:cNvGraphicFramePr>
            <a:graphicFrameLocks noGrp="1"/>
          </p:cNvGraphicFramePr>
          <p:nvPr>
            <p:extLst>
              <p:ext uri="{D42A27DB-BD31-4B8C-83A1-F6EECF244321}">
                <p14:modId xmlns:p14="http://schemas.microsoft.com/office/powerpoint/2010/main" val="914200206"/>
              </p:ext>
            </p:extLst>
          </p:nvPr>
        </p:nvGraphicFramePr>
        <p:xfrm>
          <a:off x="1371600" y="2509520"/>
          <a:ext cx="6477000" cy="2595880"/>
        </p:xfrm>
        <a:graphic>
          <a:graphicData uri="http://schemas.openxmlformats.org/drawingml/2006/table">
            <a:tbl>
              <a:tblPr firstRow="1" bandRow="1">
                <a:tableStyleId>{912C8C85-51F0-491E-9774-3900AFEF0FD7}</a:tableStyleId>
              </a:tblPr>
              <a:tblGrid>
                <a:gridCol w="1619250">
                  <a:extLst>
                    <a:ext uri="{9D8B030D-6E8A-4147-A177-3AD203B41FA5}">
                      <a16:colId xmlns:a16="http://schemas.microsoft.com/office/drawing/2014/main" val="3438037563"/>
                    </a:ext>
                  </a:extLst>
                </a:gridCol>
                <a:gridCol w="1619250">
                  <a:extLst>
                    <a:ext uri="{9D8B030D-6E8A-4147-A177-3AD203B41FA5}">
                      <a16:colId xmlns:a16="http://schemas.microsoft.com/office/drawing/2014/main" val="2986376072"/>
                    </a:ext>
                  </a:extLst>
                </a:gridCol>
                <a:gridCol w="1619250">
                  <a:extLst>
                    <a:ext uri="{9D8B030D-6E8A-4147-A177-3AD203B41FA5}">
                      <a16:colId xmlns:a16="http://schemas.microsoft.com/office/drawing/2014/main" val="2421004959"/>
                    </a:ext>
                  </a:extLst>
                </a:gridCol>
                <a:gridCol w="1619250">
                  <a:extLst>
                    <a:ext uri="{9D8B030D-6E8A-4147-A177-3AD203B41FA5}">
                      <a16:colId xmlns:a16="http://schemas.microsoft.com/office/drawing/2014/main" val="3289449273"/>
                    </a:ext>
                  </a:extLst>
                </a:gridCol>
              </a:tblGrid>
              <a:tr h="370840">
                <a:tc>
                  <a:txBody>
                    <a:bodyPr/>
                    <a:lstStyle/>
                    <a:p>
                      <a:endParaRPr lang="en-US" sz="1200" dirty="0">
                        <a:solidFill>
                          <a:schemeClr val="accent2">
                            <a:lumMod val="20000"/>
                            <a:lumOff val="80000"/>
                          </a:schemeClr>
                        </a:solidFill>
                      </a:endParaRPr>
                    </a:p>
                  </a:txBody>
                  <a:tcPr anchor="ctr">
                    <a:lnR w="12700" cap="flat" cmpd="sng" algn="ctr">
                      <a:solidFill>
                        <a:schemeClr val="accent6"/>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20000"/>
                              <a:lumOff val="80000"/>
                            </a:schemeClr>
                          </a:solidFill>
                        </a:rPr>
                        <a:t>University of Cincinnati</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hMerge="1">
                  <a:txBody>
                    <a:bodyPr/>
                    <a:lstStyle/>
                    <a:p>
                      <a:pPr algn="ctr"/>
                      <a:endParaRPr lang="en-US" sz="1200" dirty="0">
                        <a:solidFill>
                          <a:schemeClr val="accent2">
                            <a:lumMod val="20000"/>
                            <a:lumOff val="80000"/>
                          </a:schemeClr>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20000"/>
                              <a:lumOff val="80000"/>
                            </a:schemeClr>
                          </a:solidFill>
                        </a:rPr>
                        <a:t>UC Physicians</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3577629596"/>
                  </a:ext>
                </a:extLst>
              </a:tr>
              <a:tr h="370840">
                <a:tc>
                  <a:txBody>
                    <a:bodyPr/>
                    <a:lstStyle/>
                    <a:p>
                      <a:endParaRPr lang="en-US" sz="1200" dirty="0">
                        <a:solidFill>
                          <a:schemeClr val="accent2">
                            <a:lumMod val="20000"/>
                            <a:lumOff val="80000"/>
                          </a:schemeClr>
                        </a:solidFill>
                      </a:endParaRPr>
                    </a:p>
                  </a:txBody>
                  <a:tcPr anchor="ctr">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PhD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MD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solidFill>
                      <a:schemeClr val="accent6"/>
                    </a:solidFill>
                  </a:tcPr>
                </a:tc>
                <a:tc>
                  <a:txBody>
                    <a:bodyPr/>
                    <a:lstStyle/>
                    <a:p>
                      <a:pPr algn="ctr"/>
                      <a:r>
                        <a:rPr lang="en-US" sz="1200" b="1" dirty="0">
                          <a:solidFill>
                            <a:schemeClr val="accent2">
                              <a:lumMod val="20000"/>
                              <a:lumOff val="80000"/>
                            </a:schemeClr>
                          </a:solidFill>
                        </a:rPr>
                        <a:t>MD</a:t>
                      </a:r>
                    </a:p>
                  </a:txBody>
                  <a:tcPr anchor="ctr">
                    <a:lnL w="12700" cap="flat" cmpd="sng" algn="ctr">
                      <a:solidFill>
                        <a:schemeClr val="accent6"/>
                      </a:solidFill>
                      <a:prstDash val="sysDash"/>
                      <a:round/>
                      <a:headEnd type="none" w="med" len="med"/>
                      <a:tailEnd type="none" w="med" len="med"/>
                    </a:lnL>
                    <a:solidFill>
                      <a:schemeClr val="accent6"/>
                    </a:solidFill>
                  </a:tcPr>
                </a:tc>
                <a:extLst>
                  <a:ext uri="{0D108BD9-81ED-4DB2-BD59-A6C34878D82A}">
                    <a16:rowId xmlns:a16="http://schemas.microsoft.com/office/drawing/2014/main" val="456850184"/>
                  </a:ext>
                </a:extLst>
              </a:tr>
              <a:tr h="370840">
                <a:tc>
                  <a:txBody>
                    <a:bodyPr/>
                    <a:lstStyle/>
                    <a:p>
                      <a:r>
                        <a:rPr lang="en-US" sz="1200" dirty="0">
                          <a:solidFill>
                            <a:schemeClr val="bg2"/>
                          </a:solidFill>
                        </a:rPr>
                        <a:t>Non-Federal</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31.4%</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38.6%</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12.0%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2973598630"/>
                  </a:ext>
                </a:extLst>
              </a:tr>
              <a:tr h="370840">
                <a:tc>
                  <a:txBody>
                    <a:bodyPr/>
                    <a:lstStyle/>
                    <a:p>
                      <a:endParaRPr lang="en-US" sz="1200" dirty="0">
                        <a:solidFill>
                          <a:schemeClr val="bg2"/>
                        </a:solidFill>
                      </a:endParaRPr>
                    </a:p>
                  </a:txBody>
                  <a:tcPr anchor="ctr">
                    <a:lnR w="12700" cap="flat" cmpd="sng" algn="ctr">
                      <a:solidFill>
                        <a:schemeClr val="accent6"/>
                      </a:solidFill>
                      <a:prstDash val="solid"/>
                      <a:round/>
                      <a:headEnd type="none" w="med" len="med"/>
                      <a:tailEnd type="none" w="med" len="med"/>
                    </a:lnR>
                  </a:tcPr>
                </a:tc>
                <a:tc>
                  <a:txBody>
                    <a:bodyPr/>
                    <a:lstStyle/>
                    <a:p>
                      <a:pPr algn="ctr"/>
                      <a:endParaRPr lang="en-US" sz="1200" dirty="0">
                        <a:solidFill>
                          <a:schemeClr val="bg2"/>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endParaRPr lang="en-US" sz="1200" dirty="0">
                        <a:solidFill>
                          <a:schemeClr val="bg2"/>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endParaRPr lang="en-US" sz="1200" dirty="0">
                        <a:solidFill>
                          <a:schemeClr val="bg2"/>
                        </a:solidFill>
                      </a:endParaRP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159446835"/>
                  </a:ext>
                </a:extLst>
              </a:tr>
              <a:tr h="370840">
                <a:tc>
                  <a:txBody>
                    <a:bodyPr/>
                    <a:lstStyle/>
                    <a:p>
                      <a:r>
                        <a:rPr lang="en-US" sz="1200" dirty="0">
                          <a:solidFill>
                            <a:schemeClr val="bg2"/>
                          </a:solidFill>
                        </a:rPr>
                        <a:t>Salary</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$100,000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$50,000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$50,000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3019176617"/>
                  </a:ext>
                </a:extLst>
              </a:tr>
              <a:tr h="370840">
                <a:tc>
                  <a:txBody>
                    <a:bodyPr/>
                    <a:lstStyle/>
                    <a:p>
                      <a:r>
                        <a:rPr lang="en-US" sz="1200" dirty="0">
                          <a:solidFill>
                            <a:schemeClr val="bg2"/>
                          </a:solidFill>
                        </a:rPr>
                        <a:t>Fringe Benefit (FB)</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$31,400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dirty="0">
                          <a:solidFill>
                            <a:schemeClr val="bg2"/>
                          </a:solidFill>
                        </a:rPr>
                        <a:t>$19,300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dirty="0">
                          <a:solidFill>
                            <a:schemeClr val="bg2"/>
                          </a:solidFill>
                        </a:rPr>
                        <a:t>$6,000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2664897685"/>
                  </a:ext>
                </a:extLst>
              </a:tr>
              <a:tr h="370840">
                <a:tc>
                  <a:txBody>
                    <a:bodyPr/>
                    <a:lstStyle/>
                    <a:p>
                      <a:r>
                        <a:rPr lang="en-US" sz="1200" b="1" dirty="0">
                          <a:solidFill>
                            <a:schemeClr val="bg2"/>
                          </a:solidFill>
                        </a:rPr>
                        <a:t>Salary + FB</a:t>
                      </a:r>
                    </a:p>
                  </a:txBody>
                  <a:tcPr anchor="ctr">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$131,400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lang="en-US" sz="1200" b="1" dirty="0">
                          <a:solidFill>
                            <a:schemeClr val="bg2"/>
                          </a:solidFill>
                        </a:rPr>
                        <a:t>$69,300</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ysDash"/>
                      <a:round/>
                      <a:headEnd type="none" w="med" len="med"/>
                      <a:tailEnd type="none" w="med" len="med"/>
                    </a:lnR>
                  </a:tcPr>
                </a:tc>
                <a:tc>
                  <a:txBody>
                    <a:bodyPr/>
                    <a:lstStyle/>
                    <a:p>
                      <a:pPr algn="ctr"/>
                      <a:r>
                        <a:rPr lang="en-US" sz="1200" b="1" dirty="0">
                          <a:solidFill>
                            <a:schemeClr val="bg2"/>
                          </a:solidFill>
                        </a:rPr>
                        <a:t>$56,000</a:t>
                      </a:r>
                    </a:p>
                  </a:txBody>
                  <a:tcPr anchor="ctr">
                    <a:lnL w="12700" cap="flat" cmpd="sng" algn="ctr">
                      <a:solidFill>
                        <a:schemeClr val="accent6"/>
                      </a:solidFill>
                      <a:prstDash val="sysDash"/>
                      <a:round/>
                      <a:headEnd type="none" w="med" len="med"/>
                      <a:tailEnd type="none" w="med" len="med"/>
                    </a:lnL>
                  </a:tcPr>
                </a:tc>
                <a:extLst>
                  <a:ext uri="{0D108BD9-81ED-4DB2-BD59-A6C34878D82A}">
                    <a16:rowId xmlns:a16="http://schemas.microsoft.com/office/drawing/2014/main" val="1950991384"/>
                  </a:ext>
                </a:extLst>
              </a:tr>
            </a:tbl>
          </a:graphicData>
        </a:graphic>
      </p:graphicFrame>
      <p:sp>
        <p:nvSpPr>
          <p:cNvPr id="4" name="TextBox 3">
            <a:extLst>
              <a:ext uri="{FF2B5EF4-FFF2-40B4-BE49-F238E27FC236}">
                <a16:creationId xmlns:a16="http://schemas.microsoft.com/office/drawing/2014/main" id="{0AE336C2-3F65-48E0-A79F-9C6CA8C72EEE}"/>
              </a:ext>
            </a:extLst>
          </p:cNvPr>
          <p:cNvSpPr txBox="1"/>
          <p:nvPr/>
        </p:nvSpPr>
        <p:spPr>
          <a:xfrm>
            <a:off x="5806739" y="4030261"/>
            <a:ext cx="822661"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200" dirty="0">
                <a:solidFill>
                  <a:schemeClr val="bg2"/>
                </a:solidFill>
              </a:rPr>
              <a:t>$100,000</a:t>
            </a:r>
          </a:p>
        </p:txBody>
      </p:sp>
      <p:sp>
        <p:nvSpPr>
          <p:cNvPr id="7" name="TextBox 6">
            <a:extLst>
              <a:ext uri="{FF2B5EF4-FFF2-40B4-BE49-F238E27FC236}">
                <a16:creationId xmlns:a16="http://schemas.microsoft.com/office/drawing/2014/main" id="{8127B691-CFE3-461C-B700-C43C69C987B9}"/>
              </a:ext>
            </a:extLst>
          </p:cNvPr>
          <p:cNvSpPr txBox="1"/>
          <p:nvPr/>
        </p:nvSpPr>
        <p:spPr>
          <a:xfrm>
            <a:off x="5806738" y="4410974"/>
            <a:ext cx="822661"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200" dirty="0">
                <a:solidFill>
                  <a:schemeClr val="bg2"/>
                </a:solidFill>
              </a:rPr>
              <a:t>$25,300</a:t>
            </a:r>
          </a:p>
        </p:txBody>
      </p:sp>
      <p:sp>
        <p:nvSpPr>
          <p:cNvPr id="8" name="TextBox 7">
            <a:extLst>
              <a:ext uri="{FF2B5EF4-FFF2-40B4-BE49-F238E27FC236}">
                <a16:creationId xmlns:a16="http://schemas.microsoft.com/office/drawing/2014/main" id="{4F2B3D10-82C6-48BF-9A23-DE4C9C2BED27}"/>
              </a:ext>
            </a:extLst>
          </p:cNvPr>
          <p:cNvSpPr txBox="1"/>
          <p:nvPr/>
        </p:nvSpPr>
        <p:spPr>
          <a:xfrm>
            <a:off x="5806742" y="4778079"/>
            <a:ext cx="822661"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200" b="1" dirty="0">
                <a:solidFill>
                  <a:schemeClr val="bg2"/>
                </a:solidFill>
              </a:rPr>
              <a:t>$125,300</a:t>
            </a:r>
          </a:p>
        </p:txBody>
      </p:sp>
      <p:cxnSp>
        <p:nvCxnSpPr>
          <p:cNvPr id="24" name="Connector: Elbow 23">
            <a:extLst>
              <a:ext uri="{FF2B5EF4-FFF2-40B4-BE49-F238E27FC236}">
                <a16:creationId xmlns:a16="http://schemas.microsoft.com/office/drawing/2014/main" id="{378105E4-DC10-407D-8575-B772DE8221DC}"/>
              </a:ext>
            </a:extLst>
          </p:cNvPr>
          <p:cNvCxnSpPr>
            <a:cxnSpLocks/>
          </p:cNvCxnSpPr>
          <p:nvPr/>
        </p:nvCxnSpPr>
        <p:spPr bwMode="auto">
          <a:xfrm rot="10800000">
            <a:off x="1371600" y="4934824"/>
            <a:ext cx="685800" cy="462474"/>
          </a:xfrm>
          <a:prstGeom prst="bentConnector3">
            <a:avLst>
              <a:gd name="adj1" fmla="val 128288"/>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8B595368-30F3-496A-A5FF-B35E07190D61}"/>
              </a:ext>
            </a:extLst>
          </p:cNvPr>
          <p:cNvSpPr txBox="1"/>
          <p:nvPr/>
        </p:nvSpPr>
        <p:spPr>
          <a:xfrm>
            <a:off x="2250353" y="5195506"/>
            <a:ext cx="5516454" cy="596056"/>
          </a:xfrm>
          <a:prstGeom prst="rect">
            <a:avLst/>
          </a:prstGeom>
          <a:noFill/>
        </p:spPr>
        <p:txBody>
          <a:bodyPr wrap="square" rtlCol="0">
            <a:spAutoFit/>
          </a:bodyPr>
          <a:lstStyle/>
          <a:p>
            <a:r>
              <a:rPr lang="en-US" sz="1600" dirty="0">
                <a:solidFill>
                  <a:schemeClr val="bg2"/>
                </a:solidFill>
              </a:rPr>
              <a:t>Funding Sources must cover both salary and fringe benefit costs</a:t>
            </a:r>
          </a:p>
        </p:txBody>
      </p:sp>
    </p:spTree>
    <p:extLst>
      <p:ext uri="{BB962C8B-B14F-4D97-AF65-F5344CB8AC3E}">
        <p14:creationId xmlns:p14="http://schemas.microsoft.com/office/powerpoint/2010/main" val="371545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1946-5166-4093-8D3C-3E829310F78F}"/>
              </a:ext>
            </a:extLst>
          </p:cNvPr>
          <p:cNvSpPr>
            <a:spLocks noGrp="1"/>
          </p:cNvSpPr>
          <p:nvPr>
            <p:ph type="title"/>
          </p:nvPr>
        </p:nvSpPr>
        <p:spPr/>
        <p:txBody>
          <a:bodyPr/>
          <a:lstStyle/>
          <a:p>
            <a:r>
              <a:rPr lang="en-US" dirty="0"/>
              <a:t>Funding Sources / Effort</a:t>
            </a:r>
          </a:p>
        </p:txBody>
      </p:sp>
      <p:sp>
        <p:nvSpPr>
          <p:cNvPr id="3" name="Content Placeholder 2">
            <a:extLst>
              <a:ext uri="{FF2B5EF4-FFF2-40B4-BE49-F238E27FC236}">
                <a16:creationId xmlns:a16="http://schemas.microsoft.com/office/drawing/2014/main" id="{54AB4ED3-4BFB-4DF4-80ED-4813D4CEE5D1}"/>
              </a:ext>
            </a:extLst>
          </p:cNvPr>
          <p:cNvSpPr>
            <a:spLocks noGrp="1"/>
          </p:cNvSpPr>
          <p:nvPr>
            <p:ph idx="1"/>
          </p:nvPr>
        </p:nvSpPr>
        <p:spPr/>
        <p:txBody>
          <a:bodyPr/>
          <a:lstStyle/>
          <a:p>
            <a:r>
              <a:rPr lang="en-US" dirty="0"/>
              <a:t>Funding Sources largely depends on effort</a:t>
            </a:r>
          </a:p>
        </p:txBody>
      </p:sp>
      <p:graphicFrame>
        <p:nvGraphicFramePr>
          <p:cNvPr id="5" name="Diagram 4">
            <a:extLst>
              <a:ext uri="{FF2B5EF4-FFF2-40B4-BE49-F238E27FC236}">
                <a16:creationId xmlns:a16="http://schemas.microsoft.com/office/drawing/2014/main" id="{8ECD7B5B-E371-48A6-875F-0539C1CEC89C}"/>
              </a:ext>
            </a:extLst>
          </p:cNvPr>
          <p:cNvGraphicFramePr/>
          <p:nvPr>
            <p:extLst>
              <p:ext uri="{D42A27DB-BD31-4B8C-83A1-F6EECF244321}">
                <p14:modId xmlns:p14="http://schemas.microsoft.com/office/powerpoint/2010/main" val="2940770823"/>
              </p:ext>
            </p:extLst>
          </p:nvPr>
        </p:nvGraphicFramePr>
        <p:xfrm>
          <a:off x="838200" y="1447800"/>
          <a:ext cx="71628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52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1946-5166-4093-8D3C-3E829310F78F}"/>
              </a:ext>
            </a:extLst>
          </p:cNvPr>
          <p:cNvSpPr>
            <a:spLocks noGrp="1"/>
          </p:cNvSpPr>
          <p:nvPr>
            <p:ph type="title"/>
          </p:nvPr>
        </p:nvSpPr>
        <p:spPr/>
        <p:txBody>
          <a:bodyPr/>
          <a:lstStyle/>
          <a:p>
            <a:r>
              <a:rPr lang="en-US" dirty="0"/>
              <a:t>Funding Sources / Effort</a:t>
            </a:r>
          </a:p>
        </p:txBody>
      </p:sp>
      <p:sp>
        <p:nvSpPr>
          <p:cNvPr id="3" name="Content Placeholder 2">
            <a:extLst>
              <a:ext uri="{FF2B5EF4-FFF2-40B4-BE49-F238E27FC236}">
                <a16:creationId xmlns:a16="http://schemas.microsoft.com/office/drawing/2014/main" id="{54AB4ED3-4BFB-4DF4-80ED-4813D4CEE5D1}"/>
              </a:ext>
            </a:extLst>
          </p:cNvPr>
          <p:cNvSpPr>
            <a:spLocks noGrp="1"/>
          </p:cNvSpPr>
          <p:nvPr>
            <p:ph idx="1"/>
          </p:nvPr>
        </p:nvSpPr>
        <p:spPr/>
        <p:txBody>
          <a:bodyPr/>
          <a:lstStyle/>
          <a:p>
            <a:r>
              <a:rPr lang="en-US" sz="2800" dirty="0"/>
              <a:t>General expectation is that funding is sufficient to cover effort</a:t>
            </a:r>
          </a:p>
          <a:p>
            <a:pPr lvl="1">
              <a:buFont typeface="Wingdings" panose="05000000000000000000" pitchFamily="2" charset="2"/>
              <a:buChar char="q"/>
            </a:pPr>
            <a:r>
              <a:rPr lang="en-US" sz="2400" dirty="0"/>
              <a:t>Any effort without sufficient funding must be covered by other sources; may be cross-subsidization</a:t>
            </a:r>
          </a:p>
        </p:txBody>
      </p:sp>
      <p:graphicFrame>
        <p:nvGraphicFramePr>
          <p:cNvPr id="4" name="Diagram 3">
            <a:extLst>
              <a:ext uri="{FF2B5EF4-FFF2-40B4-BE49-F238E27FC236}">
                <a16:creationId xmlns:a16="http://schemas.microsoft.com/office/drawing/2014/main" id="{2936904C-E22E-4E25-BECD-194AA98FE2F5}"/>
              </a:ext>
            </a:extLst>
          </p:cNvPr>
          <p:cNvGraphicFramePr/>
          <p:nvPr>
            <p:extLst>
              <p:ext uri="{D42A27DB-BD31-4B8C-83A1-F6EECF244321}">
                <p14:modId xmlns:p14="http://schemas.microsoft.com/office/powerpoint/2010/main" val="886578097"/>
              </p:ext>
            </p:extLst>
          </p:nvPr>
        </p:nvGraphicFramePr>
        <p:xfrm>
          <a:off x="2438400" y="3418936"/>
          <a:ext cx="45720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1946-5166-4093-8D3C-3E829310F78F}"/>
              </a:ext>
            </a:extLst>
          </p:cNvPr>
          <p:cNvSpPr>
            <a:spLocks noGrp="1"/>
          </p:cNvSpPr>
          <p:nvPr>
            <p:ph type="title"/>
          </p:nvPr>
        </p:nvSpPr>
        <p:spPr/>
        <p:txBody>
          <a:bodyPr/>
          <a:lstStyle/>
          <a:p>
            <a:r>
              <a:rPr lang="en-US" dirty="0"/>
              <a:t>Funding Sources / Effort</a:t>
            </a:r>
          </a:p>
        </p:txBody>
      </p:sp>
      <p:sp>
        <p:nvSpPr>
          <p:cNvPr id="3" name="Content Placeholder 2">
            <a:extLst>
              <a:ext uri="{FF2B5EF4-FFF2-40B4-BE49-F238E27FC236}">
                <a16:creationId xmlns:a16="http://schemas.microsoft.com/office/drawing/2014/main" id="{54AB4ED3-4BFB-4DF4-80ED-4813D4CEE5D1}"/>
              </a:ext>
            </a:extLst>
          </p:cNvPr>
          <p:cNvSpPr>
            <a:spLocks noGrp="1"/>
          </p:cNvSpPr>
          <p:nvPr>
            <p:ph idx="1"/>
          </p:nvPr>
        </p:nvSpPr>
        <p:spPr/>
        <p:txBody>
          <a:bodyPr/>
          <a:lstStyle/>
          <a:p>
            <a:r>
              <a:rPr lang="en-US" sz="2800" dirty="0"/>
              <a:t>General expectation is that funding is sufficient to cover effort</a:t>
            </a:r>
          </a:p>
          <a:p>
            <a:pPr lvl="1">
              <a:buFont typeface="Wingdings" panose="05000000000000000000" pitchFamily="2" charset="2"/>
              <a:buChar char="q"/>
            </a:pPr>
            <a:r>
              <a:rPr lang="en-US" sz="2400" dirty="0"/>
              <a:t>Any effort without sufficient funding must be covered by other sources; may be cross-subsidization</a:t>
            </a:r>
          </a:p>
        </p:txBody>
      </p:sp>
      <p:graphicFrame>
        <p:nvGraphicFramePr>
          <p:cNvPr id="4" name="Diagram 3">
            <a:extLst>
              <a:ext uri="{FF2B5EF4-FFF2-40B4-BE49-F238E27FC236}">
                <a16:creationId xmlns:a16="http://schemas.microsoft.com/office/drawing/2014/main" id="{2936904C-E22E-4E25-BECD-194AA98FE2F5}"/>
              </a:ext>
            </a:extLst>
          </p:cNvPr>
          <p:cNvGraphicFramePr/>
          <p:nvPr>
            <p:extLst>
              <p:ext uri="{D42A27DB-BD31-4B8C-83A1-F6EECF244321}">
                <p14:modId xmlns:p14="http://schemas.microsoft.com/office/powerpoint/2010/main" val="2084188054"/>
              </p:ext>
            </p:extLst>
          </p:nvPr>
        </p:nvGraphicFramePr>
        <p:xfrm>
          <a:off x="2438400" y="3418936"/>
          <a:ext cx="45720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9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UC_PPT_template">
  <a:themeElements>
    <a:clrScheme name="">
      <a:dk1>
        <a:srgbClr val="000099"/>
      </a:dk1>
      <a:lt1>
        <a:srgbClr val="C5CBE3"/>
      </a:lt1>
      <a:dk2>
        <a:srgbClr val="000099"/>
      </a:dk2>
      <a:lt2>
        <a:srgbClr val="000000"/>
      </a:lt2>
      <a:accent1>
        <a:srgbClr val="00CC99"/>
      </a:accent1>
      <a:accent2>
        <a:srgbClr val="FF3300"/>
      </a:accent2>
      <a:accent3>
        <a:srgbClr val="DFE2EF"/>
      </a:accent3>
      <a:accent4>
        <a:srgbClr val="000082"/>
      </a:accent4>
      <a:accent5>
        <a:srgbClr val="AAE2CA"/>
      </a:accent5>
      <a:accent6>
        <a:srgbClr val="E72D00"/>
      </a:accent6>
      <a:hlink>
        <a:srgbClr val="CCCCFF"/>
      </a:hlink>
      <a:folHlink>
        <a:srgbClr val="B2B2B2"/>
      </a:folHlink>
    </a:clrScheme>
    <a:fontScheme name="UC_PPT_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28" charset="0"/>
          </a:defRPr>
        </a:defPPr>
      </a:lstStyle>
    </a:lnDef>
  </a:objectDefaults>
  <a:extraClrSchemeLst>
    <a:extraClrScheme>
      <a:clrScheme name="UC_PP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C_PP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C_PP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C_PP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C_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C_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C_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C_PPT_template 8">
        <a:dk1>
          <a:srgbClr val="000000"/>
        </a:dk1>
        <a:lt1>
          <a:srgbClr val="000099"/>
        </a:lt1>
        <a:dk2>
          <a:srgbClr val="000066"/>
        </a:dk2>
        <a:lt2>
          <a:srgbClr val="000099"/>
        </a:lt2>
        <a:accent1>
          <a:srgbClr val="00CC99"/>
        </a:accent1>
        <a:accent2>
          <a:srgbClr val="FF3300"/>
        </a:accent2>
        <a:accent3>
          <a:srgbClr val="AAAAB8"/>
        </a:accent3>
        <a:accent4>
          <a:srgbClr val="000082"/>
        </a:accent4>
        <a:accent5>
          <a:srgbClr val="AAE2CA"/>
        </a:accent5>
        <a:accent6>
          <a:srgbClr val="E72D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F678859-FB35-4EB6-A475-6CFF051A6593}" vid="{5C4917BC-F7AD-4928-8DEF-C07D5CDA681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Template>
  <TotalTime>3344</TotalTime>
  <Words>1544</Words>
  <Application>Microsoft Office PowerPoint</Application>
  <PresentationFormat>On-screen Show (4:3)</PresentationFormat>
  <Paragraphs>379</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MS PGothic</vt:lpstr>
      <vt:lpstr>MS PGothic</vt:lpstr>
      <vt:lpstr>Arial</vt:lpstr>
      <vt:lpstr>Calibri</vt:lpstr>
      <vt:lpstr>Courier New</vt:lpstr>
      <vt:lpstr>Times</vt:lpstr>
      <vt:lpstr>Verdana</vt:lpstr>
      <vt:lpstr>Wingdings</vt:lpstr>
      <vt:lpstr>UC_PPT_template</vt:lpstr>
      <vt:lpstr>College of Medicine</vt:lpstr>
      <vt:lpstr>Where Does My Salary Come From? Neil Holsing, MBA October 1, 2019</vt:lpstr>
      <vt:lpstr>Disclosures</vt:lpstr>
      <vt:lpstr>Disclosures</vt:lpstr>
      <vt:lpstr>What needs to be covered?</vt:lpstr>
      <vt:lpstr>What needs to be covered?</vt:lpstr>
      <vt:lpstr>Funding Sources / Effort</vt:lpstr>
      <vt:lpstr>Funding Sources / Effort</vt:lpstr>
      <vt:lpstr>Funding Sources / Effort</vt:lpstr>
      <vt:lpstr>Faculty/Provider Effort</vt:lpstr>
      <vt:lpstr>Funding for Clinical Effort</vt:lpstr>
      <vt:lpstr>Funding for Research Effort</vt:lpstr>
      <vt:lpstr>Funding for Education Effort</vt:lpstr>
      <vt:lpstr>Funding for Administrative Effort</vt:lpstr>
      <vt:lpstr>Funding Examples</vt:lpstr>
      <vt:lpstr>Funding Examples</vt:lpstr>
      <vt:lpstr>Funding Examples</vt:lpstr>
      <vt:lpstr>Benchmarks</vt:lpstr>
      <vt:lpstr>Benchmarks</vt:lpstr>
      <vt:lpstr>Salary Benchmarks</vt:lpstr>
      <vt:lpstr>Clinical Benchmarks</vt:lpstr>
      <vt:lpstr>Clinical Benchmarks</vt:lpstr>
      <vt:lpstr>Research Benchmarks</vt:lpstr>
      <vt:lpstr>Research Benchmarks</vt:lpstr>
      <vt:lpstr>Research Benchmarks</vt:lpstr>
      <vt:lpstr>Compensation Plans</vt:lpstr>
      <vt:lpstr>Compensation Plans</vt:lpstr>
      <vt:lpstr>Compensation Committee</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Medicine</dc:title>
  <dc:creator>Holsing, Neil (holsinnf)</dc:creator>
  <cp:lastModifiedBy>Holsing, Neil (holsinnf)</cp:lastModifiedBy>
  <cp:revision>261</cp:revision>
  <cp:lastPrinted>2019-04-25T21:08:02Z</cp:lastPrinted>
  <dcterms:created xsi:type="dcterms:W3CDTF">2017-01-11T15:05:37Z</dcterms:created>
  <dcterms:modified xsi:type="dcterms:W3CDTF">2019-09-30T19:41:54Z</dcterms:modified>
</cp:coreProperties>
</file>