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56" r:id="rId5"/>
    <p:sldMasterId id="2147484470" r:id="rId6"/>
    <p:sldMasterId id="2147484792" r:id="rId7"/>
    <p:sldMasterId id="2147484801" r:id="rId8"/>
    <p:sldMasterId id="2147484814" r:id="rId9"/>
    <p:sldMasterId id="2147484823" r:id="rId10"/>
    <p:sldMasterId id="2147485619" r:id="rId11"/>
    <p:sldMasterId id="2147486030" r:id="rId12"/>
    <p:sldMasterId id="2147486042" r:id="rId13"/>
  </p:sldMasterIdLst>
  <p:notesMasterIdLst>
    <p:notesMasterId r:id="rId77"/>
  </p:notesMasterIdLst>
  <p:handoutMasterIdLst>
    <p:handoutMasterId r:id="rId78"/>
  </p:handoutMasterIdLst>
  <p:sldIdLst>
    <p:sldId id="338" r:id="rId14"/>
    <p:sldId id="273" r:id="rId15"/>
    <p:sldId id="339" r:id="rId16"/>
    <p:sldId id="291" r:id="rId17"/>
    <p:sldId id="270" r:id="rId18"/>
    <p:sldId id="365" r:id="rId19"/>
    <p:sldId id="354" r:id="rId20"/>
    <p:sldId id="370" r:id="rId21"/>
    <p:sldId id="624" r:id="rId22"/>
    <p:sldId id="1451" r:id="rId23"/>
    <p:sldId id="340" r:id="rId24"/>
    <p:sldId id="315" r:id="rId25"/>
    <p:sldId id="304" r:id="rId26"/>
    <p:sldId id="302" r:id="rId27"/>
    <p:sldId id="697" r:id="rId28"/>
    <p:sldId id="383" r:id="rId29"/>
    <p:sldId id="610" r:id="rId30"/>
    <p:sldId id="268" r:id="rId31"/>
    <p:sldId id="306" r:id="rId32"/>
    <p:sldId id="616" r:id="rId33"/>
    <p:sldId id="615" r:id="rId34"/>
    <p:sldId id="1452" r:id="rId35"/>
    <p:sldId id="1453" r:id="rId36"/>
    <p:sldId id="349" r:id="rId37"/>
    <p:sldId id="256" r:id="rId38"/>
    <p:sldId id="266" r:id="rId39"/>
    <p:sldId id="257" r:id="rId40"/>
    <p:sldId id="259" r:id="rId41"/>
    <p:sldId id="261" r:id="rId42"/>
    <p:sldId id="262" r:id="rId43"/>
    <p:sldId id="267" r:id="rId44"/>
    <p:sldId id="310" r:id="rId45"/>
    <p:sldId id="622" r:id="rId46"/>
    <p:sldId id="313" r:id="rId47"/>
    <p:sldId id="346" r:id="rId48"/>
    <p:sldId id="1454" r:id="rId49"/>
    <p:sldId id="343" r:id="rId50"/>
    <p:sldId id="341" r:id="rId51"/>
    <p:sldId id="342" r:id="rId52"/>
    <p:sldId id="293" r:id="rId53"/>
    <p:sldId id="314" r:id="rId54"/>
    <p:sldId id="316" r:id="rId55"/>
    <p:sldId id="371" r:id="rId56"/>
    <p:sldId id="330" r:id="rId57"/>
    <p:sldId id="331" r:id="rId58"/>
    <p:sldId id="334" r:id="rId59"/>
    <p:sldId id="366" r:id="rId60"/>
    <p:sldId id="336" r:id="rId61"/>
    <p:sldId id="337" r:id="rId62"/>
    <p:sldId id="352" r:id="rId63"/>
    <p:sldId id="324" r:id="rId64"/>
    <p:sldId id="326" r:id="rId65"/>
    <p:sldId id="323" r:id="rId66"/>
    <p:sldId id="327" r:id="rId67"/>
    <p:sldId id="372" r:id="rId68"/>
    <p:sldId id="373" r:id="rId69"/>
    <p:sldId id="329" r:id="rId70"/>
    <p:sldId id="325" r:id="rId71"/>
    <p:sldId id="328" r:id="rId72"/>
    <p:sldId id="421" r:id="rId73"/>
    <p:sldId id="312" r:id="rId74"/>
    <p:sldId id="427" r:id="rId75"/>
    <p:sldId id="420" r:id="rId7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C7B2"/>
    <a:srgbClr val="7B0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08" autoAdjust="0"/>
  </p:normalViewPr>
  <p:slideViewPr>
    <p:cSldViewPr>
      <p:cViewPr varScale="1">
        <p:scale>
          <a:sx n="91" d="100"/>
          <a:sy n="91" d="100"/>
        </p:scale>
        <p:origin x="78" y="31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511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AC33E-5DF2-4D61-BC74-5B813AD60E8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9A1639D-73E0-4B24-AD36-428DA4C741E0}">
      <dgm:prSet phldrT="[Text]" custT="1"/>
      <dgm:spPr>
        <a:solidFill>
          <a:srgbClr val="92D050"/>
        </a:solidFill>
      </dgm:spPr>
      <dgm:t>
        <a:bodyPr/>
        <a:lstStyle/>
        <a:p>
          <a:r>
            <a:rPr lang="en-US" sz="2400" b="1" dirty="0">
              <a:solidFill>
                <a:schemeClr val="bg2"/>
              </a:solidFill>
            </a:rPr>
            <a:t>Initial Contact</a:t>
          </a:r>
        </a:p>
      </dgm:t>
    </dgm:pt>
    <dgm:pt modelId="{B83C243F-B3A7-4DE3-A053-1870C6BA1AD0}" type="parTrans" cxnId="{FE0CE292-AE92-4D39-8F61-C1E5299F89D0}">
      <dgm:prSet/>
      <dgm:spPr/>
      <dgm:t>
        <a:bodyPr/>
        <a:lstStyle/>
        <a:p>
          <a:endParaRPr lang="en-US"/>
        </a:p>
      </dgm:t>
    </dgm:pt>
    <dgm:pt modelId="{36612899-3926-4E57-B1E4-F964034A8D80}" type="sibTrans" cxnId="{FE0CE292-AE92-4D39-8F61-C1E5299F89D0}">
      <dgm:prSet/>
      <dgm:spPr/>
      <dgm:t>
        <a:bodyPr/>
        <a:lstStyle/>
        <a:p>
          <a:endParaRPr lang="en-US"/>
        </a:p>
      </dgm:t>
    </dgm:pt>
    <dgm:pt modelId="{A2E546D5-D1E4-4142-8621-D951230AC210}">
      <dgm:prSet phldrT="[Text]" custT="1"/>
      <dgm:spPr>
        <a:solidFill>
          <a:srgbClr val="FFFF00"/>
        </a:solidFill>
      </dgm:spPr>
      <dgm:t>
        <a:bodyPr/>
        <a:lstStyle/>
        <a:p>
          <a:r>
            <a:rPr lang="en-US" sz="1000" b="1" dirty="0">
              <a:solidFill>
                <a:schemeClr val="bg2"/>
              </a:solidFill>
            </a:rPr>
            <a:t>Refer to Dr. Jandarov for </a:t>
          </a:r>
          <a:r>
            <a:rPr lang="en-US" sz="1000" b="1" dirty="0" err="1">
              <a:solidFill>
                <a:schemeClr val="bg2"/>
              </a:solidFill>
            </a:rPr>
            <a:t>biostatistical</a:t>
          </a:r>
          <a:r>
            <a:rPr lang="en-US" sz="1000" b="1" dirty="0">
              <a:solidFill>
                <a:schemeClr val="bg2"/>
              </a:solidFill>
            </a:rPr>
            <a:t> support</a:t>
          </a:r>
        </a:p>
      </dgm:t>
    </dgm:pt>
    <dgm:pt modelId="{348C7F37-4A54-4FD9-98B5-00F03A1D7400}" type="parTrans" cxnId="{5C167F83-3AF5-43EF-9BEE-1EFDA5D8F894}">
      <dgm:prSet/>
      <dgm:spPr>
        <a:ln w="25400"/>
      </dgm:spPr>
      <dgm:t>
        <a:bodyPr/>
        <a:lstStyle/>
        <a:p>
          <a:endParaRPr lang="en-US"/>
        </a:p>
      </dgm:t>
    </dgm:pt>
    <dgm:pt modelId="{D132C31C-F350-42F2-9ED5-586B0E255B9C}" type="sibTrans" cxnId="{5C167F83-3AF5-43EF-9BEE-1EFDA5D8F894}">
      <dgm:prSet/>
      <dgm:spPr/>
      <dgm:t>
        <a:bodyPr/>
        <a:lstStyle/>
        <a:p>
          <a:endParaRPr lang="en-US"/>
        </a:p>
      </dgm:t>
    </dgm:pt>
    <dgm:pt modelId="{7C9B3E8E-07A8-4406-BCC4-EFF3EED999A2}">
      <dgm:prSet phldrT="[Text]" custT="1"/>
      <dgm:spPr>
        <a:solidFill>
          <a:srgbClr val="FFFF00"/>
        </a:solidFill>
      </dgm:spPr>
      <dgm:t>
        <a:bodyPr/>
        <a:lstStyle/>
        <a:p>
          <a:r>
            <a:rPr lang="en-US" sz="1000" b="1" dirty="0">
              <a:solidFill>
                <a:schemeClr val="bg2"/>
              </a:solidFill>
            </a:rPr>
            <a:t>Refer to Gina Shelton for Regulatory support</a:t>
          </a:r>
        </a:p>
      </dgm:t>
    </dgm:pt>
    <dgm:pt modelId="{FF4C4780-0385-434D-8772-A5E11AACB842}" type="parTrans" cxnId="{0C01BD9C-EFE3-4B61-8F3F-DFE228BD7BD5}">
      <dgm:prSet/>
      <dgm:spPr>
        <a:ln w="25400"/>
      </dgm:spPr>
      <dgm:t>
        <a:bodyPr/>
        <a:lstStyle/>
        <a:p>
          <a:endParaRPr lang="en-US"/>
        </a:p>
      </dgm:t>
    </dgm:pt>
    <dgm:pt modelId="{B03D4265-52E3-4975-A98B-ED060F56382B}" type="sibTrans" cxnId="{0C01BD9C-EFE3-4B61-8F3F-DFE228BD7BD5}">
      <dgm:prSet/>
      <dgm:spPr/>
      <dgm:t>
        <a:bodyPr/>
        <a:lstStyle/>
        <a:p>
          <a:endParaRPr lang="en-US"/>
        </a:p>
      </dgm:t>
    </dgm:pt>
    <dgm:pt modelId="{C6020F05-D48E-41F6-BC30-843F76145F92}">
      <dgm:prSet phldrT="[Text]" custT="1"/>
      <dgm:spPr>
        <a:solidFill>
          <a:srgbClr val="FFFF00"/>
        </a:solidFill>
      </dgm:spPr>
      <dgm:t>
        <a:bodyPr/>
        <a:lstStyle/>
        <a:p>
          <a:r>
            <a:rPr lang="en-US" sz="1000" b="1" dirty="0">
              <a:solidFill>
                <a:schemeClr val="bg2"/>
              </a:solidFill>
            </a:rPr>
            <a:t>Clinical Laboratory processing support </a:t>
          </a:r>
        </a:p>
      </dgm:t>
    </dgm:pt>
    <dgm:pt modelId="{1D55C0D8-E548-407B-8A27-55292E97262A}" type="parTrans" cxnId="{2BC40294-8B46-4749-9FD1-D88F8FF067E8}">
      <dgm:prSet/>
      <dgm:spPr>
        <a:ln w="25400"/>
      </dgm:spPr>
      <dgm:t>
        <a:bodyPr/>
        <a:lstStyle/>
        <a:p>
          <a:endParaRPr lang="en-US"/>
        </a:p>
      </dgm:t>
    </dgm:pt>
    <dgm:pt modelId="{02707972-3688-4DD3-BF74-9A75437CE3D6}" type="sibTrans" cxnId="{2BC40294-8B46-4749-9FD1-D88F8FF067E8}">
      <dgm:prSet/>
      <dgm:spPr/>
      <dgm:t>
        <a:bodyPr/>
        <a:lstStyle/>
        <a:p>
          <a:endParaRPr lang="en-US"/>
        </a:p>
      </dgm:t>
    </dgm:pt>
    <dgm:pt modelId="{3195A2B5-092F-4231-8179-AB3A480C8A91}">
      <dgm:prSet custT="1"/>
      <dgm:spPr>
        <a:solidFill>
          <a:srgbClr val="FFFF00"/>
        </a:solidFill>
      </dgm:spPr>
      <dgm:t>
        <a:bodyPr/>
        <a:lstStyle/>
        <a:p>
          <a:r>
            <a:rPr lang="en-US" sz="1000" b="1" dirty="0">
              <a:solidFill>
                <a:schemeClr val="bg2"/>
              </a:solidFill>
            </a:rPr>
            <a:t>Grant writing support</a:t>
          </a:r>
        </a:p>
      </dgm:t>
    </dgm:pt>
    <dgm:pt modelId="{202B595D-F731-4622-BBAA-03D18CF8FB18}" type="parTrans" cxnId="{4398AA06-201C-4C37-B252-55BB3EC1A258}">
      <dgm:prSet/>
      <dgm:spPr>
        <a:ln w="25400"/>
      </dgm:spPr>
      <dgm:t>
        <a:bodyPr/>
        <a:lstStyle/>
        <a:p>
          <a:endParaRPr lang="en-US"/>
        </a:p>
      </dgm:t>
    </dgm:pt>
    <dgm:pt modelId="{A6F6ED73-5F78-4E94-B173-9E33B21A4A56}" type="sibTrans" cxnId="{4398AA06-201C-4C37-B252-55BB3EC1A258}">
      <dgm:prSet/>
      <dgm:spPr/>
      <dgm:t>
        <a:bodyPr/>
        <a:lstStyle/>
        <a:p>
          <a:endParaRPr lang="en-US"/>
        </a:p>
      </dgm:t>
    </dgm:pt>
    <dgm:pt modelId="{6D143E97-7512-4158-9913-ECAD65EDF4D3}">
      <dgm:prSet custT="1"/>
      <dgm:spPr>
        <a:solidFill>
          <a:srgbClr val="FFC000"/>
        </a:solidFill>
      </dgm:spPr>
      <dgm:t>
        <a:bodyPr/>
        <a:lstStyle/>
        <a:p>
          <a:r>
            <a:rPr lang="en-US" sz="1200" b="1" dirty="0">
              <a:solidFill>
                <a:schemeClr val="bg2"/>
              </a:solidFill>
            </a:rPr>
            <a:t>First “Introductory” Meeting with Eric Smith </a:t>
          </a:r>
        </a:p>
      </dgm:t>
    </dgm:pt>
    <dgm:pt modelId="{E001306C-46A7-4BD8-98C3-B728A12CDE9C}" type="parTrans" cxnId="{EA9C6CAD-36CE-4691-B170-B06DE26FE1A6}">
      <dgm:prSet/>
      <dgm:spPr>
        <a:ln w="25400"/>
      </dgm:spPr>
      <dgm:t>
        <a:bodyPr/>
        <a:lstStyle/>
        <a:p>
          <a:endParaRPr lang="en-US"/>
        </a:p>
      </dgm:t>
    </dgm:pt>
    <dgm:pt modelId="{7D4F884C-DBCC-4534-8F6A-E3EA4C54AAAC}" type="sibTrans" cxnId="{EA9C6CAD-36CE-4691-B170-B06DE26FE1A6}">
      <dgm:prSet/>
      <dgm:spPr/>
      <dgm:t>
        <a:bodyPr/>
        <a:lstStyle/>
        <a:p>
          <a:endParaRPr lang="en-US"/>
        </a:p>
      </dgm:t>
    </dgm:pt>
    <dgm:pt modelId="{716E0FF9-BFA2-4AD2-A6AD-B54B6318E211}">
      <dgm:prSet custT="1"/>
      <dgm:spPr>
        <a:solidFill>
          <a:schemeClr val="accent6">
            <a:lumMod val="20000"/>
            <a:lumOff val="80000"/>
          </a:schemeClr>
        </a:solidFill>
      </dgm:spPr>
      <dgm:t>
        <a:bodyPr/>
        <a:lstStyle/>
        <a:p>
          <a:r>
            <a:rPr lang="en-US" sz="1200" b="1" dirty="0">
              <a:solidFill>
                <a:schemeClr val="bg2"/>
              </a:solidFill>
            </a:rPr>
            <a:t>Eric Smith </a:t>
          </a:r>
        </a:p>
        <a:p>
          <a:r>
            <a:rPr lang="en-US" sz="1200" b="1" dirty="0">
              <a:solidFill>
                <a:schemeClr val="bg2"/>
              </a:solidFill>
            </a:rPr>
            <a:t>Assist with writing, editing, and review of grant</a:t>
          </a:r>
        </a:p>
      </dgm:t>
    </dgm:pt>
    <dgm:pt modelId="{EF23E44B-32B7-4F51-81D2-4627F705ADBA}" type="parTrans" cxnId="{8216D873-8674-4E6F-B257-07FB155D799B}">
      <dgm:prSet/>
      <dgm:spPr>
        <a:ln w="25400"/>
      </dgm:spPr>
      <dgm:t>
        <a:bodyPr/>
        <a:lstStyle/>
        <a:p>
          <a:endParaRPr lang="en-US"/>
        </a:p>
      </dgm:t>
    </dgm:pt>
    <dgm:pt modelId="{9D98D6E3-7899-42CB-9440-F5267CBDF874}" type="sibTrans" cxnId="{8216D873-8674-4E6F-B257-07FB155D799B}">
      <dgm:prSet/>
      <dgm:spPr/>
      <dgm:t>
        <a:bodyPr/>
        <a:lstStyle/>
        <a:p>
          <a:endParaRPr lang="en-US"/>
        </a:p>
      </dgm:t>
    </dgm:pt>
    <dgm:pt modelId="{CCA9EF39-530A-4680-A04B-9FC8F95CC4EF}" type="pres">
      <dgm:prSet presAssocID="{AF5AC33E-5DF2-4D61-BC74-5B813AD60E89}" presName="hierChild1" presStyleCnt="0">
        <dgm:presLayoutVars>
          <dgm:orgChart val="1"/>
          <dgm:chPref val="1"/>
          <dgm:dir/>
          <dgm:animOne val="branch"/>
          <dgm:animLvl val="lvl"/>
          <dgm:resizeHandles/>
        </dgm:presLayoutVars>
      </dgm:prSet>
      <dgm:spPr/>
    </dgm:pt>
    <dgm:pt modelId="{D09421AE-A53E-4F74-B507-18A51E270710}" type="pres">
      <dgm:prSet presAssocID="{A9A1639D-73E0-4B24-AD36-428DA4C741E0}" presName="hierRoot1" presStyleCnt="0">
        <dgm:presLayoutVars>
          <dgm:hierBranch val="init"/>
        </dgm:presLayoutVars>
      </dgm:prSet>
      <dgm:spPr/>
    </dgm:pt>
    <dgm:pt modelId="{AFCF3D73-0355-41D0-9A71-20191ACE2B49}" type="pres">
      <dgm:prSet presAssocID="{A9A1639D-73E0-4B24-AD36-428DA4C741E0}" presName="rootComposite1" presStyleCnt="0"/>
      <dgm:spPr/>
    </dgm:pt>
    <dgm:pt modelId="{C5E3BED8-8DCA-45F3-A599-58DE57D9B853}" type="pres">
      <dgm:prSet presAssocID="{A9A1639D-73E0-4B24-AD36-428DA4C741E0}" presName="rootText1" presStyleLbl="node0" presStyleIdx="0" presStyleCnt="1" custScaleX="344175" custScaleY="195459" custLinFactNeighborX="1207" custLinFactNeighborY="-51673">
        <dgm:presLayoutVars>
          <dgm:chPref val="3"/>
        </dgm:presLayoutVars>
      </dgm:prSet>
      <dgm:spPr/>
    </dgm:pt>
    <dgm:pt modelId="{E08AC474-AAA9-4AAC-9D62-A101BC6DC9D6}" type="pres">
      <dgm:prSet presAssocID="{A9A1639D-73E0-4B24-AD36-428DA4C741E0}" presName="rootConnector1" presStyleLbl="node1" presStyleIdx="0" presStyleCnt="0"/>
      <dgm:spPr/>
    </dgm:pt>
    <dgm:pt modelId="{6A4E8FC7-1C30-4773-A71A-8F397F7D3D49}" type="pres">
      <dgm:prSet presAssocID="{A9A1639D-73E0-4B24-AD36-428DA4C741E0}" presName="hierChild2" presStyleCnt="0"/>
      <dgm:spPr/>
    </dgm:pt>
    <dgm:pt modelId="{96D5ACF8-634C-46F7-9443-646A040620E0}" type="pres">
      <dgm:prSet presAssocID="{348C7F37-4A54-4FD9-98B5-00F03A1D7400}" presName="Name37" presStyleLbl="parChTrans1D2" presStyleIdx="0" presStyleCnt="4"/>
      <dgm:spPr/>
    </dgm:pt>
    <dgm:pt modelId="{43DD4958-4437-48F9-B337-0F31758F4912}" type="pres">
      <dgm:prSet presAssocID="{A2E546D5-D1E4-4142-8621-D951230AC210}" presName="hierRoot2" presStyleCnt="0">
        <dgm:presLayoutVars>
          <dgm:hierBranch val="init"/>
        </dgm:presLayoutVars>
      </dgm:prSet>
      <dgm:spPr/>
    </dgm:pt>
    <dgm:pt modelId="{F20F84E3-2035-47F6-881D-62C91F95FB1A}" type="pres">
      <dgm:prSet presAssocID="{A2E546D5-D1E4-4142-8621-D951230AC210}" presName="rootComposite" presStyleCnt="0"/>
      <dgm:spPr/>
    </dgm:pt>
    <dgm:pt modelId="{1A6BA62F-AA03-4D4D-B713-225E1BEF5C51}" type="pres">
      <dgm:prSet presAssocID="{A2E546D5-D1E4-4142-8621-D951230AC210}" presName="rootText" presStyleLbl="node2" presStyleIdx="0" presStyleCnt="4" custScaleX="170862" custScaleY="232329">
        <dgm:presLayoutVars>
          <dgm:chPref val="3"/>
        </dgm:presLayoutVars>
      </dgm:prSet>
      <dgm:spPr/>
    </dgm:pt>
    <dgm:pt modelId="{05A19B6D-2A37-4350-9872-AEE48DF4FE16}" type="pres">
      <dgm:prSet presAssocID="{A2E546D5-D1E4-4142-8621-D951230AC210}" presName="rootConnector" presStyleLbl="node2" presStyleIdx="0" presStyleCnt="4"/>
      <dgm:spPr/>
    </dgm:pt>
    <dgm:pt modelId="{30870DA3-F6D3-4E91-957A-7DF6B95521E7}" type="pres">
      <dgm:prSet presAssocID="{A2E546D5-D1E4-4142-8621-D951230AC210}" presName="hierChild4" presStyleCnt="0"/>
      <dgm:spPr/>
    </dgm:pt>
    <dgm:pt modelId="{D099E76F-4B3D-4886-A080-7C5EA64886CF}" type="pres">
      <dgm:prSet presAssocID="{A2E546D5-D1E4-4142-8621-D951230AC210}" presName="hierChild5" presStyleCnt="0"/>
      <dgm:spPr/>
    </dgm:pt>
    <dgm:pt modelId="{895DEC13-C3FC-43AB-BCF8-FFE314282F8A}" type="pres">
      <dgm:prSet presAssocID="{FF4C4780-0385-434D-8772-A5E11AACB842}" presName="Name37" presStyleLbl="parChTrans1D2" presStyleIdx="1" presStyleCnt="4"/>
      <dgm:spPr/>
    </dgm:pt>
    <dgm:pt modelId="{ED1E8D36-31AF-4A48-B702-AA5BC5A2902C}" type="pres">
      <dgm:prSet presAssocID="{7C9B3E8E-07A8-4406-BCC4-EFF3EED999A2}" presName="hierRoot2" presStyleCnt="0">
        <dgm:presLayoutVars>
          <dgm:hierBranch val="init"/>
        </dgm:presLayoutVars>
      </dgm:prSet>
      <dgm:spPr/>
    </dgm:pt>
    <dgm:pt modelId="{842306E1-77B3-4850-A480-B1755EAB0B80}" type="pres">
      <dgm:prSet presAssocID="{7C9B3E8E-07A8-4406-BCC4-EFF3EED999A2}" presName="rootComposite" presStyleCnt="0"/>
      <dgm:spPr/>
    </dgm:pt>
    <dgm:pt modelId="{6A46BACE-9B35-4C96-BF9A-6DF9C694E8C0}" type="pres">
      <dgm:prSet presAssocID="{7C9B3E8E-07A8-4406-BCC4-EFF3EED999A2}" presName="rootText" presStyleLbl="node2" presStyleIdx="1" presStyleCnt="4" custScaleX="144332" custScaleY="185217">
        <dgm:presLayoutVars>
          <dgm:chPref val="3"/>
        </dgm:presLayoutVars>
      </dgm:prSet>
      <dgm:spPr/>
    </dgm:pt>
    <dgm:pt modelId="{8FEB40DA-F6E3-4895-90E4-235038BD194F}" type="pres">
      <dgm:prSet presAssocID="{7C9B3E8E-07A8-4406-BCC4-EFF3EED999A2}" presName="rootConnector" presStyleLbl="node2" presStyleIdx="1" presStyleCnt="4"/>
      <dgm:spPr/>
    </dgm:pt>
    <dgm:pt modelId="{B4F89BA8-8DC7-4055-8617-5426E77198EE}" type="pres">
      <dgm:prSet presAssocID="{7C9B3E8E-07A8-4406-BCC4-EFF3EED999A2}" presName="hierChild4" presStyleCnt="0"/>
      <dgm:spPr/>
    </dgm:pt>
    <dgm:pt modelId="{C29F45DD-4DD8-48B2-A3E0-0400895CF19C}" type="pres">
      <dgm:prSet presAssocID="{7C9B3E8E-07A8-4406-BCC4-EFF3EED999A2}" presName="hierChild5" presStyleCnt="0"/>
      <dgm:spPr/>
    </dgm:pt>
    <dgm:pt modelId="{68917BDC-4C24-421F-A750-C58967CD779B}" type="pres">
      <dgm:prSet presAssocID="{1D55C0D8-E548-407B-8A27-55292E97262A}" presName="Name37" presStyleLbl="parChTrans1D2" presStyleIdx="2" presStyleCnt="4"/>
      <dgm:spPr/>
    </dgm:pt>
    <dgm:pt modelId="{8E0F5FF1-D82D-4BBD-9D5D-2C69300F062A}" type="pres">
      <dgm:prSet presAssocID="{C6020F05-D48E-41F6-BC30-843F76145F92}" presName="hierRoot2" presStyleCnt="0">
        <dgm:presLayoutVars>
          <dgm:hierBranch val="init"/>
        </dgm:presLayoutVars>
      </dgm:prSet>
      <dgm:spPr/>
    </dgm:pt>
    <dgm:pt modelId="{EBF1EE86-ACA9-449F-A15F-7A0F7DDA8D28}" type="pres">
      <dgm:prSet presAssocID="{C6020F05-D48E-41F6-BC30-843F76145F92}" presName="rootComposite" presStyleCnt="0"/>
      <dgm:spPr/>
    </dgm:pt>
    <dgm:pt modelId="{37D7A6A3-4A5B-471C-8CAB-F080962DFAC6}" type="pres">
      <dgm:prSet presAssocID="{C6020F05-D48E-41F6-BC30-843F76145F92}" presName="rootText" presStyleLbl="node2" presStyleIdx="2" presStyleCnt="4" custScaleX="136809" custScaleY="196111">
        <dgm:presLayoutVars>
          <dgm:chPref val="3"/>
        </dgm:presLayoutVars>
      </dgm:prSet>
      <dgm:spPr/>
    </dgm:pt>
    <dgm:pt modelId="{E4E053CC-98E4-4788-8225-07943F1530EF}" type="pres">
      <dgm:prSet presAssocID="{C6020F05-D48E-41F6-BC30-843F76145F92}" presName="rootConnector" presStyleLbl="node2" presStyleIdx="2" presStyleCnt="4"/>
      <dgm:spPr/>
    </dgm:pt>
    <dgm:pt modelId="{E6A5F84E-9DD5-411B-9835-B9692A9A56D4}" type="pres">
      <dgm:prSet presAssocID="{C6020F05-D48E-41F6-BC30-843F76145F92}" presName="hierChild4" presStyleCnt="0"/>
      <dgm:spPr/>
    </dgm:pt>
    <dgm:pt modelId="{E55CF2A1-A4A0-4429-B4E3-FD8F169AF4D7}" type="pres">
      <dgm:prSet presAssocID="{C6020F05-D48E-41F6-BC30-843F76145F92}" presName="hierChild5" presStyleCnt="0"/>
      <dgm:spPr/>
    </dgm:pt>
    <dgm:pt modelId="{1A7BFC08-118F-437F-A458-A15AB8953170}" type="pres">
      <dgm:prSet presAssocID="{202B595D-F731-4622-BBAA-03D18CF8FB18}" presName="Name37" presStyleLbl="parChTrans1D2" presStyleIdx="3" presStyleCnt="4"/>
      <dgm:spPr/>
    </dgm:pt>
    <dgm:pt modelId="{FBB8F6A4-2566-44F5-961E-F70AE80FFB6E}" type="pres">
      <dgm:prSet presAssocID="{3195A2B5-092F-4231-8179-AB3A480C8A91}" presName="hierRoot2" presStyleCnt="0">
        <dgm:presLayoutVars>
          <dgm:hierBranch val="init"/>
        </dgm:presLayoutVars>
      </dgm:prSet>
      <dgm:spPr/>
    </dgm:pt>
    <dgm:pt modelId="{8D2BF607-A4C2-485C-9800-AA2414394265}" type="pres">
      <dgm:prSet presAssocID="{3195A2B5-092F-4231-8179-AB3A480C8A91}" presName="rootComposite" presStyleCnt="0"/>
      <dgm:spPr/>
    </dgm:pt>
    <dgm:pt modelId="{4BDCEA42-9F8C-4A9B-9D3F-ECF4B671F566}" type="pres">
      <dgm:prSet presAssocID="{3195A2B5-092F-4231-8179-AB3A480C8A91}" presName="rootText" presStyleLbl="node2" presStyleIdx="3" presStyleCnt="4" custScaleY="179770">
        <dgm:presLayoutVars>
          <dgm:chPref val="3"/>
        </dgm:presLayoutVars>
      </dgm:prSet>
      <dgm:spPr/>
    </dgm:pt>
    <dgm:pt modelId="{25FD2DFB-8F36-4AC1-9B15-2383D415AF16}" type="pres">
      <dgm:prSet presAssocID="{3195A2B5-092F-4231-8179-AB3A480C8A91}" presName="rootConnector" presStyleLbl="node2" presStyleIdx="3" presStyleCnt="4"/>
      <dgm:spPr/>
    </dgm:pt>
    <dgm:pt modelId="{19C05879-23DA-41FA-B950-00A25C2619B4}" type="pres">
      <dgm:prSet presAssocID="{3195A2B5-092F-4231-8179-AB3A480C8A91}" presName="hierChild4" presStyleCnt="0"/>
      <dgm:spPr/>
    </dgm:pt>
    <dgm:pt modelId="{E3D57D69-D9BA-4F67-8502-E26AE1BA3D53}" type="pres">
      <dgm:prSet presAssocID="{E001306C-46A7-4BD8-98C3-B728A12CDE9C}" presName="Name37" presStyleLbl="parChTrans1D3" presStyleIdx="0" presStyleCnt="1"/>
      <dgm:spPr/>
    </dgm:pt>
    <dgm:pt modelId="{95996F6B-24A6-4EA0-86E5-2169E54BBDBD}" type="pres">
      <dgm:prSet presAssocID="{6D143E97-7512-4158-9913-ECAD65EDF4D3}" presName="hierRoot2" presStyleCnt="0">
        <dgm:presLayoutVars>
          <dgm:hierBranch val="init"/>
        </dgm:presLayoutVars>
      </dgm:prSet>
      <dgm:spPr/>
    </dgm:pt>
    <dgm:pt modelId="{EE3215AD-7176-43CE-93D1-287B287D1B2A}" type="pres">
      <dgm:prSet presAssocID="{6D143E97-7512-4158-9913-ECAD65EDF4D3}" presName="rootComposite" presStyleCnt="0"/>
      <dgm:spPr/>
    </dgm:pt>
    <dgm:pt modelId="{3D66AEFB-2A2A-4049-A631-98FCBFF6811D}" type="pres">
      <dgm:prSet presAssocID="{6D143E97-7512-4158-9913-ECAD65EDF4D3}" presName="rootText" presStyleLbl="node3" presStyleIdx="0" presStyleCnt="1" custScaleX="364558" custScaleY="269209" custLinFactX="100000" custLinFactNeighborX="196000" custLinFactNeighborY="-77633">
        <dgm:presLayoutVars>
          <dgm:chPref val="3"/>
        </dgm:presLayoutVars>
      </dgm:prSet>
      <dgm:spPr/>
    </dgm:pt>
    <dgm:pt modelId="{E17ED88E-B7B7-4952-8E27-4012F43229E2}" type="pres">
      <dgm:prSet presAssocID="{6D143E97-7512-4158-9913-ECAD65EDF4D3}" presName="rootConnector" presStyleLbl="node3" presStyleIdx="0" presStyleCnt="1"/>
      <dgm:spPr/>
    </dgm:pt>
    <dgm:pt modelId="{34AC71E1-B7FE-468B-A18A-F0C788F31B79}" type="pres">
      <dgm:prSet presAssocID="{6D143E97-7512-4158-9913-ECAD65EDF4D3}" presName="hierChild4" presStyleCnt="0"/>
      <dgm:spPr/>
    </dgm:pt>
    <dgm:pt modelId="{2BB1E1F9-A4CB-498D-82F8-46FB0B08AF18}" type="pres">
      <dgm:prSet presAssocID="{EF23E44B-32B7-4F51-81D2-4627F705ADBA}" presName="Name37" presStyleLbl="parChTrans1D4" presStyleIdx="0" presStyleCnt="1"/>
      <dgm:spPr/>
    </dgm:pt>
    <dgm:pt modelId="{7BC3416B-A00C-436B-90D1-F611D43FE439}" type="pres">
      <dgm:prSet presAssocID="{716E0FF9-BFA2-4AD2-A6AD-B54B6318E211}" presName="hierRoot2" presStyleCnt="0">
        <dgm:presLayoutVars>
          <dgm:hierBranch val="init"/>
        </dgm:presLayoutVars>
      </dgm:prSet>
      <dgm:spPr/>
    </dgm:pt>
    <dgm:pt modelId="{5441E3E9-79ED-4B3D-B933-416FFFA6C5A4}" type="pres">
      <dgm:prSet presAssocID="{716E0FF9-BFA2-4AD2-A6AD-B54B6318E211}" presName="rootComposite" presStyleCnt="0"/>
      <dgm:spPr/>
    </dgm:pt>
    <dgm:pt modelId="{D17032DD-AB1E-40D1-8CED-F3C54CB532E6}" type="pres">
      <dgm:prSet presAssocID="{716E0FF9-BFA2-4AD2-A6AD-B54B6318E211}" presName="rootText" presStyleLbl="node4" presStyleIdx="0" presStyleCnt="1" custScaleX="618730" custScaleY="192714" custLinFactX="-234182" custLinFactY="-100000" custLinFactNeighborX="-300000" custLinFactNeighborY="-191470">
        <dgm:presLayoutVars>
          <dgm:chPref val="3"/>
        </dgm:presLayoutVars>
      </dgm:prSet>
      <dgm:spPr/>
    </dgm:pt>
    <dgm:pt modelId="{BD289DC9-780C-4822-8D79-3222C010F471}" type="pres">
      <dgm:prSet presAssocID="{716E0FF9-BFA2-4AD2-A6AD-B54B6318E211}" presName="rootConnector" presStyleLbl="node4" presStyleIdx="0" presStyleCnt="1"/>
      <dgm:spPr/>
    </dgm:pt>
    <dgm:pt modelId="{1E67F299-27AB-41EA-9724-F820995DDF3C}" type="pres">
      <dgm:prSet presAssocID="{716E0FF9-BFA2-4AD2-A6AD-B54B6318E211}" presName="hierChild4" presStyleCnt="0"/>
      <dgm:spPr/>
    </dgm:pt>
    <dgm:pt modelId="{5CB80F66-05DE-4ADE-87FC-2924DA4EF23B}" type="pres">
      <dgm:prSet presAssocID="{716E0FF9-BFA2-4AD2-A6AD-B54B6318E211}" presName="hierChild5" presStyleCnt="0"/>
      <dgm:spPr/>
    </dgm:pt>
    <dgm:pt modelId="{4AEF4C0C-B948-4312-A0CD-C494C0B58FC0}" type="pres">
      <dgm:prSet presAssocID="{6D143E97-7512-4158-9913-ECAD65EDF4D3}" presName="hierChild5" presStyleCnt="0"/>
      <dgm:spPr/>
    </dgm:pt>
    <dgm:pt modelId="{2EBE9408-BF28-4F58-BC63-27C42069A869}" type="pres">
      <dgm:prSet presAssocID="{3195A2B5-092F-4231-8179-AB3A480C8A91}" presName="hierChild5" presStyleCnt="0"/>
      <dgm:spPr/>
    </dgm:pt>
    <dgm:pt modelId="{9BEDCE87-1380-4916-829E-A74AFC12AB71}" type="pres">
      <dgm:prSet presAssocID="{A9A1639D-73E0-4B24-AD36-428DA4C741E0}" presName="hierChild3" presStyleCnt="0"/>
      <dgm:spPr/>
    </dgm:pt>
  </dgm:ptLst>
  <dgm:cxnLst>
    <dgm:cxn modelId="{CC175606-BE79-4946-9248-D5BC17389BB2}" type="presOf" srcId="{A9A1639D-73E0-4B24-AD36-428DA4C741E0}" destId="{E08AC474-AAA9-4AAC-9D62-A101BC6DC9D6}" srcOrd="1" destOrd="0" presId="urn:microsoft.com/office/officeart/2005/8/layout/orgChart1"/>
    <dgm:cxn modelId="{4398AA06-201C-4C37-B252-55BB3EC1A258}" srcId="{A9A1639D-73E0-4B24-AD36-428DA4C741E0}" destId="{3195A2B5-092F-4231-8179-AB3A480C8A91}" srcOrd="3" destOrd="0" parTransId="{202B595D-F731-4622-BBAA-03D18CF8FB18}" sibTransId="{A6F6ED73-5F78-4E94-B173-9E33B21A4A56}"/>
    <dgm:cxn modelId="{7D94A610-E198-4706-938D-1836246250D9}" type="presOf" srcId="{1D55C0D8-E548-407B-8A27-55292E97262A}" destId="{68917BDC-4C24-421F-A750-C58967CD779B}" srcOrd="0" destOrd="0" presId="urn:microsoft.com/office/officeart/2005/8/layout/orgChart1"/>
    <dgm:cxn modelId="{BD0C321A-F404-4C3A-BF56-A724E46B7F3A}" type="presOf" srcId="{C6020F05-D48E-41F6-BC30-843F76145F92}" destId="{37D7A6A3-4A5B-471C-8CAB-F080962DFAC6}" srcOrd="0" destOrd="0" presId="urn:microsoft.com/office/officeart/2005/8/layout/orgChart1"/>
    <dgm:cxn modelId="{E03EAA2C-8210-4D3E-A1C4-FC9AFCB1FD15}" type="presOf" srcId="{6D143E97-7512-4158-9913-ECAD65EDF4D3}" destId="{E17ED88E-B7B7-4952-8E27-4012F43229E2}" srcOrd="1" destOrd="0" presId="urn:microsoft.com/office/officeart/2005/8/layout/orgChart1"/>
    <dgm:cxn modelId="{E20CB62C-B6E2-4B8E-9C8F-254977C1AD19}" type="presOf" srcId="{FF4C4780-0385-434D-8772-A5E11AACB842}" destId="{895DEC13-C3FC-43AB-BCF8-FFE314282F8A}" srcOrd="0" destOrd="0" presId="urn:microsoft.com/office/officeart/2005/8/layout/orgChart1"/>
    <dgm:cxn modelId="{B376AA3D-BF88-4AE6-B2AF-AD6E1F8A7D69}" type="presOf" srcId="{716E0FF9-BFA2-4AD2-A6AD-B54B6318E211}" destId="{BD289DC9-780C-4822-8D79-3222C010F471}" srcOrd="1" destOrd="0" presId="urn:microsoft.com/office/officeart/2005/8/layout/orgChart1"/>
    <dgm:cxn modelId="{ED209D42-5F2E-4E9B-880F-3C201BAB2FF0}" type="presOf" srcId="{716E0FF9-BFA2-4AD2-A6AD-B54B6318E211}" destId="{D17032DD-AB1E-40D1-8CED-F3C54CB532E6}" srcOrd="0" destOrd="0" presId="urn:microsoft.com/office/officeart/2005/8/layout/orgChart1"/>
    <dgm:cxn modelId="{8216D873-8674-4E6F-B257-07FB155D799B}" srcId="{6D143E97-7512-4158-9913-ECAD65EDF4D3}" destId="{716E0FF9-BFA2-4AD2-A6AD-B54B6318E211}" srcOrd="0" destOrd="0" parTransId="{EF23E44B-32B7-4F51-81D2-4627F705ADBA}" sibTransId="{9D98D6E3-7899-42CB-9440-F5267CBDF874}"/>
    <dgm:cxn modelId="{5C167F83-3AF5-43EF-9BEE-1EFDA5D8F894}" srcId="{A9A1639D-73E0-4B24-AD36-428DA4C741E0}" destId="{A2E546D5-D1E4-4142-8621-D951230AC210}" srcOrd="0" destOrd="0" parTransId="{348C7F37-4A54-4FD9-98B5-00F03A1D7400}" sibTransId="{D132C31C-F350-42F2-9ED5-586B0E255B9C}"/>
    <dgm:cxn modelId="{722F1D89-8136-4BBF-856B-4E87552BA299}" type="presOf" srcId="{202B595D-F731-4622-BBAA-03D18CF8FB18}" destId="{1A7BFC08-118F-437F-A458-A15AB8953170}" srcOrd="0" destOrd="0" presId="urn:microsoft.com/office/officeart/2005/8/layout/orgChart1"/>
    <dgm:cxn modelId="{4CBCF789-56BC-422D-97A4-9E1AD31E138C}" type="presOf" srcId="{3195A2B5-092F-4231-8179-AB3A480C8A91}" destId="{4BDCEA42-9F8C-4A9B-9D3F-ECF4B671F566}" srcOrd="0" destOrd="0" presId="urn:microsoft.com/office/officeart/2005/8/layout/orgChart1"/>
    <dgm:cxn modelId="{85A8F88C-7027-4A38-B892-DF29FFC4834C}" type="presOf" srcId="{7C9B3E8E-07A8-4406-BCC4-EFF3EED999A2}" destId="{8FEB40DA-F6E3-4895-90E4-235038BD194F}" srcOrd="1" destOrd="0" presId="urn:microsoft.com/office/officeart/2005/8/layout/orgChart1"/>
    <dgm:cxn modelId="{9A10C791-A920-4F6A-8EFE-62952028A85A}" type="presOf" srcId="{A2E546D5-D1E4-4142-8621-D951230AC210}" destId="{05A19B6D-2A37-4350-9872-AEE48DF4FE16}" srcOrd="1" destOrd="0" presId="urn:microsoft.com/office/officeart/2005/8/layout/orgChart1"/>
    <dgm:cxn modelId="{FE0CE292-AE92-4D39-8F61-C1E5299F89D0}" srcId="{AF5AC33E-5DF2-4D61-BC74-5B813AD60E89}" destId="{A9A1639D-73E0-4B24-AD36-428DA4C741E0}" srcOrd="0" destOrd="0" parTransId="{B83C243F-B3A7-4DE3-A053-1870C6BA1AD0}" sibTransId="{36612899-3926-4E57-B1E4-F964034A8D80}"/>
    <dgm:cxn modelId="{2BC40294-8B46-4749-9FD1-D88F8FF067E8}" srcId="{A9A1639D-73E0-4B24-AD36-428DA4C741E0}" destId="{C6020F05-D48E-41F6-BC30-843F76145F92}" srcOrd="2" destOrd="0" parTransId="{1D55C0D8-E548-407B-8A27-55292E97262A}" sibTransId="{02707972-3688-4DD3-BF74-9A75437CE3D6}"/>
    <dgm:cxn modelId="{6E81C697-5B63-4051-939D-193EE0AE9B80}" type="presOf" srcId="{A2E546D5-D1E4-4142-8621-D951230AC210}" destId="{1A6BA62F-AA03-4D4D-B713-225E1BEF5C51}" srcOrd="0" destOrd="0" presId="urn:microsoft.com/office/officeart/2005/8/layout/orgChart1"/>
    <dgm:cxn modelId="{0C01BD9C-EFE3-4B61-8F3F-DFE228BD7BD5}" srcId="{A9A1639D-73E0-4B24-AD36-428DA4C741E0}" destId="{7C9B3E8E-07A8-4406-BCC4-EFF3EED999A2}" srcOrd="1" destOrd="0" parTransId="{FF4C4780-0385-434D-8772-A5E11AACB842}" sibTransId="{B03D4265-52E3-4975-A98B-ED060F56382B}"/>
    <dgm:cxn modelId="{B32FCE9C-6E03-4A4C-985F-1CDA1E8734AC}" type="presOf" srcId="{C6020F05-D48E-41F6-BC30-843F76145F92}" destId="{E4E053CC-98E4-4788-8225-07943F1530EF}" srcOrd="1" destOrd="0" presId="urn:microsoft.com/office/officeart/2005/8/layout/orgChart1"/>
    <dgm:cxn modelId="{FF203FAD-2D17-4195-AA79-17C13D74398D}" type="presOf" srcId="{348C7F37-4A54-4FD9-98B5-00F03A1D7400}" destId="{96D5ACF8-634C-46F7-9443-646A040620E0}" srcOrd="0" destOrd="0" presId="urn:microsoft.com/office/officeart/2005/8/layout/orgChart1"/>
    <dgm:cxn modelId="{EA9C6CAD-36CE-4691-B170-B06DE26FE1A6}" srcId="{3195A2B5-092F-4231-8179-AB3A480C8A91}" destId="{6D143E97-7512-4158-9913-ECAD65EDF4D3}" srcOrd="0" destOrd="0" parTransId="{E001306C-46A7-4BD8-98C3-B728A12CDE9C}" sibTransId="{7D4F884C-DBCC-4534-8F6A-E3EA4C54AAAC}"/>
    <dgm:cxn modelId="{50959ADD-FB74-4416-AD3C-8F2F468F9E17}" type="presOf" srcId="{AF5AC33E-5DF2-4D61-BC74-5B813AD60E89}" destId="{CCA9EF39-530A-4680-A04B-9FC8F95CC4EF}" srcOrd="0" destOrd="0" presId="urn:microsoft.com/office/officeart/2005/8/layout/orgChart1"/>
    <dgm:cxn modelId="{3501DFDD-4890-481B-AFF0-CA5A7DB59DFE}" type="presOf" srcId="{3195A2B5-092F-4231-8179-AB3A480C8A91}" destId="{25FD2DFB-8F36-4AC1-9B15-2383D415AF16}" srcOrd="1" destOrd="0" presId="urn:microsoft.com/office/officeart/2005/8/layout/orgChart1"/>
    <dgm:cxn modelId="{A3F781EA-5D15-451A-A8A5-C900C9A6D356}" type="presOf" srcId="{A9A1639D-73E0-4B24-AD36-428DA4C741E0}" destId="{C5E3BED8-8DCA-45F3-A599-58DE57D9B853}" srcOrd="0" destOrd="0" presId="urn:microsoft.com/office/officeart/2005/8/layout/orgChart1"/>
    <dgm:cxn modelId="{D891B6EB-9626-4F0E-9552-F1EBB1E5AFDE}" type="presOf" srcId="{E001306C-46A7-4BD8-98C3-B728A12CDE9C}" destId="{E3D57D69-D9BA-4F67-8502-E26AE1BA3D53}" srcOrd="0" destOrd="0" presId="urn:microsoft.com/office/officeart/2005/8/layout/orgChart1"/>
    <dgm:cxn modelId="{E2C7A9EF-9456-4730-B272-794F7AC07DDE}" type="presOf" srcId="{EF23E44B-32B7-4F51-81D2-4627F705ADBA}" destId="{2BB1E1F9-A4CB-498D-82F8-46FB0B08AF18}" srcOrd="0" destOrd="0" presId="urn:microsoft.com/office/officeart/2005/8/layout/orgChart1"/>
    <dgm:cxn modelId="{AE43F6F1-A378-44A8-A678-4A17F64B664A}" type="presOf" srcId="{7C9B3E8E-07A8-4406-BCC4-EFF3EED999A2}" destId="{6A46BACE-9B35-4C96-BF9A-6DF9C694E8C0}" srcOrd="0" destOrd="0" presId="urn:microsoft.com/office/officeart/2005/8/layout/orgChart1"/>
    <dgm:cxn modelId="{46B90CFD-3083-4DBD-B0AD-7866711BF4F3}" type="presOf" srcId="{6D143E97-7512-4158-9913-ECAD65EDF4D3}" destId="{3D66AEFB-2A2A-4049-A631-98FCBFF6811D}" srcOrd="0" destOrd="0" presId="urn:microsoft.com/office/officeart/2005/8/layout/orgChart1"/>
    <dgm:cxn modelId="{A26FBCEB-23DE-4F07-A5D2-B59D0C13A944}" type="presParOf" srcId="{CCA9EF39-530A-4680-A04B-9FC8F95CC4EF}" destId="{D09421AE-A53E-4F74-B507-18A51E270710}" srcOrd="0" destOrd="0" presId="urn:microsoft.com/office/officeart/2005/8/layout/orgChart1"/>
    <dgm:cxn modelId="{2C7CD7D0-E55A-4D82-9226-A2747C6D136A}" type="presParOf" srcId="{D09421AE-A53E-4F74-B507-18A51E270710}" destId="{AFCF3D73-0355-41D0-9A71-20191ACE2B49}" srcOrd="0" destOrd="0" presId="urn:microsoft.com/office/officeart/2005/8/layout/orgChart1"/>
    <dgm:cxn modelId="{7A35C5A4-B810-455B-83F7-0FDB465CE2AD}" type="presParOf" srcId="{AFCF3D73-0355-41D0-9A71-20191ACE2B49}" destId="{C5E3BED8-8DCA-45F3-A599-58DE57D9B853}" srcOrd="0" destOrd="0" presId="urn:microsoft.com/office/officeart/2005/8/layout/orgChart1"/>
    <dgm:cxn modelId="{659E4828-8319-48DE-A840-16CFBB718DA9}" type="presParOf" srcId="{AFCF3D73-0355-41D0-9A71-20191ACE2B49}" destId="{E08AC474-AAA9-4AAC-9D62-A101BC6DC9D6}" srcOrd="1" destOrd="0" presId="urn:microsoft.com/office/officeart/2005/8/layout/orgChart1"/>
    <dgm:cxn modelId="{D255C15E-850D-46F2-AAB7-462183F0B388}" type="presParOf" srcId="{D09421AE-A53E-4F74-B507-18A51E270710}" destId="{6A4E8FC7-1C30-4773-A71A-8F397F7D3D49}" srcOrd="1" destOrd="0" presId="urn:microsoft.com/office/officeart/2005/8/layout/orgChart1"/>
    <dgm:cxn modelId="{ADD9523A-CD7B-4701-9D34-59A1D902AC1F}" type="presParOf" srcId="{6A4E8FC7-1C30-4773-A71A-8F397F7D3D49}" destId="{96D5ACF8-634C-46F7-9443-646A040620E0}" srcOrd="0" destOrd="0" presId="urn:microsoft.com/office/officeart/2005/8/layout/orgChart1"/>
    <dgm:cxn modelId="{E3FC6EE3-AE44-4114-A52F-34B6BB07B098}" type="presParOf" srcId="{6A4E8FC7-1C30-4773-A71A-8F397F7D3D49}" destId="{43DD4958-4437-48F9-B337-0F31758F4912}" srcOrd="1" destOrd="0" presId="urn:microsoft.com/office/officeart/2005/8/layout/orgChart1"/>
    <dgm:cxn modelId="{9EFE38B0-BF75-4072-98E4-5D5E35BD77EF}" type="presParOf" srcId="{43DD4958-4437-48F9-B337-0F31758F4912}" destId="{F20F84E3-2035-47F6-881D-62C91F95FB1A}" srcOrd="0" destOrd="0" presId="urn:microsoft.com/office/officeart/2005/8/layout/orgChart1"/>
    <dgm:cxn modelId="{97082CAD-674D-482A-9839-D8FBD4369353}" type="presParOf" srcId="{F20F84E3-2035-47F6-881D-62C91F95FB1A}" destId="{1A6BA62F-AA03-4D4D-B713-225E1BEF5C51}" srcOrd="0" destOrd="0" presId="urn:microsoft.com/office/officeart/2005/8/layout/orgChart1"/>
    <dgm:cxn modelId="{66AB69AB-59B4-4D38-AEF3-7B138036D802}" type="presParOf" srcId="{F20F84E3-2035-47F6-881D-62C91F95FB1A}" destId="{05A19B6D-2A37-4350-9872-AEE48DF4FE16}" srcOrd="1" destOrd="0" presId="urn:microsoft.com/office/officeart/2005/8/layout/orgChart1"/>
    <dgm:cxn modelId="{F831B0D7-1C0F-4BFD-A1D3-C86EF6BC9607}" type="presParOf" srcId="{43DD4958-4437-48F9-B337-0F31758F4912}" destId="{30870DA3-F6D3-4E91-957A-7DF6B95521E7}" srcOrd="1" destOrd="0" presId="urn:microsoft.com/office/officeart/2005/8/layout/orgChart1"/>
    <dgm:cxn modelId="{AEE97394-A984-4BF6-8D49-72232DACB38D}" type="presParOf" srcId="{43DD4958-4437-48F9-B337-0F31758F4912}" destId="{D099E76F-4B3D-4886-A080-7C5EA64886CF}" srcOrd="2" destOrd="0" presId="urn:microsoft.com/office/officeart/2005/8/layout/orgChart1"/>
    <dgm:cxn modelId="{E8733DF1-D1A5-4206-A165-0BD21FBCF17B}" type="presParOf" srcId="{6A4E8FC7-1C30-4773-A71A-8F397F7D3D49}" destId="{895DEC13-C3FC-43AB-BCF8-FFE314282F8A}" srcOrd="2" destOrd="0" presId="urn:microsoft.com/office/officeart/2005/8/layout/orgChart1"/>
    <dgm:cxn modelId="{819AAA9E-D79E-41AF-BE74-EB201FF1B460}" type="presParOf" srcId="{6A4E8FC7-1C30-4773-A71A-8F397F7D3D49}" destId="{ED1E8D36-31AF-4A48-B702-AA5BC5A2902C}" srcOrd="3" destOrd="0" presId="urn:microsoft.com/office/officeart/2005/8/layout/orgChart1"/>
    <dgm:cxn modelId="{D58D3A2E-0D42-4527-B043-CE7CB818DBFE}" type="presParOf" srcId="{ED1E8D36-31AF-4A48-B702-AA5BC5A2902C}" destId="{842306E1-77B3-4850-A480-B1755EAB0B80}" srcOrd="0" destOrd="0" presId="urn:microsoft.com/office/officeart/2005/8/layout/orgChart1"/>
    <dgm:cxn modelId="{35304B2B-C49F-4950-B020-36DD3C31680A}" type="presParOf" srcId="{842306E1-77B3-4850-A480-B1755EAB0B80}" destId="{6A46BACE-9B35-4C96-BF9A-6DF9C694E8C0}" srcOrd="0" destOrd="0" presId="urn:microsoft.com/office/officeart/2005/8/layout/orgChart1"/>
    <dgm:cxn modelId="{4E469B11-352C-4FDB-9E41-1ACC1F723500}" type="presParOf" srcId="{842306E1-77B3-4850-A480-B1755EAB0B80}" destId="{8FEB40DA-F6E3-4895-90E4-235038BD194F}" srcOrd="1" destOrd="0" presId="urn:microsoft.com/office/officeart/2005/8/layout/orgChart1"/>
    <dgm:cxn modelId="{80B67098-DBBE-4F48-8CDB-CDD1017FCECA}" type="presParOf" srcId="{ED1E8D36-31AF-4A48-B702-AA5BC5A2902C}" destId="{B4F89BA8-8DC7-4055-8617-5426E77198EE}" srcOrd="1" destOrd="0" presId="urn:microsoft.com/office/officeart/2005/8/layout/orgChart1"/>
    <dgm:cxn modelId="{94ACE90E-DE4C-4A5B-9540-492B1952D32B}" type="presParOf" srcId="{ED1E8D36-31AF-4A48-B702-AA5BC5A2902C}" destId="{C29F45DD-4DD8-48B2-A3E0-0400895CF19C}" srcOrd="2" destOrd="0" presId="urn:microsoft.com/office/officeart/2005/8/layout/orgChart1"/>
    <dgm:cxn modelId="{E425B6F5-5B32-47A3-B884-43DB941C78FF}" type="presParOf" srcId="{6A4E8FC7-1C30-4773-A71A-8F397F7D3D49}" destId="{68917BDC-4C24-421F-A750-C58967CD779B}" srcOrd="4" destOrd="0" presId="urn:microsoft.com/office/officeart/2005/8/layout/orgChart1"/>
    <dgm:cxn modelId="{8F857551-0695-41C9-B993-CD87750C4C59}" type="presParOf" srcId="{6A4E8FC7-1C30-4773-A71A-8F397F7D3D49}" destId="{8E0F5FF1-D82D-4BBD-9D5D-2C69300F062A}" srcOrd="5" destOrd="0" presId="urn:microsoft.com/office/officeart/2005/8/layout/orgChart1"/>
    <dgm:cxn modelId="{36558FC2-E6A7-426E-B08D-C19D45C33C29}" type="presParOf" srcId="{8E0F5FF1-D82D-4BBD-9D5D-2C69300F062A}" destId="{EBF1EE86-ACA9-449F-A15F-7A0F7DDA8D28}" srcOrd="0" destOrd="0" presId="urn:microsoft.com/office/officeart/2005/8/layout/orgChart1"/>
    <dgm:cxn modelId="{CA5C74BC-8DD6-4DBD-A058-5E3E6E2DC6F4}" type="presParOf" srcId="{EBF1EE86-ACA9-449F-A15F-7A0F7DDA8D28}" destId="{37D7A6A3-4A5B-471C-8CAB-F080962DFAC6}" srcOrd="0" destOrd="0" presId="urn:microsoft.com/office/officeart/2005/8/layout/orgChart1"/>
    <dgm:cxn modelId="{D74D0982-9A6C-4373-B401-B650D7E706F2}" type="presParOf" srcId="{EBF1EE86-ACA9-449F-A15F-7A0F7DDA8D28}" destId="{E4E053CC-98E4-4788-8225-07943F1530EF}" srcOrd="1" destOrd="0" presId="urn:microsoft.com/office/officeart/2005/8/layout/orgChart1"/>
    <dgm:cxn modelId="{3DEB4147-8016-46B7-9D30-04B71ED57AE0}" type="presParOf" srcId="{8E0F5FF1-D82D-4BBD-9D5D-2C69300F062A}" destId="{E6A5F84E-9DD5-411B-9835-B9692A9A56D4}" srcOrd="1" destOrd="0" presId="urn:microsoft.com/office/officeart/2005/8/layout/orgChart1"/>
    <dgm:cxn modelId="{E3C593E5-6A26-4346-99FB-6DC6B7F48732}" type="presParOf" srcId="{8E0F5FF1-D82D-4BBD-9D5D-2C69300F062A}" destId="{E55CF2A1-A4A0-4429-B4E3-FD8F169AF4D7}" srcOrd="2" destOrd="0" presId="urn:microsoft.com/office/officeart/2005/8/layout/orgChart1"/>
    <dgm:cxn modelId="{FA9BB008-D67F-4B86-8F3D-22033E46BF4F}" type="presParOf" srcId="{6A4E8FC7-1C30-4773-A71A-8F397F7D3D49}" destId="{1A7BFC08-118F-437F-A458-A15AB8953170}" srcOrd="6" destOrd="0" presId="urn:microsoft.com/office/officeart/2005/8/layout/orgChart1"/>
    <dgm:cxn modelId="{D8ACED20-6731-43E3-A585-50565AA3AE76}" type="presParOf" srcId="{6A4E8FC7-1C30-4773-A71A-8F397F7D3D49}" destId="{FBB8F6A4-2566-44F5-961E-F70AE80FFB6E}" srcOrd="7" destOrd="0" presId="urn:microsoft.com/office/officeart/2005/8/layout/orgChart1"/>
    <dgm:cxn modelId="{46CE3E20-13C8-4680-8C7F-88B6202CF963}" type="presParOf" srcId="{FBB8F6A4-2566-44F5-961E-F70AE80FFB6E}" destId="{8D2BF607-A4C2-485C-9800-AA2414394265}" srcOrd="0" destOrd="0" presId="urn:microsoft.com/office/officeart/2005/8/layout/orgChart1"/>
    <dgm:cxn modelId="{7B2FB68D-9E3F-415A-A3F8-91A1A6AE36A3}" type="presParOf" srcId="{8D2BF607-A4C2-485C-9800-AA2414394265}" destId="{4BDCEA42-9F8C-4A9B-9D3F-ECF4B671F566}" srcOrd="0" destOrd="0" presId="urn:microsoft.com/office/officeart/2005/8/layout/orgChart1"/>
    <dgm:cxn modelId="{61E935EF-B4ED-42ED-8FB9-413DB4E2B6D0}" type="presParOf" srcId="{8D2BF607-A4C2-485C-9800-AA2414394265}" destId="{25FD2DFB-8F36-4AC1-9B15-2383D415AF16}" srcOrd="1" destOrd="0" presId="urn:microsoft.com/office/officeart/2005/8/layout/orgChart1"/>
    <dgm:cxn modelId="{12AD2A3F-4582-416D-82AE-D6CFE0053EDA}" type="presParOf" srcId="{FBB8F6A4-2566-44F5-961E-F70AE80FFB6E}" destId="{19C05879-23DA-41FA-B950-00A25C2619B4}" srcOrd="1" destOrd="0" presId="urn:microsoft.com/office/officeart/2005/8/layout/orgChart1"/>
    <dgm:cxn modelId="{DC8EFD31-BF22-49FC-95B5-4A86C3B457D1}" type="presParOf" srcId="{19C05879-23DA-41FA-B950-00A25C2619B4}" destId="{E3D57D69-D9BA-4F67-8502-E26AE1BA3D53}" srcOrd="0" destOrd="0" presId="urn:microsoft.com/office/officeart/2005/8/layout/orgChart1"/>
    <dgm:cxn modelId="{7DA21073-79EE-4EF4-9141-D455DAB4C62A}" type="presParOf" srcId="{19C05879-23DA-41FA-B950-00A25C2619B4}" destId="{95996F6B-24A6-4EA0-86E5-2169E54BBDBD}" srcOrd="1" destOrd="0" presId="urn:microsoft.com/office/officeart/2005/8/layout/orgChart1"/>
    <dgm:cxn modelId="{E0C37606-22B6-43B5-B7EA-1AD9CA230159}" type="presParOf" srcId="{95996F6B-24A6-4EA0-86E5-2169E54BBDBD}" destId="{EE3215AD-7176-43CE-93D1-287B287D1B2A}" srcOrd="0" destOrd="0" presId="urn:microsoft.com/office/officeart/2005/8/layout/orgChart1"/>
    <dgm:cxn modelId="{7568587B-26E7-4CC2-9863-7459DC289CC4}" type="presParOf" srcId="{EE3215AD-7176-43CE-93D1-287B287D1B2A}" destId="{3D66AEFB-2A2A-4049-A631-98FCBFF6811D}" srcOrd="0" destOrd="0" presId="urn:microsoft.com/office/officeart/2005/8/layout/orgChart1"/>
    <dgm:cxn modelId="{9312049E-0720-4BF7-BD92-3364215ED484}" type="presParOf" srcId="{EE3215AD-7176-43CE-93D1-287B287D1B2A}" destId="{E17ED88E-B7B7-4952-8E27-4012F43229E2}" srcOrd="1" destOrd="0" presId="urn:microsoft.com/office/officeart/2005/8/layout/orgChart1"/>
    <dgm:cxn modelId="{C23F1E2A-3BF4-47C7-B8D8-DF6D8D5082FA}" type="presParOf" srcId="{95996F6B-24A6-4EA0-86E5-2169E54BBDBD}" destId="{34AC71E1-B7FE-468B-A18A-F0C788F31B79}" srcOrd="1" destOrd="0" presId="urn:microsoft.com/office/officeart/2005/8/layout/orgChart1"/>
    <dgm:cxn modelId="{97A5B936-A493-4E01-9185-A5D59A6A619F}" type="presParOf" srcId="{34AC71E1-B7FE-468B-A18A-F0C788F31B79}" destId="{2BB1E1F9-A4CB-498D-82F8-46FB0B08AF18}" srcOrd="0" destOrd="0" presId="urn:microsoft.com/office/officeart/2005/8/layout/orgChart1"/>
    <dgm:cxn modelId="{2DCE3D52-15DD-4DCA-B5B6-EF31EE76E52A}" type="presParOf" srcId="{34AC71E1-B7FE-468B-A18A-F0C788F31B79}" destId="{7BC3416B-A00C-436B-90D1-F611D43FE439}" srcOrd="1" destOrd="0" presId="urn:microsoft.com/office/officeart/2005/8/layout/orgChart1"/>
    <dgm:cxn modelId="{296AD507-D82B-4129-9E0F-915A203F40A6}" type="presParOf" srcId="{7BC3416B-A00C-436B-90D1-F611D43FE439}" destId="{5441E3E9-79ED-4B3D-B933-416FFFA6C5A4}" srcOrd="0" destOrd="0" presId="urn:microsoft.com/office/officeart/2005/8/layout/orgChart1"/>
    <dgm:cxn modelId="{82EDF9DE-CF52-4B02-888A-5D28E7E5898A}" type="presParOf" srcId="{5441E3E9-79ED-4B3D-B933-416FFFA6C5A4}" destId="{D17032DD-AB1E-40D1-8CED-F3C54CB532E6}" srcOrd="0" destOrd="0" presId="urn:microsoft.com/office/officeart/2005/8/layout/orgChart1"/>
    <dgm:cxn modelId="{DBB2D9E6-3B32-49B6-BCE9-8CEA8AFC5035}" type="presParOf" srcId="{5441E3E9-79ED-4B3D-B933-416FFFA6C5A4}" destId="{BD289DC9-780C-4822-8D79-3222C010F471}" srcOrd="1" destOrd="0" presId="urn:microsoft.com/office/officeart/2005/8/layout/orgChart1"/>
    <dgm:cxn modelId="{B47693E5-9557-478D-BA52-4A04C5EDB679}" type="presParOf" srcId="{7BC3416B-A00C-436B-90D1-F611D43FE439}" destId="{1E67F299-27AB-41EA-9724-F820995DDF3C}" srcOrd="1" destOrd="0" presId="urn:microsoft.com/office/officeart/2005/8/layout/orgChart1"/>
    <dgm:cxn modelId="{5CD484DD-3B42-4F1B-BF8D-0842B85B8675}" type="presParOf" srcId="{7BC3416B-A00C-436B-90D1-F611D43FE439}" destId="{5CB80F66-05DE-4ADE-87FC-2924DA4EF23B}" srcOrd="2" destOrd="0" presId="urn:microsoft.com/office/officeart/2005/8/layout/orgChart1"/>
    <dgm:cxn modelId="{9B4CBC05-DAE8-46AE-BF89-871C94B17AE8}" type="presParOf" srcId="{95996F6B-24A6-4EA0-86E5-2169E54BBDBD}" destId="{4AEF4C0C-B948-4312-A0CD-C494C0B58FC0}" srcOrd="2" destOrd="0" presId="urn:microsoft.com/office/officeart/2005/8/layout/orgChart1"/>
    <dgm:cxn modelId="{35FF1E44-676E-49F2-A408-D818203D7772}" type="presParOf" srcId="{FBB8F6A4-2566-44F5-961E-F70AE80FFB6E}" destId="{2EBE9408-BF28-4F58-BC63-27C42069A869}" srcOrd="2" destOrd="0" presId="urn:microsoft.com/office/officeart/2005/8/layout/orgChart1"/>
    <dgm:cxn modelId="{D44803C2-44A2-4A50-A5C4-BA6E608252FA}" type="presParOf" srcId="{D09421AE-A53E-4F74-B507-18A51E270710}" destId="{9BEDCE87-1380-4916-829E-A74AFC12AB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2E637-9606-4BEE-BB2E-2F0F91F8BA59}"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D3F46F33-C6B3-4F8C-8D6C-B1CCC4DE6A85}">
      <dgm:prSet phldrT="[Text]" custT="1"/>
      <dgm:spPr>
        <a:solidFill>
          <a:schemeClr val="tx1"/>
        </a:solidFill>
      </dgm:spPr>
      <dgm:t>
        <a:bodyPr/>
        <a:lstStyle/>
        <a:p>
          <a:r>
            <a:rPr lang="en-US" sz="1200" b="1" dirty="0">
              <a:solidFill>
                <a:schemeClr val="bg2"/>
              </a:solidFill>
            </a:rPr>
            <a:t>Fellowship Programs</a:t>
          </a:r>
        </a:p>
      </dgm:t>
    </dgm:pt>
    <dgm:pt modelId="{39E2265E-8294-4525-8040-267B9DB2E84C}" type="parTrans" cxnId="{BBD79717-6F03-4B30-AF65-406C954C1021}">
      <dgm:prSet/>
      <dgm:spPr/>
      <dgm:t>
        <a:bodyPr/>
        <a:lstStyle/>
        <a:p>
          <a:endParaRPr lang="en-US"/>
        </a:p>
      </dgm:t>
    </dgm:pt>
    <dgm:pt modelId="{DCE395CC-CDDC-4032-BF57-7F5A46467697}" type="sibTrans" cxnId="{BBD79717-6F03-4B30-AF65-406C954C1021}">
      <dgm:prSet/>
      <dgm:spPr/>
      <dgm:t>
        <a:bodyPr/>
        <a:lstStyle/>
        <a:p>
          <a:endParaRPr lang="en-US"/>
        </a:p>
      </dgm:t>
    </dgm:pt>
    <dgm:pt modelId="{C8F1CA06-2DF1-466C-B7CE-DCE123CB2E06}">
      <dgm:prSet phldrT="[Text]"/>
      <dgm:spPr>
        <a:solidFill>
          <a:srgbClr val="002060"/>
        </a:solidFill>
      </dgm:spPr>
      <dgm:t>
        <a:bodyPr/>
        <a:lstStyle/>
        <a:p>
          <a:r>
            <a:rPr lang="en-US" b="1" dirty="0"/>
            <a:t>Education Scholar</a:t>
          </a:r>
        </a:p>
      </dgm:t>
    </dgm:pt>
    <dgm:pt modelId="{F08AB744-F215-40B4-84D3-4DFB6E6542C9}" type="parTrans" cxnId="{FBB12C6B-7E8B-455A-AFB4-5B18EC717370}">
      <dgm:prSet/>
      <dgm:spPr>
        <a:solidFill>
          <a:srgbClr val="002060"/>
        </a:solidFill>
      </dgm:spPr>
      <dgm:t>
        <a:bodyPr/>
        <a:lstStyle/>
        <a:p>
          <a:endParaRPr lang="en-US"/>
        </a:p>
      </dgm:t>
    </dgm:pt>
    <dgm:pt modelId="{79C9E763-24ED-4A47-AD66-3B4F4932271A}" type="sibTrans" cxnId="{FBB12C6B-7E8B-455A-AFB4-5B18EC717370}">
      <dgm:prSet/>
      <dgm:spPr/>
      <dgm:t>
        <a:bodyPr/>
        <a:lstStyle/>
        <a:p>
          <a:endParaRPr lang="en-US"/>
        </a:p>
      </dgm:t>
    </dgm:pt>
    <dgm:pt modelId="{29A787BE-6F87-4F8C-8E68-281B686C08C8}">
      <dgm:prSet phldrT="[Text]"/>
      <dgm:spPr>
        <a:solidFill>
          <a:schemeClr val="accent1">
            <a:lumMod val="50000"/>
          </a:schemeClr>
        </a:solidFill>
      </dgm:spPr>
      <dgm:t>
        <a:bodyPr/>
        <a:lstStyle/>
        <a:p>
          <a:r>
            <a:rPr lang="en-US" b="1" dirty="0"/>
            <a:t>Clinical/ Translational Research</a:t>
          </a:r>
        </a:p>
      </dgm:t>
    </dgm:pt>
    <dgm:pt modelId="{0F2010B4-D107-44AD-9FAC-447E2654BBF4}" type="parTrans" cxnId="{F3AEB622-DED1-4E96-99E3-7C661DEC152F}">
      <dgm:prSet/>
      <dgm:spPr>
        <a:solidFill>
          <a:schemeClr val="accent1">
            <a:lumMod val="50000"/>
          </a:schemeClr>
        </a:solidFill>
      </dgm:spPr>
      <dgm:t>
        <a:bodyPr/>
        <a:lstStyle/>
        <a:p>
          <a:endParaRPr lang="en-US"/>
        </a:p>
      </dgm:t>
    </dgm:pt>
    <dgm:pt modelId="{F0A0687D-4DE0-40E7-A6DC-3957D459D7FE}" type="sibTrans" cxnId="{F3AEB622-DED1-4E96-99E3-7C661DEC152F}">
      <dgm:prSet/>
      <dgm:spPr/>
      <dgm:t>
        <a:bodyPr/>
        <a:lstStyle/>
        <a:p>
          <a:endParaRPr lang="en-US"/>
        </a:p>
      </dgm:t>
    </dgm:pt>
    <dgm:pt modelId="{BF6A1990-02A9-4577-86C3-751B5130C6AE}">
      <dgm:prSet phldrT="[Text]"/>
      <dgm:spPr>
        <a:solidFill>
          <a:srgbClr val="7030A0"/>
        </a:solidFill>
      </dgm:spPr>
      <dgm:t>
        <a:bodyPr/>
        <a:lstStyle/>
        <a:p>
          <a:r>
            <a:rPr lang="en-US" b="1" dirty="0"/>
            <a:t>Basic Science Research</a:t>
          </a:r>
        </a:p>
      </dgm:t>
    </dgm:pt>
    <dgm:pt modelId="{FDD8A648-1C7B-4534-B57A-7A46CEC0DACA}" type="parTrans" cxnId="{CC499895-03E9-4365-8B28-80ECCFF6559A}">
      <dgm:prSet/>
      <dgm:spPr>
        <a:solidFill>
          <a:srgbClr val="7030A0"/>
        </a:solidFill>
      </dgm:spPr>
      <dgm:t>
        <a:bodyPr/>
        <a:lstStyle/>
        <a:p>
          <a:endParaRPr lang="en-US"/>
        </a:p>
      </dgm:t>
    </dgm:pt>
    <dgm:pt modelId="{4F122907-68CC-4646-8042-D9658A5F113A}" type="sibTrans" cxnId="{CC499895-03E9-4365-8B28-80ECCFF6559A}">
      <dgm:prSet/>
      <dgm:spPr/>
      <dgm:t>
        <a:bodyPr/>
        <a:lstStyle/>
        <a:p>
          <a:endParaRPr lang="en-US"/>
        </a:p>
      </dgm:t>
    </dgm:pt>
    <dgm:pt modelId="{6BD1DE20-6EAC-4786-B4E0-056F0F36B905}" type="pres">
      <dgm:prSet presAssocID="{C812E637-9606-4BEE-BB2E-2F0F91F8BA59}" presName="cycle" presStyleCnt="0">
        <dgm:presLayoutVars>
          <dgm:chMax val="1"/>
          <dgm:dir/>
          <dgm:animLvl val="ctr"/>
          <dgm:resizeHandles val="exact"/>
        </dgm:presLayoutVars>
      </dgm:prSet>
      <dgm:spPr/>
    </dgm:pt>
    <dgm:pt modelId="{8A5C1EF5-6300-4030-B969-6272C8497CF5}" type="pres">
      <dgm:prSet presAssocID="{D3F46F33-C6B3-4F8C-8D6C-B1CCC4DE6A85}" presName="centerShape" presStyleLbl="node0" presStyleIdx="0" presStyleCnt="1" custScaleX="119515" custScaleY="100122"/>
      <dgm:spPr/>
    </dgm:pt>
    <dgm:pt modelId="{C5871D22-2EB8-43C8-BA14-B5C66285DF87}" type="pres">
      <dgm:prSet presAssocID="{F08AB744-F215-40B4-84D3-4DFB6E6542C9}" presName="parTrans" presStyleLbl="bgSibTrans2D1" presStyleIdx="0" presStyleCnt="3"/>
      <dgm:spPr/>
    </dgm:pt>
    <dgm:pt modelId="{E8798D6B-F9FA-4A6A-8B5C-1C4937CDFCE5}" type="pres">
      <dgm:prSet presAssocID="{C8F1CA06-2DF1-466C-B7CE-DCE123CB2E06}" presName="node" presStyleLbl="node1" presStyleIdx="0" presStyleCnt="3">
        <dgm:presLayoutVars>
          <dgm:bulletEnabled val="1"/>
        </dgm:presLayoutVars>
      </dgm:prSet>
      <dgm:spPr/>
    </dgm:pt>
    <dgm:pt modelId="{C21B185F-C84C-48C9-A0BE-0C87DAC63E2C}" type="pres">
      <dgm:prSet presAssocID="{0F2010B4-D107-44AD-9FAC-447E2654BBF4}" presName="parTrans" presStyleLbl="bgSibTrans2D1" presStyleIdx="1" presStyleCnt="3"/>
      <dgm:spPr/>
    </dgm:pt>
    <dgm:pt modelId="{35857CD7-A29D-434F-A21B-B2B1F57B2C5C}" type="pres">
      <dgm:prSet presAssocID="{29A787BE-6F87-4F8C-8E68-281B686C08C8}" presName="node" presStyleLbl="node1" presStyleIdx="1" presStyleCnt="3">
        <dgm:presLayoutVars>
          <dgm:bulletEnabled val="1"/>
        </dgm:presLayoutVars>
      </dgm:prSet>
      <dgm:spPr/>
    </dgm:pt>
    <dgm:pt modelId="{E5C456CB-DE9A-44D9-86F3-EEB5EA73A856}" type="pres">
      <dgm:prSet presAssocID="{FDD8A648-1C7B-4534-B57A-7A46CEC0DACA}" presName="parTrans" presStyleLbl="bgSibTrans2D1" presStyleIdx="2" presStyleCnt="3"/>
      <dgm:spPr/>
    </dgm:pt>
    <dgm:pt modelId="{C7FA4428-3FF5-4A84-985C-5BBC860F0435}" type="pres">
      <dgm:prSet presAssocID="{BF6A1990-02A9-4577-86C3-751B5130C6AE}" presName="node" presStyleLbl="node1" presStyleIdx="2" presStyleCnt="3">
        <dgm:presLayoutVars>
          <dgm:bulletEnabled val="1"/>
        </dgm:presLayoutVars>
      </dgm:prSet>
      <dgm:spPr/>
    </dgm:pt>
  </dgm:ptLst>
  <dgm:cxnLst>
    <dgm:cxn modelId="{BBD79717-6F03-4B30-AF65-406C954C1021}" srcId="{C812E637-9606-4BEE-BB2E-2F0F91F8BA59}" destId="{D3F46F33-C6B3-4F8C-8D6C-B1CCC4DE6A85}" srcOrd="0" destOrd="0" parTransId="{39E2265E-8294-4525-8040-267B9DB2E84C}" sibTransId="{DCE395CC-CDDC-4032-BF57-7F5A46467697}"/>
    <dgm:cxn modelId="{F3AEB622-DED1-4E96-99E3-7C661DEC152F}" srcId="{D3F46F33-C6B3-4F8C-8D6C-B1CCC4DE6A85}" destId="{29A787BE-6F87-4F8C-8E68-281B686C08C8}" srcOrd="1" destOrd="0" parTransId="{0F2010B4-D107-44AD-9FAC-447E2654BBF4}" sibTransId="{F0A0687D-4DE0-40E7-A6DC-3957D459D7FE}"/>
    <dgm:cxn modelId="{29C7472E-3FE0-461B-A675-1D7756D99DB0}" type="presOf" srcId="{FDD8A648-1C7B-4534-B57A-7A46CEC0DACA}" destId="{E5C456CB-DE9A-44D9-86F3-EEB5EA73A856}" srcOrd="0" destOrd="0" presId="urn:microsoft.com/office/officeart/2005/8/layout/radial4"/>
    <dgm:cxn modelId="{FBB12C6B-7E8B-455A-AFB4-5B18EC717370}" srcId="{D3F46F33-C6B3-4F8C-8D6C-B1CCC4DE6A85}" destId="{C8F1CA06-2DF1-466C-B7CE-DCE123CB2E06}" srcOrd="0" destOrd="0" parTransId="{F08AB744-F215-40B4-84D3-4DFB6E6542C9}" sibTransId="{79C9E763-24ED-4A47-AD66-3B4F4932271A}"/>
    <dgm:cxn modelId="{12776B93-3FE6-4EA8-844E-6509EDDB1513}" type="presOf" srcId="{C812E637-9606-4BEE-BB2E-2F0F91F8BA59}" destId="{6BD1DE20-6EAC-4786-B4E0-056F0F36B905}" srcOrd="0" destOrd="0" presId="urn:microsoft.com/office/officeart/2005/8/layout/radial4"/>
    <dgm:cxn modelId="{CC499895-03E9-4365-8B28-80ECCFF6559A}" srcId="{D3F46F33-C6B3-4F8C-8D6C-B1CCC4DE6A85}" destId="{BF6A1990-02A9-4577-86C3-751B5130C6AE}" srcOrd="2" destOrd="0" parTransId="{FDD8A648-1C7B-4534-B57A-7A46CEC0DACA}" sibTransId="{4F122907-68CC-4646-8042-D9658A5F113A}"/>
    <dgm:cxn modelId="{BA6C01B3-6552-4875-842B-AAAC18EA7791}" type="presOf" srcId="{BF6A1990-02A9-4577-86C3-751B5130C6AE}" destId="{C7FA4428-3FF5-4A84-985C-5BBC860F0435}" srcOrd="0" destOrd="0" presId="urn:microsoft.com/office/officeart/2005/8/layout/radial4"/>
    <dgm:cxn modelId="{A646BBB3-9CE1-4800-B672-D9691EDD998F}" type="presOf" srcId="{D3F46F33-C6B3-4F8C-8D6C-B1CCC4DE6A85}" destId="{8A5C1EF5-6300-4030-B969-6272C8497CF5}" srcOrd="0" destOrd="0" presId="urn:microsoft.com/office/officeart/2005/8/layout/radial4"/>
    <dgm:cxn modelId="{7F2FD4B3-27F1-4EA8-B56A-4CE90B75C06C}" type="presOf" srcId="{C8F1CA06-2DF1-466C-B7CE-DCE123CB2E06}" destId="{E8798D6B-F9FA-4A6A-8B5C-1C4937CDFCE5}" srcOrd="0" destOrd="0" presId="urn:microsoft.com/office/officeart/2005/8/layout/radial4"/>
    <dgm:cxn modelId="{6DD6CECA-7611-485A-8B06-FCACD7522F11}" type="presOf" srcId="{29A787BE-6F87-4F8C-8E68-281B686C08C8}" destId="{35857CD7-A29D-434F-A21B-B2B1F57B2C5C}" srcOrd="0" destOrd="0" presId="urn:microsoft.com/office/officeart/2005/8/layout/radial4"/>
    <dgm:cxn modelId="{667A4FE3-6BE9-464F-9150-293CB821B542}" type="presOf" srcId="{F08AB744-F215-40B4-84D3-4DFB6E6542C9}" destId="{C5871D22-2EB8-43C8-BA14-B5C66285DF87}" srcOrd="0" destOrd="0" presId="urn:microsoft.com/office/officeart/2005/8/layout/radial4"/>
    <dgm:cxn modelId="{E3D414ED-F8F7-414E-BBE3-183B57B3F725}" type="presOf" srcId="{0F2010B4-D107-44AD-9FAC-447E2654BBF4}" destId="{C21B185F-C84C-48C9-A0BE-0C87DAC63E2C}" srcOrd="0" destOrd="0" presId="urn:microsoft.com/office/officeart/2005/8/layout/radial4"/>
    <dgm:cxn modelId="{F8171E4A-0837-4655-98F8-7642BCD1F661}" type="presParOf" srcId="{6BD1DE20-6EAC-4786-B4E0-056F0F36B905}" destId="{8A5C1EF5-6300-4030-B969-6272C8497CF5}" srcOrd="0" destOrd="0" presId="urn:microsoft.com/office/officeart/2005/8/layout/radial4"/>
    <dgm:cxn modelId="{8DE404C8-63BD-4E77-BFA2-66B444B174F7}" type="presParOf" srcId="{6BD1DE20-6EAC-4786-B4E0-056F0F36B905}" destId="{C5871D22-2EB8-43C8-BA14-B5C66285DF87}" srcOrd="1" destOrd="0" presId="urn:microsoft.com/office/officeart/2005/8/layout/radial4"/>
    <dgm:cxn modelId="{9BEB12B8-420D-4BDE-A486-EA659AE50153}" type="presParOf" srcId="{6BD1DE20-6EAC-4786-B4E0-056F0F36B905}" destId="{E8798D6B-F9FA-4A6A-8B5C-1C4937CDFCE5}" srcOrd="2" destOrd="0" presId="urn:microsoft.com/office/officeart/2005/8/layout/radial4"/>
    <dgm:cxn modelId="{269035AF-FE67-46EB-A304-2CFC1903FE2B}" type="presParOf" srcId="{6BD1DE20-6EAC-4786-B4E0-056F0F36B905}" destId="{C21B185F-C84C-48C9-A0BE-0C87DAC63E2C}" srcOrd="3" destOrd="0" presId="urn:microsoft.com/office/officeart/2005/8/layout/radial4"/>
    <dgm:cxn modelId="{A20F77AF-C652-403A-8E0D-01C8C17E75EE}" type="presParOf" srcId="{6BD1DE20-6EAC-4786-B4E0-056F0F36B905}" destId="{35857CD7-A29D-434F-A21B-B2B1F57B2C5C}" srcOrd="4" destOrd="0" presId="urn:microsoft.com/office/officeart/2005/8/layout/radial4"/>
    <dgm:cxn modelId="{79353297-0A72-4D53-867A-5A584E7F0C14}" type="presParOf" srcId="{6BD1DE20-6EAC-4786-B4E0-056F0F36B905}" destId="{E5C456CB-DE9A-44D9-86F3-EEB5EA73A856}" srcOrd="5" destOrd="0" presId="urn:microsoft.com/office/officeart/2005/8/layout/radial4"/>
    <dgm:cxn modelId="{09DAC1A4-374A-470B-BFC9-B853385693F2}" type="presParOf" srcId="{6BD1DE20-6EAC-4786-B4E0-056F0F36B905}" destId="{C7FA4428-3FF5-4A84-985C-5BBC860F0435}" srcOrd="6" destOrd="0" presId="urn:microsoft.com/office/officeart/2005/8/layout/radial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1E1F9-A4CB-498D-82F8-46FB0B08AF18}">
      <dsp:nvSpPr>
        <dsp:cNvPr id="0" name=""/>
        <dsp:cNvSpPr/>
      </dsp:nvSpPr>
      <dsp:spPr>
        <a:xfrm>
          <a:off x="4519804" y="2104541"/>
          <a:ext cx="1081933" cy="275689"/>
        </a:xfrm>
        <a:custGeom>
          <a:avLst/>
          <a:gdLst/>
          <a:ahLst/>
          <a:cxnLst/>
          <a:rect l="0" t="0" r="0" b="0"/>
          <a:pathLst>
            <a:path>
              <a:moveTo>
                <a:pt x="1081933" y="275689"/>
              </a:moveTo>
              <a:lnTo>
                <a:pt x="0" y="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E3D57D69-D9BA-4F67-8502-E26AE1BA3D53}">
      <dsp:nvSpPr>
        <dsp:cNvPr id="0" name=""/>
        <dsp:cNvSpPr/>
      </dsp:nvSpPr>
      <dsp:spPr>
        <a:xfrm>
          <a:off x="4504701" y="1396949"/>
          <a:ext cx="2162271" cy="130149"/>
        </a:xfrm>
        <a:custGeom>
          <a:avLst/>
          <a:gdLst/>
          <a:ahLst/>
          <a:cxnLst/>
          <a:rect l="0" t="0" r="0" b="0"/>
          <a:pathLst>
            <a:path>
              <a:moveTo>
                <a:pt x="0" y="130149"/>
              </a:moveTo>
              <a:lnTo>
                <a:pt x="2162271" y="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1A7BFC08-118F-437F-A458-A15AB8953170}">
      <dsp:nvSpPr>
        <dsp:cNvPr id="0" name=""/>
        <dsp:cNvSpPr/>
      </dsp:nvSpPr>
      <dsp:spPr>
        <a:xfrm>
          <a:off x="2632477" y="713911"/>
          <a:ext cx="1872223" cy="156580"/>
        </a:xfrm>
        <a:custGeom>
          <a:avLst/>
          <a:gdLst/>
          <a:ahLst/>
          <a:cxnLst/>
          <a:rect l="0" t="0" r="0" b="0"/>
          <a:pathLst>
            <a:path>
              <a:moveTo>
                <a:pt x="0" y="0"/>
              </a:moveTo>
              <a:lnTo>
                <a:pt x="0" y="79877"/>
              </a:lnTo>
              <a:lnTo>
                <a:pt x="1872223" y="79877"/>
              </a:lnTo>
              <a:lnTo>
                <a:pt x="1872223" y="15658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68917BDC-4C24-421F-A750-C58967CD779B}">
      <dsp:nvSpPr>
        <dsp:cNvPr id="0" name=""/>
        <dsp:cNvSpPr/>
      </dsp:nvSpPr>
      <dsp:spPr>
        <a:xfrm>
          <a:off x="2632477" y="713911"/>
          <a:ext cx="853878" cy="156580"/>
        </a:xfrm>
        <a:custGeom>
          <a:avLst/>
          <a:gdLst/>
          <a:ahLst/>
          <a:cxnLst/>
          <a:rect l="0" t="0" r="0" b="0"/>
          <a:pathLst>
            <a:path>
              <a:moveTo>
                <a:pt x="0" y="0"/>
              </a:moveTo>
              <a:lnTo>
                <a:pt x="0" y="79877"/>
              </a:lnTo>
              <a:lnTo>
                <a:pt x="853878" y="79877"/>
              </a:lnTo>
              <a:lnTo>
                <a:pt x="853878" y="15658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95DEC13-C3FC-43AB-BCF8-FFE314282F8A}">
      <dsp:nvSpPr>
        <dsp:cNvPr id="0" name=""/>
        <dsp:cNvSpPr/>
      </dsp:nvSpPr>
      <dsp:spPr>
        <a:xfrm>
          <a:off x="2306087" y="713911"/>
          <a:ext cx="326389" cy="156580"/>
        </a:xfrm>
        <a:custGeom>
          <a:avLst/>
          <a:gdLst/>
          <a:ahLst/>
          <a:cxnLst/>
          <a:rect l="0" t="0" r="0" b="0"/>
          <a:pathLst>
            <a:path>
              <a:moveTo>
                <a:pt x="326389" y="0"/>
              </a:moveTo>
              <a:lnTo>
                <a:pt x="326389" y="79877"/>
              </a:lnTo>
              <a:lnTo>
                <a:pt x="0" y="79877"/>
              </a:lnTo>
              <a:lnTo>
                <a:pt x="0" y="15658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96D5ACF8-634C-46F7-9443-646A040620E0}">
      <dsp:nvSpPr>
        <dsp:cNvPr id="0" name=""/>
        <dsp:cNvSpPr/>
      </dsp:nvSpPr>
      <dsp:spPr>
        <a:xfrm>
          <a:off x="1001441" y="713911"/>
          <a:ext cx="1631035" cy="156580"/>
        </a:xfrm>
        <a:custGeom>
          <a:avLst/>
          <a:gdLst/>
          <a:ahLst/>
          <a:cxnLst/>
          <a:rect l="0" t="0" r="0" b="0"/>
          <a:pathLst>
            <a:path>
              <a:moveTo>
                <a:pt x="1631035" y="0"/>
              </a:moveTo>
              <a:lnTo>
                <a:pt x="1631035" y="79877"/>
              </a:lnTo>
              <a:lnTo>
                <a:pt x="0" y="79877"/>
              </a:lnTo>
              <a:lnTo>
                <a:pt x="0" y="15658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C5E3BED8-8DCA-45F3-A599-58DE57D9B853}">
      <dsp:nvSpPr>
        <dsp:cNvPr id="0" name=""/>
        <dsp:cNvSpPr/>
      </dsp:nvSpPr>
      <dsp:spPr>
        <a:xfrm>
          <a:off x="1375383" y="0"/>
          <a:ext cx="2514188" cy="71391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solidFill>
            </a:rPr>
            <a:t>Initial Contact</a:t>
          </a:r>
        </a:p>
      </dsp:txBody>
      <dsp:txXfrm>
        <a:off x="1375383" y="0"/>
        <a:ext cx="2514188" cy="713911"/>
      </dsp:txXfrm>
    </dsp:sp>
    <dsp:sp modelId="{1A6BA62F-AA03-4D4D-B713-225E1BEF5C51}">
      <dsp:nvSpPr>
        <dsp:cNvPr id="0" name=""/>
        <dsp:cNvSpPr/>
      </dsp:nvSpPr>
      <dsp:spPr>
        <a:xfrm>
          <a:off x="377370" y="870491"/>
          <a:ext cx="1248141" cy="848578"/>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2"/>
              </a:solidFill>
            </a:rPr>
            <a:t>Refer to Dr. Jandarov for </a:t>
          </a:r>
          <a:r>
            <a:rPr lang="en-US" sz="1000" b="1" kern="1200" dirty="0" err="1">
              <a:solidFill>
                <a:schemeClr val="bg2"/>
              </a:solidFill>
            </a:rPr>
            <a:t>biostatistical</a:t>
          </a:r>
          <a:r>
            <a:rPr lang="en-US" sz="1000" b="1" kern="1200" dirty="0">
              <a:solidFill>
                <a:schemeClr val="bg2"/>
              </a:solidFill>
            </a:rPr>
            <a:t> support</a:t>
          </a:r>
        </a:p>
      </dsp:txBody>
      <dsp:txXfrm>
        <a:off x="377370" y="870491"/>
        <a:ext cx="1248141" cy="848578"/>
      </dsp:txXfrm>
    </dsp:sp>
    <dsp:sp modelId="{6A46BACE-9B35-4C96-BF9A-6DF9C694E8C0}">
      <dsp:nvSpPr>
        <dsp:cNvPr id="0" name=""/>
        <dsp:cNvSpPr/>
      </dsp:nvSpPr>
      <dsp:spPr>
        <a:xfrm>
          <a:off x="1778917" y="870491"/>
          <a:ext cx="1054341" cy="676502"/>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2"/>
              </a:solidFill>
            </a:rPr>
            <a:t>Refer to Gina Shelton for Regulatory support</a:t>
          </a:r>
        </a:p>
      </dsp:txBody>
      <dsp:txXfrm>
        <a:off x="1778917" y="870491"/>
        <a:ext cx="1054341" cy="676502"/>
      </dsp:txXfrm>
    </dsp:sp>
    <dsp:sp modelId="{37D7A6A3-4A5B-471C-8CAB-F080962DFAC6}">
      <dsp:nvSpPr>
        <dsp:cNvPr id="0" name=""/>
        <dsp:cNvSpPr/>
      </dsp:nvSpPr>
      <dsp:spPr>
        <a:xfrm>
          <a:off x="2986662" y="870491"/>
          <a:ext cx="999385" cy="716292"/>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2"/>
              </a:solidFill>
            </a:rPr>
            <a:t>Clinical Laboratory processing support </a:t>
          </a:r>
        </a:p>
      </dsp:txBody>
      <dsp:txXfrm>
        <a:off x="2986662" y="870491"/>
        <a:ext cx="999385" cy="716292"/>
      </dsp:txXfrm>
    </dsp:sp>
    <dsp:sp modelId="{4BDCEA42-9F8C-4A9B-9D3F-ECF4B671F566}">
      <dsp:nvSpPr>
        <dsp:cNvPr id="0" name=""/>
        <dsp:cNvSpPr/>
      </dsp:nvSpPr>
      <dsp:spPr>
        <a:xfrm>
          <a:off x="4139452" y="870491"/>
          <a:ext cx="730497" cy="656607"/>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2"/>
              </a:solidFill>
            </a:rPr>
            <a:t>Grant writing support</a:t>
          </a:r>
        </a:p>
      </dsp:txBody>
      <dsp:txXfrm>
        <a:off x="4139452" y="870491"/>
        <a:ext cx="730497" cy="656607"/>
      </dsp:txXfrm>
    </dsp:sp>
    <dsp:sp modelId="{3D66AEFB-2A2A-4049-A631-98FCBFF6811D}">
      <dsp:nvSpPr>
        <dsp:cNvPr id="0" name=""/>
        <dsp:cNvSpPr/>
      </dsp:nvSpPr>
      <dsp:spPr>
        <a:xfrm>
          <a:off x="5335429" y="1396949"/>
          <a:ext cx="2663085" cy="98328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rPr>
            <a:t>First “Introductory” Meeting with Eric Smith </a:t>
          </a:r>
        </a:p>
      </dsp:txBody>
      <dsp:txXfrm>
        <a:off x="5335429" y="1396949"/>
        <a:ext cx="2663085" cy="983281"/>
      </dsp:txXfrm>
    </dsp:sp>
    <dsp:sp modelId="{D17032DD-AB1E-40D1-8CED-F3C54CB532E6}">
      <dsp:nvSpPr>
        <dsp:cNvPr id="0" name=""/>
        <dsp:cNvSpPr/>
      </dsp:nvSpPr>
      <dsp:spPr>
        <a:xfrm>
          <a:off x="0" y="1752599"/>
          <a:ext cx="4519804" cy="703885"/>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rPr>
            <a:t>Eric Smith </a:t>
          </a:r>
        </a:p>
        <a:p>
          <a:pPr marL="0" lvl="0" indent="0" algn="ctr" defTabSz="533400">
            <a:lnSpc>
              <a:spcPct val="90000"/>
            </a:lnSpc>
            <a:spcBef>
              <a:spcPct val="0"/>
            </a:spcBef>
            <a:spcAft>
              <a:spcPct val="35000"/>
            </a:spcAft>
            <a:buNone/>
          </a:pPr>
          <a:r>
            <a:rPr lang="en-US" sz="1200" b="1" kern="1200" dirty="0">
              <a:solidFill>
                <a:schemeClr val="bg2"/>
              </a:solidFill>
            </a:rPr>
            <a:t>Assist with writing, editing, and review of grant</a:t>
          </a:r>
        </a:p>
      </dsp:txBody>
      <dsp:txXfrm>
        <a:off x="0" y="1752599"/>
        <a:ext cx="4519804" cy="703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C1EF5-6300-4030-B969-6272C8497CF5}">
      <dsp:nvSpPr>
        <dsp:cNvPr id="0" name=""/>
        <dsp:cNvSpPr/>
      </dsp:nvSpPr>
      <dsp:spPr>
        <a:xfrm>
          <a:off x="1040202" y="1119205"/>
          <a:ext cx="1119995" cy="938260"/>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2"/>
              </a:solidFill>
            </a:rPr>
            <a:t>Fellowship Programs</a:t>
          </a:r>
        </a:p>
      </dsp:txBody>
      <dsp:txXfrm>
        <a:off x="1204221" y="1256610"/>
        <a:ext cx="791957" cy="663450"/>
      </dsp:txXfrm>
    </dsp:sp>
    <dsp:sp modelId="{C5871D22-2EB8-43C8-BA14-B5C66285DF87}">
      <dsp:nvSpPr>
        <dsp:cNvPr id="0" name=""/>
        <dsp:cNvSpPr/>
      </dsp:nvSpPr>
      <dsp:spPr>
        <a:xfrm rot="12900000">
          <a:off x="530282" y="939794"/>
          <a:ext cx="668835" cy="267078"/>
        </a:xfrm>
        <a:prstGeom prst="leftArrow">
          <a:avLst>
            <a:gd name="adj1" fmla="val 60000"/>
            <a:gd name="adj2" fmla="val 5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8798D6B-F9FA-4A6A-8B5C-1C4937CDFCE5}">
      <dsp:nvSpPr>
        <dsp:cNvPr id="0" name=""/>
        <dsp:cNvSpPr/>
      </dsp:nvSpPr>
      <dsp:spPr>
        <a:xfrm>
          <a:off x="145630" y="525414"/>
          <a:ext cx="890261" cy="71220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Education Scholar</a:t>
          </a:r>
        </a:p>
      </dsp:txBody>
      <dsp:txXfrm>
        <a:off x="166490" y="546274"/>
        <a:ext cx="848541" cy="670489"/>
      </dsp:txXfrm>
    </dsp:sp>
    <dsp:sp modelId="{C21B185F-C84C-48C9-A0BE-0C87DAC63E2C}">
      <dsp:nvSpPr>
        <dsp:cNvPr id="0" name=""/>
        <dsp:cNvSpPr/>
      </dsp:nvSpPr>
      <dsp:spPr>
        <a:xfrm rot="16200000">
          <a:off x="1239603" y="583095"/>
          <a:ext cx="721192" cy="267078"/>
        </a:xfrm>
        <a:prstGeom prst="leftArrow">
          <a:avLst>
            <a:gd name="adj1" fmla="val 60000"/>
            <a:gd name="adj2" fmla="val 5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5857CD7-A29D-434F-A21B-B2B1F57B2C5C}">
      <dsp:nvSpPr>
        <dsp:cNvPr id="0" name=""/>
        <dsp:cNvSpPr/>
      </dsp:nvSpPr>
      <dsp:spPr>
        <a:xfrm>
          <a:off x="1155069" y="-65"/>
          <a:ext cx="890261" cy="712209"/>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Clinical/ Translational Research</a:t>
          </a:r>
        </a:p>
      </dsp:txBody>
      <dsp:txXfrm>
        <a:off x="1175929" y="20795"/>
        <a:ext cx="848541" cy="670489"/>
      </dsp:txXfrm>
    </dsp:sp>
    <dsp:sp modelId="{E5C456CB-DE9A-44D9-86F3-EEB5EA73A856}">
      <dsp:nvSpPr>
        <dsp:cNvPr id="0" name=""/>
        <dsp:cNvSpPr/>
      </dsp:nvSpPr>
      <dsp:spPr>
        <a:xfrm rot="19500000">
          <a:off x="2001281" y="939794"/>
          <a:ext cx="668835" cy="267078"/>
        </a:xfrm>
        <a:prstGeom prst="lef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FA4428-3FF5-4A84-985C-5BBC860F0435}">
      <dsp:nvSpPr>
        <dsp:cNvPr id="0" name=""/>
        <dsp:cNvSpPr/>
      </dsp:nvSpPr>
      <dsp:spPr>
        <a:xfrm>
          <a:off x="2164507" y="525414"/>
          <a:ext cx="890261" cy="712209"/>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t>Basic Science Research</a:t>
          </a:r>
        </a:p>
      </dsp:txBody>
      <dsp:txXfrm>
        <a:off x="2185367" y="546274"/>
        <a:ext cx="848541" cy="6704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6888" cy="465138"/>
          </a:xfrm>
          <a:prstGeom prst="rect">
            <a:avLst/>
          </a:prstGeom>
          <a:noFill/>
          <a:ln w="12700" cap="sq">
            <a:noFill/>
            <a:miter lim="800000"/>
            <a:headEnd type="none" w="sm" len="sm"/>
            <a:tailEnd type="none" w="sm" len="sm"/>
          </a:ln>
          <a:effectLst/>
        </p:spPr>
        <p:txBody>
          <a:bodyPr vert="horz" wrap="square" lIns="93813" tIns="46906" rIns="93813" bIns="46906"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0483" name="Rectangle 3"/>
          <p:cNvSpPr>
            <a:spLocks noGrp="1" noChangeArrowheads="1"/>
          </p:cNvSpPr>
          <p:nvPr>
            <p:ph type="dt" sz="quarter" idx="1"/>
          </p:nvPr>
        </p:nvSpPr>
        <p:spPr bwMode="auto">
          <a:xfrm>
            <a:off x="3973513" y="0"/>
            <a:ext cx="3036887" cy="465138"/>
          </a:xfrm>
          <a:prstGeom prst="rect">
            <a:avLst/>
          </a:prstGeom>
          <a:noFill/>
          <a:ln w="12700" cap="sq">
            <a:noFill/>
            <a:miter lim="800000"/>
            <a:headEnd type="none" w="sm" len="sm"/>
            <a:tailEnd type="none" w="sm" len="sm"/>
          </a:ln>
          <a:effectLst/>
        </p:spPr>
        <p:txBody>
          <a:bodyPr vert="horz" wrap="square" lIns="93813" tIns="46906" rIns="93813" bIns="46906"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20484" name="Rectangle 4"/>
          <p:cNvSpPr>
            <a:spLocks noGrp="1" noChangeArrowheads="1"/>
          </p:cNvSpPr>
          <p:nvPr>
            <p:ph type="ftr" sz="quarter" idx="2"/>
          </p:nvPr>
        </p:nvSpPr>
        <p:spPr bwMode="auto">
          <a:xfrm>
            <a:off x="0" y="8831263"/>
            <a:ext cx="3036888" cy="465137"/>
          </a:xfrm>
          <a:prstGeom prst="rect">
            <a:avLst/>
          </a:prstGeom>
          <a:noFill/>
          <a:ln w="12700" cap="sq">
            <a:noFill/>
            <a:miter lim="800000"/>
            <a:headEnd type="none" w="sm" len="sm"/>
            <a:tailEnd type="none" w="sm" len="sm"/>
          </a:ln>
          <a:effectLst/>
        </p:spPr>
        <p:txBody>
          <a:bodyPr vert="horz" wrap="square" lIns="93813" tIns="46906" rIns="93813" bIns="46906"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0485" name="Rectangle 5"/>
          <p:cNvSpPr>
            <a:spLocks noGrp="1" noChangeArrowheads="1"/>
          </p:cNvSpPr>
          <p:nvPr>
            <p:ph type="sldNum" sz="quarter" idx="3"/>
          </p:nvPr>
        </p:nvSpPr>
        <p:spPr bwMode="auto">
          <a:xfrm>
            <a:off x="3973513" y="8831263"/>
            <a:ext cx="3036887" cy="465137"/>
          </a:xfrm>
          <a:prstGeom prst="rect">
            <a:avLst/>
          </a:prstGeom>
          <a:noFill/>
          <a:ln w="12700" cap="sq">
            <a:noFill/>
            <a:miter lim="800000"/>
            <a:headEnd type="none" w="sm" len="sm"/>
            <a:tailEnd type="none" w="sm" len="sm"/>
          </a:ln>
          <a:effectLst/>
        </p:spPr>
        <p:txBody>
          <a:bodyPr vert="horz" wrap="square" lIns="93813" tIns="46906" rIns="93813" bIns="46906" numCol="1" anchor="b" anchorCtr="0" compatLnSpc="1">
            <a:prstTxWarp prst="textNoShape">
              <a:avLst/>
            </a:prstTxWarp>
          </a:bodyPr>
          <a:lstStyle>
            <a:lvl1pPr algn="r" eaLnBrk="0" hangingPunct="0">
              <a:defRPr sz="1200">
                <a:latin typeface="Times New Roman" panose="02020603050405020304" pitchFamily="18" charset="0"/>
                <a:ea typeface="MS PGothic" panose="020B0600070205080204" pitchFamily="34" charset="-128"/>
              </a:defRPr>
            </a:lvl1pPr>
          </a:lstStyle>
          <a:p>
            <a:pPr>
              <a:defRPr/>
            </a:pPr>
            <a:fld id="{671626FE-AE3C-4026-965F-6EB6FCF929D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6888" cy="465138"/>
          </a:xfrm>
          <a:prstGeom prst="rect">
            <a:avLst/>
          </a:prstGeom>
          <a:noFill/>
          <a:ln w="12700" cap="sq">
            <a:noFill/>
            <a:miter lim="800000"/>
            <a:headEnd type="none" w="sm" len="sm"/>
            <a:tailEnd type="none" w="sm" len="sm"/>
          </a:ln>
          <a:effectLst/>
        </p:spPr>
        <p:txBody>
          <a:bodyPr vert="horz" wrap="square" lIns="93813" tIns="46906" rIns="93813" bIns="46906"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54275" name="Rectangle 3"/>
          <p:cNvSpPr>
            <a:spLocks noGrp="1" noRot="1" noChangeAspect="1" noChangeArrowheads="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33450" y="4416425"/>
            <a:ext cx="5143500" cy="4181475"/>
          </a:xfrm>
          <a:prstGeom prst="rect">
            <a:avLst/>
          </a:prstGeom>
          <a:noFill/>
          <a:ln w="12700" cap="sq">
            <a:noFill/>
            <a:miter lim="800000"/>
            <a:headEnd type="none" w="sm" len="sm"/>
            <a:tailEnd type="none" w="sm" len="sm"/>
          </a:ln>
          <a:effectLst/>
        </p:spPr>
        <p:txBody>
          <a:bodyPr vert="horz" wrap="square" lIns="93813" tIns="46906" rIns="93813" bIns="469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973513" y="0"/>
            <a:ext cx="3036887" cy="465138"/>
          </a:xfrm>
          <a:prstGeom prst="rect">
            <a:avLst/>
          </a:prstGeom>
          <a:noFill/>
          <a:ln w="12700" cap="sq">
            <a:noFill/>
            <a:miter lim="800000"/>
            <a:headEnd type="none" w="sm" len="sm"/>
            <a:tailEnd type="none" w="sm" len="sm"/>
          </a:ln>
          <a:effectLst/>
        </p:spPr>
        <p:txBody>
          <a:bodyPr vert="horz" wrap="square" lIns="93813" tIns="46906" rIns="93813" bIns="46906"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2054" name="Rectangle 6"/>
          <p:cNvSpPr>
            <a:spLocks noGrp="1" noChangeArrowheads="1"/>
          </p:cNvSpPr>
          <p:nvPr>
            <p:ph type="ftr" sz="quarter" idx="4"/>
          </p:nvPr>
        </p:nvSpPr>
        <p:spPr bwMode="auto">
          <a:xfrm>
            <a:off x="0" y="8831263"/>
            <a:ext cx="3036888" cy="465137"/>
          </a:xfrm>
          <a:prstGeom prst="rect">
            <a:avLst/>
          </a:prstGeom>
          <a:noFill/>
          <a:ln w="12700" cap="sq">
            <a:noFill/>
            <a:miter lim="800000"/>
            <a:headEnd type="none" w="sm" len="sm"/>
            <a:tailEnd type="none" w="sm" len="sm"/>
          </a:ln>
          <a:effectLst/>
        </p:spPr>
        <p:txBody>
          <a:bodyPr vert="horz" wrap="square" lIns="93813" tIns="46906" rIns="93813" bIns="46906"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3973513" y="8831263"/>
            <a:ext cx="3036887" cy="465137"/>
          </a:xfrm>
          <a:prstGeom prst="rect">
            <a:avLst/>
          </a:prstGeom>
          <a:noFill/>
          <a:ln w="12700" cap="sq">
            <a:noFill/>
            <a:miter lim="800000"/>
            <a:headEnd type="none" w="sm" len="sm"/>
            <a:tailEnd type="none" w="sm" len="sm"/>
          </a:ln>
          <a:effectLst/>
        </p:spPr>
        <p:txBody>
          <a:bodyPr vert="horz" wrap="square" lIns="93813" tIns="46906" rIns="93813" bIns="46906" numCol="1" anchor="b" anchorCtr="0" compatLnSpc="1">
            <a:prstTxWarp prst="textNoShape">
              <a:avLst/>
            </a:prstTxWarp>
          </a:bodyPr>
          <a:lstStyle>
            <a:lvl1pPr algn="r" eaLnBrk="0" hangingPunct="0">
              <a:defRPr sz="1200">
                <a:latin typeface="Times New Roman" panose="02020603050405020304" pitchFamily="18" charset="0"/>
                <a:ea typeface="MS PGothic" panose="020B0600070205080204" pitchFamily="34" charset="-128"/>
              </a:defRPr>
            </a:lvl1pPr>
          </a:lstStyle>
          <a:p>
            <a:pPr>
              <a:defRPr/>
            </a:pPr>
            <a:fld id="{E6C95007-B3A5-4761-9BDA-EC5CA2B9709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8E4B177-4735-4D14-AAFC-00D32AB90578}"/>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B6288E56-3401-4809-88AD-74E62366C1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a:extLst>
              <a:ext uri="{FF2B5EF4-FFF2-40B4-BE49-F238E27FC236}">
                <a16:creationId xmlns:a16="http://schemas.microsoft.com/office/drawing/2014/main" id="{790D769B-1E3D-4543-875E-FC42057601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A0EB0C-DBF3-45FF-8830-CA80D4BCE0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ChangeArrowheads="1" noTextEdit="1"/>
          </p:cNvSpPr>
          <p:nvPr>
            <p:ph type="sldImg"/>
          </p:nvPr>
        </p:nvSpPr>
        <p:spPr>
          <a:ln/>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1054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9440955-B6EA-4D92-8866-2F4121E88F49}" type="slidenum">
              <a:rPr kumimoji="0" lang="en-US" altLang="en-US" smtClean="0">
                <a:latin typeface="Arial" panose="020B0604020202020204" pitchFamily="34" charset="0"/>
              </a:rPr>
              <a:pPr>
                <a:spcBef>
                  <a:spcPct val="0"/>
                </a:spcBef>
              </a:pPr>
              <a:t>33</a:t>
            </a:fld>
            <a:endParaRPr kumimoji="0" lang="en-US" altLang="en-US">
              <a:latin typeface="Arial" panose="020B0604020202020204" pitchFamily="34" charset="0"/>
            </a:endParaRPr>
          </a:p>
        </p:txBody>
      </p:sp>
    </p:spTree>
    <p:extLst>
      <p:ext uri="{BB962C8B-B14F-4D97-AF65-F5344CB8AC3E}">
        <p14:creationId xmlns:p14="http://schemas.microsoft.com/office/powerpoint/2010/main" val="163910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6C95007-B3A5-4761-9BDA-EC5CA2B97094}" type="slidenum">
              <a:rPr lang="en-US" altLang="en-US" smtClean="0"/>
              <a:pPr>
                <a:defRPr/>
              </a:pPr>
              <a:t>49</a:t>
            </a:fld>
            <a:endParaRPr lang="en-US" altLang="en-US" dirty="0"/>
          </a:p>
        </p:txBody>
      </p:sp>
    </p:spTree>
    <p:extLst>
      <p:ext uri="{BB962C8B-B14F-4D97-AF65-F5344CB8AC3E}">
        <p14:creationId xmlns:p14="http://schemas.microsoft.com/office/powerpoint/2010/main" val="97145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ct val="0"/>
              </a:spcBef>
            </a:pPr>
            <a:endParaRPr lang="en-US" altLang="en-US"/>
          </a:p>
        </p:txBody>
      </p:sp>
      <p:sp>
        <p:nvSpPr>
          <p:cNvPr id="829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37728176-6CF7-490F-9863-9C6D794A40F8}" type="slidenum">
              <a:rPr kumimoji="0" lang="en-US" altLang="en-US" smtClean="0">
                <a:solidFill>
                  <a:srgbClr val="000000"/>
                </a:solidFill>
                <a:latin typeface="Arial" panose="020B0604020202020204" pitchFamily="34" charset="0"/>
              </a:rPr>
              <a:pPr eaLnBrk="1" hangingPunct="1">
                <a:spcBef>
                  <a:spcPct val="0"/>
                </a:spcBef>
              </a:pPr>
              <a:t>51</a:t>
            </a:fld>
            <a:endParaRPr kumimoji="0" lang="en-US" altLang="en-US">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72E61F3-4954-44FC-8650-8AAFCB7FE4CD}" type="slidenum">
              <a:rPr lang="en-US" altLang="en-US" sz="1200" smtClean="0">
                <a:solidFill>
                  <a:srgbClr val="000000"/>
                </a:solidFill>
                <a:latin typeface="Arial" panose="020B0604020202020204" pitchFamily="34" charset="0"/>
              </a:rPr>
              <a:pPr eaLnBrk="1" hangingPunct="1"/>
              <a:t>53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72E61F3-4954-44FC-8650-8AAFCB7FE4CD}" type="slidenum">
              <a:rPr lang="en-US" altLang="en-US" sz="1200" smtClean="0">
                <a:solidFill>
                  <a:srgbClr val="000000"/>
                </a:solidFill>
                <a:latin typeface="Arial" panose="020B0604020202020204" pitchFamily="34" charset="0"/>
              </a:rPr>
              <a:pPr eaLnBrk="1" hangingPunct="1"/>
              <a:t>55</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410075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72E61F3-4954-44FC-8650-8AAFCB7FE4CD}" type="slidenum">
              <a:rPr lang="en-US" altLang="en-US" sz="1200" smtClean="0">
                <a:solidFill>
                  <a:srgbClr val="000000"/>
                </a:solidFill>
                <a:latin typeface="Arial" panose="020B0604020202020204" pitchFamily="34" charset="0"/>
              </a:rPr>
              <a:pPr eaLnBrk="1" hangingPunct="1"/>
              <a:t>56</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684270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890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BB1A287-F7DD-4733-BBC9-9BC77A6570D3}" type="slidenum">
              <a:rPr lang="en-US" altLang="en-US" sz="1200" smtClean="0">
                <a:solidFill>
                  <a:srgbClr val="000000"/>
                </a:solidFill>
                <a:latin typeface="Arial" panose="020B0604020202020204" pitchFamily="34" charset="0"/>
              </a:rPr>
              <a:pPr eaLnBrk="1" hangingPunct="1"/>
              <a:t>57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911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DCF750E-5E25-45AA-BD95-5F5CB85551B4}" type="slidenum">
              <a:rPr lang="en-US" altLang="en-US" sz="1200" smtClean="0">
                <a:solidFill>
                  <a:srgbClr val="000000"/>
                </a:solidFill>
                <a:latin typeface="Arial" panose="020B0604020202020204" pitchFamily="34" charset="0"/>
              </a:rPr>
              <a:pPr eaLnBrk="1" hangingPunct="1"/>
              <a:t>58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94C95E8-F26B-4D09-B625-675B6F946644}"/>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0BBD8256-B44F-4947-A33B-044AC7C6E4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95E1EB3D-9534-4B48-9B49-2869E9D2D4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59B97D-61AB-4A32-B680-704731CA19A6}" type="slidenum">
              <a:rPr lang="en-US" altLang="en-US" smtClean="0"/>
              <a:pPr>
                <a:spcBef>
                  <a:spcPct val="0"/>
                </a:spcBef>
              </a:pPr>
              <a:t>61</a:t>
            </a:fld>
            <a:endParaRPr lang="en-US" altLang="en-US"/>
          </a:p>
        </p:txBody>
      </p:sp>
    </p:spTree>
    <p:extLst>
      <p:ext uri="{BB962C8B-B14F-4D97-AF65-F5344CB8AC3E}">
        <p14:creationId xmlns:p14="http://schemas.microsoft.com/office/powerpoint/2010/main" val="28354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xfrm>
            <a:off x="1371600" y="1143000"/>
            <a:ext cx="4114800" cy="3086100"/>
          </a:xfrm>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a:t>recruiting and retention of junior faculty, fellow and residents and the indirect benefit is not negligible. </a:t>
            </a:r>
          </a:p>
          <a:p>
            <a:endParaRPr lang="en-US" altLang="en-US"/>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4B99395-AC31-4687-B92F-FE7B935C74D6}" type="slidenum">
              <a:rPr lang="en-US" altLang="en-US" sz="1200" smtClean="0">
                <a:solidFill>
                  <a:srgbClr val="000000"/>
                </a:solidFill>
              </a:rPr>
              <a:pPr/>
              <a:t>12</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EC93F05-9F98-4785-B1F7-D8534D9A0EE0}" type="slidenum">
              <a:rPr lang="en-US" altLang="en-US" sz="1200" smtClean="0">
                <a:solidFill>
                  <a:srgbClr val="000000"/>
                </a:solidFill>
              </a:rPr>
              <a:pPr/>
              <a:t>13</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b="1" u="sng"/>
              <a:t>Research Faculty Awards Requests Due Nov. 1</a:t>
            </a:r>
            <a:br>
              <a:rPr lang="en-US" altLang="en-US"/>
            </a:br>
            <a:r>
              <a:rPr lang="en-US" altLang="en-US"/>
              <a:t> </a:t>
            </a:r>
            <a:br>
              <a:rPr lang="en-US" altLang="en-US"/>
            </a:br>
            <a:r>
              <a:rPr lang="en-US" altLang="en-US"/>
              <a:t>The Department of Internal Medicine Office of Research is pleased to announce 2017 Research Faculty Awards Request for Applications (RFA), Fall Award Competitions. </a:t>
            </a:r>
            <a:br>
              <a:rPr lang="en-US" altLang="en-US"/>
            </a:br>
            <a:r>
              <a:rPr lang="en-US" altLang="en-US" b="1"/>
              <a:t> </a:t>
            </a:r>
            <a:br>
              <a:rPr lang="en-US" altLang="en-US"/>
            </a:br>
            <a:r>
              <a:rPr lang="en-US" altLang="en-US"/>
              <a:t>The department provides a number of internally supported funding opportunities for faculty and trainee investigators, consistent with our mission to improve health through innovative multidisciplinary research. The goal of these awards is to stimulate and advance research within the department in partnership with investigators from other departments within the College of Medicine and the University of Cincinnati. Submissions from investigators from underrepresented racial and ethnic groups and candidates with disabilities are encouraged to apply. This funding will enable department investigators to leverage preliminary findings and data to be used as the basis for competitive extramural research grant applications. </a:t>
            </a:r>
            <a:br>
              <a:rPr lang="en-US" altLang="en-US"/>
            </a:br>
            <a:r>
              <a:rPr lang="en-US" altLang="en-US"/>
              <a:t> </a:t>
            </a:r>
            <a:br>
              <a:rPr lang="en-US" altLang="en-US"/>
            </a:br>
            <a:r>
              <a:rPr lang="en-US" altLang="en-US"/>
              <a:t>We are now accepting applications for the Junior Faculty Pilot Project Award (two proposals funded up to $30,000 each),</a:t>
            </a:r>
            <a:r>
              <a:rPr lang="en-US" altLang="en-US" b="1"/>
              <a:t> </a:t>
            </a:r>
            <a:r>
              <a:rPr lang="en-US" altLang="en-US"/>
              <a:t>the Collaborative Challenge Award</a:t>
            </a:r>
            <a:r>
              <a:rPr lang="en-US" altLang="en-US" b="1"/>
              <a:t> </a:t>
            </a:r>
            <a:r>
              <a:rPr lang="en-US" altLang="en-US"/>
              <a:t>- (one proposal funded up to $30,000).</a:t>
            </a:r>
            <a:br>
              <a:rPr lang="en-US" altLang="en-US"/>
            </a:br>
            <a:r>
              <a:rPr lang="en-US" altLang="en-US"/>
              <a:t> </a:t>
            </a:r>
            <a:br>
              <a:rPr lang="en-US" altLang="en-US"/>
            </a:br>
            <a:r>
              <a:rPr lang="en-US" altLang="en-US" b="1"/>
              <a:t>Submission Due Date:  </a:t>
            </a:r>
            <a:r>
              <a:rPr lang="en-US" altLang="en-US"/>
              <a:t>Nov. 1, 2017  </a:t>
            </a:r>
            <a:br>
              <a:rPr lang="en-US" altLang="en-US"/>
            </a:br>
            <a:r>
              <a:rPr lang="en-US" altLang="en-US" b="1"/>
              <a:t>Notification of Award:  </a:t>
            </a:r>
            <a:r>
              <a:rPr lang="en-US" altLang="en-US"/>
              <a:t>Dec.15, 2017  </a:t>
            </a:r>
            <a:br>
              <a:rPr lang="en-US" altLang="en-US"/>
            </a:br>
            <a:r>
              <a:rPr lang="en-US" altLang="en-US" b="1"/>
              <a:t>Funding Period</a:t>
            </a:r>
            <a:r>
              <a:rPr lang="en-US" altLang="en-US"/>
              <a:t>:  Jan. 5, 2018 – Jan. 4, 2019 </a:t>
            </a:r>
            <a:br>
              <a:rPr lang="en-US" altLang="en-US"/>
            </a:br>
            <a:r>
              <a:rPr lang="en-US" altLang="en-US"/>
              <a:t> </a:t>
            </a:r>
            <a:br>
              <a:rPr lang="en-US" altLang="en-US"/>
            </a:br>
            <a:r>
              <a:rPr lang="en-US" altLang="en-US" u="sng"/>
              <a:t>Applications must be submitted through CCAPS before midnight on the submission deadline date.</a:t>
            </a:r>
            <a:br>
              <a:rPr lang="en-US" altLang="en-US"/>
            </a:br>
            <a:r>
              <a:rPr lang="en-US" altLang="en-US"/>
              <a:t> </a:t>
            </a:r>
            <a:br>
              <a:rPr lang="en-US" altLang="en-US"/>
            </a:br>
            <a:r>
              <a:rPr lang="en-US" altLang="en-US"/>
              <a:t>Please note: The RFA was recently revised by the Research Governance Committee to consolidate information for department awards into one document (refer to attachment). Letter of Intent is no longer required.</a:t>
            </a:r>
            <a:r>
              <a:rPr lang="en-US" altLang="en-US" b="1"/>
              <a:t> </a:t>
            </a:r>
            <a:br>
              <a:rPr lang="en-US" altLang="en-US"/>
            </a:br>
            <a:r>
              <a:rPr lang="en-US" altLang="en-US"/>
              <a:t> </a:t>
            </a:r>
            <a:br>
              <a:rPr lang="en-US" altLang="en-US"/>
            </a:br>
            <a:endParaRPr lang="en-US" altLang="en-US"/>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D66DB95-ED66-4C4A-9083-55009D6E3FB5}" type="slidenum">
              <a:rPr lang="en-US" altLang="en-US" sz="1200" smtClean="0">
                <a:solidFill>
                  <a:srgbClr val="000000"/>
                </a:solidFill>
              </a:rPr>
              <a:pPr/>
              <a:t>14</a:t>
            </a:fld>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a:t>
            </a:r>
          </a:p>
        </p:txBody>
      </p:sp>
      <p:sp>
        <p:nvSpPr>
          <p:cNvPr id="4" name="Slide Number Placeholder 3"/>
          <p:cNvSpPr>
            <a:spLocks noGrp="1"/>
          </p:cNvSpPr>
          <p:nvPr>
            <p:ph type="sldNum" sz="quarter" idx="5"/>
          </p:nvPr>
        </p:nvSpPr>
        <p:spPr/>
        <p:txBody>
          <a:bodyPr/>
          <a:lstStyle/>
          <a:p>
            <a:fld id="{5AC02B76-7A19-440F-9746-0B5A2E45D230}" type="slidenum">
              <a:rPr lang="en-US" smtClean="0"/>
              <a:t>15</a:t>
            </a:fld>
            <a:endParaRPr lang="en-US" dirty="0"/>
          </a:p>
        </p:txBody>
      </p:sp>
    </p:spTree>
    <p:extLst>
      <p:ext uri="{BB962C8B-B14F-4D97-AF65-F5344CB8AC3E}">
        <p14:creationId xmlns:p14="http://schemas.microsoft.com/office/powerpoint/2010/main" val="156829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706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4EFB71D-5A8B-4F37-A7D0-DD66855F6BE2}" type="slidenum">
              <a:rPr lang="en-US" altLang="en-US" sz="1200" smtClean="0">
                <a:solidFill>
                  <a:srgbClr val="000000"/>
                </a:solidFill>
              </a:rPr>
              <a:pPr/>
              <a:t>16</a:t>
            </a:fld>
            <a:endParaRPr lang="en-US"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A71AA0-037D-4D5F-9219-8E8775588388}" type="slidenum">
              <a:rPr lang="en-US" smtClean="0"/>
              <a:t>18</a:t>
            </a:fld>
            <a:endParaRPr lang="en-US"/>
          </a:p>
        </p:txBody>
      </p:sp>
    </p:spTree>
    <p:extLst>
      <p:ext uri="{BB962C8B-B14F-4D97-AF65-F5344CB8AC3E}">
        <p14:creationId xmlns:p14="http://schemas.microsoft.com/office/powerpoint/2010/main" val="85932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B26C5-5A90-42DF-882D-05E45EBCA3FC}" type="slidenum">
              <a:rPr lang="en-US" smtClean="0"/>
              <a:t>25</a:t>
            </a:fld>
            <a:endParaRPr lang="en-US"/>
          </a:p>
        </p:txBody>
      </p:sp>
    </p:spTree>
    <p:extLst>
      <p:ext uri="{BB962C8B-B14F-4D97-AF65-F5344CB8AC3E}">
        <p14:creationId xmlns:p14="http://schemas.microsoft.com/office/powerpoint/2010/main" val="4254996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B26C5-5A90-42DF-882D-05E45EBCA3FC}" type="slidenum">
              <a:rPr lang="en-US" smtClean="0"/>
              <a:t>26</a:t>
            </a:fld>
            <a:endParaRPr lang="en-US"/>
          </a:p>
        </p:txBody>
      </p:sp>
    </p:spTree>
    <p:extLst>
      <p:ext uri="{BB962C8B-B14F-4D97-AF65-F5344CB8AC3E}">
        <p14:creationId xmlns:p14="http://schemas.microsoft.com/office/powerpoint/2010/main" val="1334776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wmf"/><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hyperlink" Target="http://www.uchealth.com/" TargetMode="External"/><Relationship Id="rId4" Type="http://schemas.openxmlformats.org/officeDocument/2006/relationships/image" Target="../media/image10.png"/><Relationship Id="rId9" Type="http://schemas.openxmlformats.org/officeDocument/2006/relationships/image" Target="../media/image6.w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9" name="Rectangle 57"/>
          <p:cNvSpPr>
            <a:spLocks noGrp="1" noChangeArrowheads="1"/>
          </p:cNvSpPr>
          <p:nvPr>
            <p:ph type="ctrTitle" sz="quarter"/>
          </p:nvPr>
        </p:nvSpPr>
        <p:spPr>
          <a:xfrm>
            <a:off x="1371600" y="533400"/>
            <a:ext cx="7772400" cy="685800"/>
          </a:xfrm>
        </p:spPr>
        <p:txBody>
          <a:bodyPr/>
          <a:lstStyle>
            <a:lvl1pPr>
              <a:defRPr>
                <a:solidFill>
                  <a:schemeClr val="bg2"/>
                </a:solidFill>
              </a:defRPr>
            </a:lvl1pPr>
          </a:lstStyle>
          <a:p>
            <a:r>
              <a:rPr lang="en-US"/>
              <a:t>Click to edit Master title style</a:t>
            </a:r>
          </a:p>
        </p:txBody>
      </p:sp>
      <p:sp>
        <p:nvSpPr>
          <p:cNvPr id="3130" name="Rectangle 58"/>
          <p:cNvSpPr>
            <a:spLocks noGrp="1" noChangeArrowheads="1"/>
          </p:cNvSpPr>
          <p:nvPr>
            <p:ph type="subTitle" sz="quarter" idx="1"/>
          </p:nvPr>
        </p:nvSpPr>
        <p:spPr>
          <a:xfrm>
            <a:off x="1752600" y="1371600"/>
            <a:ext cx="7010400" cy="4572000"/>
          </a:xfrm>
        </p:spPr>
        <p:txBody>
          <a:bodyPr/>
          <a:lstStyle>
            <a:lvl1pPr marL="0" indent="0" algn="ctr">
              <a:buSzPct val="110000"/>
              <a:buFont typeface="Times" pitchFamily="18" charset="0"/>
              <a:buNone/>
              <a:defRPr sz="2800">
                <a:latin typeface="ArialMS" charset="0"/>
              </a:defRPr>
            </a:lvl1pPr>
          </a:lstStyle>
          <a:p>
            <a:r>
              <a:rPr lang="en-US"/>
              <a:t>Click to edit Master subtitle style</a:t>
            </a:r>
          </a:p>
        </p:txBody>
      </p:sp>
    </p:spTree>
    <p:extLst>
      <p:ext uri="{BB962C8B-B14F-4D97-AF65-F5344CB8AC3E}">
        <p14:creationId xmlns:p14="http://schemas.microsoft.com/office/powerpoint/2010/main" val="115720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9295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313040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57200"/>
            <a:ext cx="18097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457200"/>
            <a:ext cx="52768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56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239000" cy="609600"/>
          </a:xfrm>
        </p:spPr>
        <p:txBody>
          <a:bodyPr/>
          <a:lstStyle/>
          <a:p>
            <a:r>
              <a:rPr lang="en-US"/>
              <a:t>Click to edit Master title style</a:t>
            </a:r>
          </a:p>
        </p:txBody>
      </p:sp>
      <p:sp>
        <p:nvSpPr>
          <p:cNvPr id="3" name="Text Placeholder 2"/>
          <p:cNvSpPr>
            <a:spLocks noGrp="1"/>
          </p:cNvSpPr>
          <p:nvPr>
            <p:ph type="body" sz="half" idx="1"/>
          </p:nvPr>
        </p:nvSpPr>
        <p:spPr>
          <a:xfrm>
            <a:off x="1600200" y="1295400"/>
            <a:ext cx="35433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1295400"/>
            <a:ext cx="35433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40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09639"/>
            <a:ext cx="7886700"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28650" y="2370138"/>
            <a:ext cx="38862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4629150" y="2370138"/>
            <a:ext cx="3886200" cy="37707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090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hoto/Figur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Picture Placeholder 2"/>
          <p:cNvSpPr>
            <a:spLocks noGrp="1" noChangeAspect="1"/>
          </p:cNvSpPr>
          <p:nvPr>
            <p:ph type="pic" idx="1"/>
          </p:nvPr>
        </p:nvSpPr>
        <p:spPr>
          <a:xfrm>
            <a:off x="3887391" y="944563"/>
            <a:ext cx="4629150" cy="51482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6" name="Text Placeholder 3"/>
          <p:cNvSpPr>
            <a:spLocks noGrp="1"/>
          </p:cNvSpPr>
          <p:nvPr>
            <p:ph type="body" sz="half" idx="2"/>
          </p:nvPr>
        </p:nvSpPr>
        <p:spPr>
          <a:xfrm>
            <a:off x="629841" y="2544763"/>
            <a:ext cx="2949178" cy="35480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1459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887391" y="944563"/>
            <a:ext cx="4629150"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2"/>
          </p:nvPr>
        </p:nvSpPr>
        <p:spPr>
          <a:xfrm>
            <a:off x="629841" y="2544763"/>
            <a:ext cx="2949178" cy="3586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931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e Two Lists/Figures">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idx="1"/>
          </p:nvPr>
        </p:nvSpPr>
        <p:spPr>
          <a:xfrm>
            <a:off x="629842" y="11132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629842" y="193718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29150" y="11132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29150" y="193718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434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3"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52267"/>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57666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6"/>
            <a:ext cx="7886700" cy="1325563"/>
          </a:xfrm>
        </p:spPr>
        <p:txBody>
          <a:bodyPr/>
          <a:lstStyle>
            <a:lvl1pPr>
              <a:defRPr>
                <a:solidFill>
                  <a:srgbClr val="345884"/>
                </a:solidFill>
              </a:defRPr>
            </a:lvl1pPr>
          </a:lstStyle>
          <a:p>
            <a:r>
              <a:rPr lang="en-US" dirty="0"/>
              <a:t>Click to edit Master title style</a:t>
            </a:r>
          </a:p>
        </p:txBody>
      </p:sp>
    </p:spTree>
    <p:extLst>
      <p:ext uri="{BB962C8B-B14F-4D97-AF65-F5344CB8AC3E}">
        <p14:creationId xmlns:p14="http://schemas.microsoft.com/office/powerpoint/2010/main" val="1229498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itle 1"/>
          <p:cNvSpPr>
            <a:spLocks noGrp="1"/>
          </p:cNvSpPr>
          <p:nvPr>
            <p:ph type="title" orient="vert"/>
          </p:nvPr>
        </p:nvSpPr>
        <p:spPr>
          <a:xfrm>
            <a:off x="6543675" y="943275"/>
            <a:ext cx="1971675" cy="5233687"/>
          </a:xfrm>
        </p:spPr>
        <p:txBody>
          <a:bodyPr vert="eaVert"/>
          <a:lstStyle/>
          <a:p>
            <a:r>
              <a:rPr lang="en-US"/>
              <a:t>Click to edit Master title style</a:t>
            </a:r>
            <a:endParaRPr lang="en-US" dirty="0"/>
          </a:p>
        </p:txBody>
      </p:sp>
      <p:sp>
        <p:nvSpPr>
          <p:cNvPr id="4" name="Vertical Text Placeholder 2"/>
          <p:cNvSpPr>
            <a:spLocks noGrp="1"/>
          </p:cNvSpPr>
          <p:nvPr>
            <p:ph type="body" orient="vert" idx="1"/>
          </p:nvPr>
        </p:nvSpPr>
        <p:spPr>
          <a:xfrm>
            <a:off x="628650" y="943276"/>
            <a:ext cx="5800725" cy="52336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36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6842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otated Lis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r="69901"/>
          <a:stretch>
            <a:fillRect/>
          </a:stretch>
        </p:blipFill>
        <p:spPr bwMode="auto">
          <a:xfrm>
            <a:off x="0" y="0"/>
            <a:ext cx="275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0438" y="671639"/>
            <a:ext cx="2105266" cy="1873124"/>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3058788" y="944563"/>
            <a:ext cx="5640149"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330437" y="2544763"/>
            <a:ext cx="2105267" cy="3586531"/>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48626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79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atin typeface="Times New Roman" panose="02020603050405020304" pitchFamily="18" charset="0"/>
                <a:ea typeface="MS PGothic" panose="020B0600070205080204" pitchFamily="34" charset="-128"/>
              </a:defRPr>
            </a:lvl1pPr>
          </a:lstStyle>
          <a:p>
            <a:pPr>
              <a:defRPr/>
            </a:pPr>
            <a:fld id="{239DB61D-20E0-4E4D-A53F-F8C7DFF2BAE2}" type="datetimeFigureOut">
              <a:rPr lang="en-US"/>
              <a:pPr>
                <a:defRPr/>
              </a:pPr>
              <a:t>10/21/2021</a:t>
            </a:fld>
            <a:endParaRPr lang="en-US"/>
          </a:p>
        </p:txBody>
      </p:sp>
      <p:sp>
        <p:nvSpPr>
          <p:cNvPr id="3" name="Footer Placeholder 2"/>
          <p:cNvSpPr>
            <a:spLocks noGrp="1"/>
          </p:cNvSpPr>
          <p:nvPr>
            <p:ph type="ftr" sz="quarter" idx="11"/>
          </p:nvPr>
        </p:nvSpPr>
        <p:spPr>
          <a:xfrm>
            <a:off x="0" y="0"/>
            <a:ext cx="0" cy="0"/>
          </a:xfrm>
        </p:spPr>
        <p:txBody>
          <a:bodyPr/>
          <a:lstStyle>
            <a:lvl1pPr>
              <a:defRPr>
                <a:latin typeface="Times New Roman" panose="02020603050405020304" pitchFamily="18"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a:lstStyle>
            <a:lvl1pPr>
              <a:defRPr>
                <a:latin typeface="Times New Roman" panose="02020603050405020304" pitchFamily="18" charset="0"/>
                <a:ea typeface="MS PGothic" panose="020B0600070205080204" pitchFamily="34" charset="-128"/>
              </a:defRPr>
            </a:lvl1pPr>
          </a:lstStyle>
          <a:p>
            <a:pPr>
              <a:defRPr/>
            </a:pPr>
            <a:fld id="{A09AB44C-4374-4D2D-B222-8B234601DA1E}" type="slidenum">
              <a:rPr lang="en-US"/>
              <a:pPr>
                <a:defRPr/>
              </a:pPr>
              <a:t>‹#›</a:t>
            </a:fld>
            <a:endParaRPr lang="en-US"/>
          </a:p>
        </p:txBody>
      </p:sp>
    </p:spTree>
    <p:extLst>
      <p:ext uri="{BB962C8B-B14F-4D97-AF65-F5344CB8AC3E}">
        <p14:creationId xmlns:p14="http://schemas.microsoft.com/office/powerpoint/2010/main" val="2934682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84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S PGothic" panose="020B0600070205080204" pitchFamily="34" charset="-128"/>
              </a:defRPr>
            </a:lvl1pPr>
          </a:lstStyle>
          <a:p>
            <a:pPr>
              <a:defRPr/>
            </a:pPr>
            <a:endParaRPr lang="en-US"/>
          </a:p>
        </p:txBody>
      </p:sp>
      <p:sp>
        <p:nvSpPr>
          <p:cNvPr id="3"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S PGothic" panose="020B0600070205080204" pitchFamily="34" charset="-128"/>
              </a:defRPr>
            </a:lvl1pPr>
          </a:lstStyle>
          <a:p>
            <a:pPr>
              <a:defRPr/>
            </a:pPr>
            <a:endParaRPr lang="en-US"/>
          </a:p>
        </p:txBody>
      </p:sp>
      <p:sp>
        <p:nvSpPr>
          <p:cNvPr id="4" name="Rectangle 6"/>
          <p:cNvSpPr>
            <a:spLocks noGrp="1" noChangeArrowheads="1"/>
          </p:cNvSpPr>
          <p:nvPr>
            <p:ph type="sldNum" sz="quarter" idx="12"/>
          </p:nvPr>
        </p:nvSpPr>
        <p:spPr>
          <a:xfrm>
            <a:off x="0" y="0"/>
            <a:ext cx="0" cy="0"/>
          </a:xfrm>
        </p:spPr>
        <p:txBody>
          <a:bodyPr/>
          <a:lstStyle>
            <a:lvl1pPr>
              <a:defRPr>
                <a:latin typeface="Times New Roman" panose="02020603050405020304" pitchFamily="18" charset="0"/>
                <a:ea typeface="MS PGothic" panose="020B0600070205080204" pitchFamily="34" charset="-128"/>
              </a:defRPr>
            </a:lvl1pPr>
          </a:lstStyle>
          <a:p>
            <a:pPr>
              <a:defRPr/>
            </a:pPr>
            <a:fld id="{692D33A6-5472-445E-81AB-ACDE9651D596}" type="slidenum">
              <a:rPr lang="en-US" altLang="en-US"/>
              <a:pPr>
                <a:defRPr/>
              </a:pPr>
              <a:t>‹#›</a:t>
            </a:fld>
            <a:endParaRPr lang="en-US" altLang="en-US"/>
          </a:p>
        </p:txBody>
      </p:sp>
    </p:spTree>
    <p:extLst>
      <p:ext uri="{BB962C8B-B14F-4D97-AF65-F5344CB8AC3E}">
        <p14:creationId xmlns:p14="http://schemas.microsoft.com/office/powerpoint/2010/main" val="224312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xfrm>
            <a:off x="0" y="0"/>
            <a:ext cx="0" cy="0"/>
          </a:xfrm>
        </p:spPr>
        <p:txBody>
          <a:bodyPr/>
          <a:lstStyle>
            <a:lvl1pPr>
              <a:defRPr>
                <a:latin typeface="Times New Roman" panose="02020603050405020304" pitchFamily="18" charset="0"/>
                <a:ea typeface="MS PGothic" panose="020B0600070205080204" pitchFamily="34" charset="-128"/>
              </a:defRPr>
            </a:lvl1pPr>
          </a:lstStyle>
          <a:p>
            <a:pPr>
              <a:defRPr/>
            </a:pPr>
            <a:endParaRPr lang="en-US" altLang="en-US"/>
          </a:p>
        </p:txBody>
      </p:sp>
      <p:sp>
        <p:nvSpPr>
          <p:cNvPr id="5" name="Rectangle 5"/>
          <p:cNvSpPr>
            <a:spLocks noGrp="1" noChangeArrowheads="1"/>
          </p:cNvSpPr>
          <p:nvPr>
            <p:ph type="ftr" sz="quarter" idx="11"/>
          </p:nvPr>
        </p:nvSpPr>
        <p:spPr>
          <a:xfrm>
            <a:off x="0" y="0"/>
            <a:ext cx="0" cy="0"/>
          </a:xfrm>
        </p:spPr>
        <p:txBody>
          <a:bodyPr/>
          <a:lstStyle>
            <a:lvl1pPr>
              <a:defRPr>
                <a:latin typeface="Times New Roman" panose="02020603050405020304" pitchFamily="18" charset="0"/>
                <a:ea typeface="MS PGothic" panose="020B0600070205080204" pitchFamily="34" charset="-128"/>
              </a:defRPr>
            </a:lvl1pPr>
          </a:lstStyle>
          <a:p>
            <a:pPr>
              <a:defRPr/>
            </a:pPr>
            <a:endParaRPr lang="en-US" altLang="en-US"/>
          </a:p>
        </p:txBody>
      </p:sp>
      <p:sp>
        <p:nvSpPr>
          <p:cNvPr id="6" name="Rectangle 6"/>
          <p:cNvSpPr>
            <a:spLocks noGrp="1" noChangeArrowheads="1"/>
          </p:cNvSpPr>
          <p:nvPr>
            <p:ph type="sldNum" sz="quarter" idx="12"/>
          </p:nvPr>
        </p:nvSpPr>
        <p:spPr>
          <a:xfrm>
            <a:off x="0" y="0"/>
            <a:ext cx="0" cy="0"/>
          </a:xfrm>
        </p:spPr>
        <p:txBody>
          <a:bodyPr/>
          <a:lstStyle>
            <a:lvl1pPr>
              <a:defRPr>
                <a:latin typeface="Times New Roman" panose="02020603050405020304" pitchFamily="18" charset="0"/>
                <a:ea typeface="MS PGothic" panose="020B0600070205080204" pitchFamily="34" charset="-128"/>
              </a:defRPr>
            </a:lvl1pPr>
          </a:lstStyle>
          <a:p>
            <a:pPr>
              <a:defRPr/>
            </a:pPr>
            <a:fld id="{5579F22C-E5F9-4D50-BDB9-151131FFEBF7}" type="slidenum">
              <a:rPr lang="en-US" altLang="en-US"/>
              <a:pPr>
                <a:defRPr/>
              </a:pPr>
              <a:t>‹#›</a:t>
            </a:fld>
            <a:endParaRPr lang="en-US" altLang="en-US" dirty="0"/>
          </a:p>
        </p:txBody>
      </p:sp>
    </p:spTree>
    <p:extLst>
      <p:ext uri="{BB962C8B-B14F-4D97-AF65-F5344CB8AC3E}">
        <p14:creationId xmlns:p14="http://schemas.microsoft.com/office/powerpoint/2010/main" val="2862142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1"/>
            <a:ext cx="7772400" cy="1523999"/>
          </a:xfrm>
        </p:spPr>
        <p:txBody>
          <a:bodyPr/>
          <a:lstStyle/>
          <a:p>
            <a:r>
              <a:rPr lang="en-US" dirty="0"/>
              <a:t>Click to edit Master title style</a:t>
            </a:r>
          </a:p>
        </p:txBody>
      </p:sp>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33920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691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1743690" y="1219200"/>
            <a:ext cx="5486400" cy="3399992"/>
          </a:xfrm>
        </p:spPr>
        <p:txBody>
          <a:bodyPr/>
          <a:lstStyle/>
          <a:p>
            <a:pPr lvl="0"/>
            <a:endParaRPr lang="en-US" noProof="0"/>
          </a:p>
        </p:txBody>
      </p:sp>
      <p:sp>
        <p:nvSpPr>
          <p:cNvPr id="12" name="Title 1"/>
          <p:cNvSpPr>
            <a:spLocks noGrp="1"/>
          </p:cNvSpPr>
          <p:nvPr>
            <p:ph type="title"/>
          </p:nvPr>
        </p:nvSpPr>
        <p:spPr>
          <a:xfrm>
            <a:off x="1743690" y="4619192"/>
            <a:ext cx="5486400" cy="515216"/>
          </a:xfrm>
        </p:spPr>
        <p:txBody>
          <a:bodyPr anchor="b"/>
          <a:lstStyle>
            <a:lvl1pPr algn="l">
              <a:defRPr sz="2000" b="1"/>
            </a:lvl1pPr>
          </a:lstStyle>
          <a:p>
            <a:r>
              <a:rPr lang="en-US" dirty="0"/>
              <a:t>Click to edit Master title style</a:t>
            </a:r>
          </a:p>
        </p:txBody>
      </p:sp>
      <p:sp>
        <p:nvSpPr>
          <p:cNvPr id="13" name="Text Placeholder 3"/>
          <p:cNvSpPr>
            <a:spLocks noGrp="1"/>
          </p:cNvSpPr>
          <p:nvPr>
            <p:ph type="body" sz="half" idx="2"/>
          </p:nvPr>
        </p:nvSpPr>
        <p:spPr>
          <a:xfrm>
            <a:off x="1743690" y="516016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0694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15913" y="914400"/>
            <a:ext cx="8229600" cy="1143000"/>
          </a:xfrm>
        </p:spPr>
        <p:txBody>
          <a:bodyPr/>
          <a:lstStyle/>
          <a:p>
            <a:r>
              <a:rPr lang="en-US"/>
              <a:t>Click to edit Master title style</a:t>
            </a:r>
          </a:p>
        </p:txBody>
      </p:sp>
      <p:sp>
        <p:nvSpPr>
          <p:cNvPr id="15" name="Content Placeholder 2"/>
          <p:cNvSpPr>
            <a:spLocks noGrp="1"/>
          </p:cNvSpPr>
          <p:nvPr>
            <p:ph sz="half" idx="1"/>
          </p:nvPr>
        </p:nvSpPr>
        <p:spPr>
          <a:xfrm>
            <a:off x="3011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0"/>
          </p:nvPr>
        </p:nvSpPr>
        <p:spPr>
          <a:xfrm>
            <a:off x="45069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36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65424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sz="half" idx="1"/>
          </p:nvPr>
        </p:nvSpPr>
        <p:spPr>
          <a:xfrm>
            <a:off x="3011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0"/>
          </p:nvPr>
        </p:nvSpPr>
        <p:spPr>
          <a:xfrm>
            <a:off x="4348368" y="2057400"/>
            <a:ext cx="4197145" cy="4034350"/>
          </a:xfrm>
        </p:spPr>
        <p:txBody>
          <a:bodyPr/>
          <a:lstStyle/>
          <a:p>
            <a:pPr lvl="0"/>
            <a:endParaRPr lang="en-US" noProof="0"/>
          </a:p>
        </p:txBody>
      </p:sp>
      <p:sp>
        <p:nvSpPr>
          <p:cNvPr id="2" name="Title 1"/>
          <p:cNvSpPr>
            <a:spLocks noGrp="1"/>
          </p:cNvSpPr>
          <p:nvPr>
            <p:ph type="title"/>
          </p:nvPr>
        </p:nvSpPr>
        <p:spPr>
          <a:xfrm>
            <a:off x="301113" y="914400"/>
            <a:ext cx="8229600" cy="1143000"/>
          </a:xfrm>
        </p:spPr>
        <p:txBody>
          <a:bodyPr/>
          <a:lstStyle/>
          <a:p>
            <a:r>
              <a:rPr lang="en-US"/>
              <a:t>Click to edit Master title style</a:t>
            </a:r>
          </a:p>
        </p:txBody>
      </p:sp>
    </p:spTree>
    <p:extLst>
      <p:ext uri="{BB962C8B-B14F-4D97-AF65-F5344CB8AC3E}">
        <p14:creationId xmlns:p14="http://schemas.microsoft.com/office/powerpoint/2010/main" val="2363419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59FCDB-C9B4-481C-BE8B-8AD792DFC86D}" type="datetime1">
              <a:rPr lang="en-US"/>
              <a:pPr>
                <a:defRPr/>
              </a:pPr>
              <a:t>10/21/2021</a:t>
            </a:fld>
            <a:endParaRPr lang="en-US"/>
          </a:p>
        </p:txBody>
      </p:sp>
      <p:sp>
        <p:nvSpPr>
          <p:cNvPr id="4" name="Slide Number Placeholder 5"/>
          <p:cNvSpPr>
            <a:spLocks noGrp="1"/>
          </p:cNvSpPr>
          <p:nvPr>
            <p:ph type="sldNum" sz="quarter" idx="11"/>
          </p:nvPr>
        </p:nvSpPr>
        <p:spPr/>
        <p:txBody>
          <a:bodyPr/>
          <a:lstStyle>
            <a:lvl1pPr>
              <a:defRPr/>
            </a:lvl1pPr>
          </a:lstStyle>
          <a:p>
            <a:pPr>
              <a:defRPr/>
            </a:pPr>
            <a:fld id="{576402A4-257B-4AC6-8B92-6603D525EFD0}" type="slidenum">
              <a:rPr lang="en-US"/>
              <a:pPr>
                <a:defRPr/>
              </a:pPr>
              <a:t>‹#›</a:t>
            </a:fld>
            <a:endParaRPr lang="en-US"/>
          </a:p>
        </p:txBody>
      </p:sp>
    </p:spTree>
    <p:extLst>
      <p:ext uri="{BB962C8B-B14F-4D97-AF65-F5344CB8AC3E}">
        <p14:creationId xmlns:p14="http://schemas.microsoft.com/office/powerpoint/2010/main" val="3290262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Times New Roman" panose="02020603050405020304" pitchFamily="18"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788C465-51B3-4EBB-B827-D0979F168CAF}" type="slidenum">
              <a:rPr lang="en-US"/>
              <a:pPr>
                <a:defRPr/>
              </a:pPr>
              <a:t>‹#›</a:t>
            </a:fld>
            <a:endParaRPr lang="en-US"/>
          </a:p>
        </p:txBody>
      </p:sp>
    </p:spTree>
    <p:extLst>
      <p:ext uri="{BB962C8B-B14F-4D97-AF65-F5344CB8AC3E}">
        <p14:creationId xmlns:p14="http://schemas.microsoft.com/office/powerpoint/2010/main" val="2918299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imes New Roman" panose="02020603050405020304" pitchFamily="18"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DF8D5DA-3457-4A67-BD1A-DF6C91DE24EF}" type="slidenum">
              <a:rPr lang="en-US"/>
              <a:pPr>
                <a:defRPr/>
              </a:pPr>
              <a:t>‹#›</a:t>
            </a:fld>
            <a:endParaRPr lang="en-US"/>
          </a:p>
        </p:txBody>
      </p:sp>
    </p:spTree>
    <p:extLst>
      <p:ext uri="{BB962C8B-B14F-4D97-AF65-F5344CB8AC3E}">
        <p14:creationId xmlns:p14="http://schemas.microsoft.com/office/powerpoint/2010/main" val="676048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UC Health logo">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362450" y="6319838"/>
            <a:ext cx="1504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47925" y="6315075"/>
            <a:ext cx="12096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9713" y="6327775"/>
            <a:ext cx="15128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600825" y="6356350"/>
            <a:ext cx="20097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6600825" y="6629400"/>
            <a:ext cx="2514600" cy="74613"/>
          </a:xfrm>
          <a:prstGeom prst="rect">
            <a:avLst/>
          </a:prstGeom>
          <a:noFill/>
        </p:spPr>
        <p:txBody>
          <a:bodyPr lIns="0" tIns="0" rIns="0" bIns="0">
            <a:spAutoFit/>
          </a:bodyPr>
          <a:lstStyle/>
          <a:p>
            <a:pPr algn="ctr">
              <a:defRPr/>
            </a:pPr>
            <a:r>
              <a:rPr lang="en-US" sz="480" dirty="0">
                <a:latin typeface="Myriad Pro" pitchFamily="34" charset="0"/>
              </a:rPr>
              <a:t>The Clinical and Translational Science Awards (CTSA) is a registered trademark of DHHS.</a:t>
            </a:r>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75442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5A26DC-2938-4A38-B33A-A6D63347707E}" type="slidenum">
              <a:rPr lang="en-US"/>
              <a:pPr>
                <a:defRPr/>
              </a:pPr>
              <a:t>‹#›</a:t>
            </a:fld>
            <a:endParaRPr lang="en-US"/>
          </a:p>
        </p:txBody>
      </p:sp>
    </p:spTree>
    <p:extLst>
      <p:ext uri="{BB962C8B-B14F-4D97-AF65-F5344CB8AC3E}">
        <p14:creationId xmlns:p14="http://schemas.microsoft.com/office/powerpoint/2010/main" val="2301093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0E0307-A050-4EFF-91F0-EC5263901453}" type="slidenum">
              <a:rPr lang="en-US"/>
              <a:pPr>
                <a:defRPr/>
              </a:pPr>
              <a:t>‹#›</a:t>
            </a:fld>
            <a:endParaRPr lang="en-US"/>
          </a:p>
        </p:txBody>
      </p:sp>
    </p:spTree>
    <p:extLst>
      <p:ext uri="{BB962C8B-B14F-4D97-AF65-F5344CB8AC3E}">
        <p14:creationId xmlns:p14="http://schemas.microsoft.com/office/powerpoint/2010/main" val="2022926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53610-9AA0-4CDE-84F9-AE749D29DDB7}" type="slidenum">
              <a:rPr lang="en-US"/>
              <a:pPr>
                <a:defRPr/>
              </a:pPr>
              <a:t>‹#›</a:t>
            </a:fld>
            <a:endParaRPr lang="en-US"/>
          </a:p>
        </p:txBody>
      </p:sp>
    </p:spTree>
    <p:extLst>
      <p:ext uri="{BB962C8B-B14F-4D97-AF65-F5344CB8AC3E}">
        <p14:creationId xmlns:p14="http://schemas.microsoft.com/office/powerpoint/2010/main" val="3037081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8C1391-CB3A-4E69-9E61-916B6E74FF1D}" type="slidenum">
              <a:rPr lang="en-US"/>
              <a:pPr>
                <a:defRPr/>
              </a:pPr>
              <a:t>‹#›</a:t>
            </a:fld>
            <a:endParaRPr lang="en-US"/>
          </a:p>
        </p:txBody>
      </p:sp>
    </p:spTree>
    <p:extLst>
      <p:ext uri="{BB962C8B-B14F-4D97-AF65-F5344CB8AC3E}">
        <p14:creationId xmlns:p14="http://schemas.microsoft.com/office/powerpoint/2010/main" val="1349343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FEECC6-DD6B-4ED0-9F64-BCE6BA7DD29F}" type="slidenum">
              <a:rPr lang="en-US"/>
              <a:pPr>
                <a:defRPr/>
              </a:pPr>
              <a:t>‹#›</a:t>
            </a:fld>
            <a:endParaRPr lang="en-US"/>
          </a:p>
        </p:txBody>
      </p:sp>
    </p:spTree>
    <p:extLst>
      <p:ext uri="{BB962C8B-B14F-4D97-AF65-F5344CB8AC3E}">
        <p14:creationId xmlns:p14="http://schemas.microsoft.com/office/powerpoint/2010/main" val="129039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1295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987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5DFCC6-7F4C-457D-88C1-36D711F870D7}" type="slidenum">
              <a:rPr lang="en-US"/>
              <a:pPr>
                <a:defRPr/>
              </a:pPr>
              <a:t>‹#›</a:t>
            </a:fld>
            <a:endParaRPr lang="en-US"/>
          </a:p>
        </p:txBody>
      </p:sp>
    </p:spTree>
    <p:extLst>
      <p:ext uri="{BB962C8B-B14F-4D97-AF65-F5344CB8AC3E}">
        <p14:creationId xmlns:p14="http://schemas.microsoft.com/office/powerpoint/2010/main" val="279555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30F254-A2F6-426B-BDCD-9590ADBF95A4}" type="slidenum">
              <a:rPr lang="en-US"/>
              <a:pPr>
                <a:defRPr/>
              </a:pPr>
              <a:t>‹#›</a:t>
            </a:fld>
            <a:endParaRPr lang="en-US"/>
          </a:p>
        </p:txBody>
      </p:sp>
    </p:spTree>
    <p:extLst>
      <p:ext uri="{BB962C8B-B14F-4D97-AF65-F5344CB8AC3E}">
        <p14:creationId xmlns:p14="http://schemas.microsoft.com/office/powerpoint/2010/main" val="268664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C476B8-400A-471F-9881-7F753B298574}" type="slidenum">
              <a:rPr lang="en-US"/>
              <a:pPr>
                <a:defRPr/>
              </a:pPr>
              <a:t>‹#›</a:t>
            </a:fld>
            <a:endParaRPr lang="en-US"/>
          </a:p>
        </p:txBody>
      </p:sp>
    </p:spTree>
    <p:extLst>
      <p:ext uri="{BB962C8B-B14F-4D97-AF65-F5344CB8AC3E}">
        <p14:creationId xmlns:p14="http://schemas.microsoft.com/office/powerpoint/2010/main" val="3975169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6F8CF-C703-4138-B127-F48B03BE0C1C}" type="slidenum">
              <a:rPr lang="en-US"/>
              <a:pPr>
                <a:defRPr/>
              </a:pPr>
              <a:t>‹#›</a:t>
            </a:fld>
            <a:endParaRPr lang="en-US"/>
          </a:p>
        </p:txBody>
      </p:sp>
    </p:spTree>
    <p:extLst>
      <p:ext uri="{BB962C8B-B14F-4D97-AF65-F5344CB8AC3E}">
        <p14:creationId xmlns:p14="http://schemas.microsoft.com/office/powerpoint/2010/main" val="455920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14A402-EA3B-4EA5-9EE9-05B84E06EA0F}" type="slidenum">
              <a:rPr lang="en-US"/>
              <a:pPr>
                <a:defRPr/>
              </a:pPr>
              <a:t>‹#›</a:t>
            </a:fld>
            <a:endParaRPr lang="en-US"/>
          </a:p>
        </p:txBody>
      </p:sp>
    </p:spTree>
    <p:extLst>
      <p:ext uri="{BB962C8B-B14F-4D97-AF65-F5344CB8AC3E}">
        <p14:creationId xmlns:p14="http://schemas.microsoft.com/office/powerpoint/2010/main" val="563718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930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1"/>
            <a:ext cx="7772400" cy="1523999"/>
          </a:xfrm>
        </p:spPr>
        <p:txBody>
          <a:bodyPr/>
          <a:lstStyle/>
          <a:p>
            <a:r>
              <a:rPr lang="en-US" dirty="0"/>
              <a:t>Click to edit Master title style</a:t>
            </a:r>
          </a:p>
        </p:txBody>
      </p:sp>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557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848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1743690" y="1219200"/>
            <a:ext cx="5486400" cy="3399992"/>
          </a:xfrm>
        </p:spPr>
        <p:txBody>
          <a:bodyPr/>
          <a:lstStyle/>
          <a:p>
            <a:pPr lvl="0"/>
            <a:endParaRPr lang="en-US" noProof="0"/>
          </a:p>
        </p:txBody>
      </p:sp>
      <p:sp>
        <p:nvSpPr>
          <p:cNvPr id="12" name="Title 1"/>
          <p:cNvSpPr>
            <a:spLocks noGrp="1"/>
          </p:cNvSpPr>
          <p:nvPr>
            <p:ph type="title"/>
          </p:nvPr>
        </p:nvSpPr>
        <p:spPr>
          <a:xfrm>
            <a:off x="1743690" y="4619192"/>
            <a:ext cx="5486400" cy="515216"/>
          </a:xfrm>
        </p:spPr>
        <p:txBody>
          <a:bodyPr anchor="b"/>
          <a:lstStyle>
            <a:lvl1pPr algn="l">
              <a:defRPr sz="2000" b="1"/>
            </a:lvl1pPr>
          </a:lstStyle>
          <a:p>
            <a:r>
              <a:rPr lang="en-US" dirty="0"/>
              <a:t>Click to edit Master title style</a:t>
            </a:r>
          </a:p>
        </p:txBody>
      </p:sp>
      <p:sp>
        <p:nvSpPr>
          <p:cNvPr id="13" name="Text Placeholder 3"/>
          <p:cNvSpPr>
            <a:spLocks noGrp="1"/>
          </p:cNvSpPr>
          <p:nvPr>
            <p:ph type="body" sz="half" idx="2"/>
          </p:nvPr>
        </p:nvSpPr>
        <p:spPr>
          <a:xfrm>
            <a:off x="1743690" y="516016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3354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15913" y="914400"/>
            <a:ext cx="8229600" cy="1143000"/>
          </a:xfrm>
        </p:spPr>
        <p:txBody>
          <a:bodyPr/>
          <a:lstStyle/>
          <a:p>
            <a:r>
              <a:rPr lang="en-US"/>
              <a:t>Click to edit Master title style</a:t>
            </a:r>
          </a:p>
        </p:txBody>
      </p:sp>
      <p:sp>
        <p:nvSpPr>
          <p:cNvPr id="15" name="Content Placeholder 2"/>
          <p:cNvSpPr>
            <a:spLocks noGrp="1"/>
          </p:cNvSpPr>
          <p:nvPr>
            <p:ph sz="half" idx="1"/>
          </p:nvPr>
        </p:nvSpPr>
        <p:spPr>
          <a:xfrm>
            <a:off x="3011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0"/>
          </p:nvPr>
        </p:nvSpPr>
        <p:spPr>
          <a:xfrm>
            <a:off x="45069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400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747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2975" y="3048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9200" y="209550"/>
            <a:ext cx="2895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sz="half" idx="1"/>
          </p:nvPr>
        </p:nvSpPr>
        <p:spPr>
          <a:xfrm>
            <a:off x="3011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0"/>
          </p:nvPr>
        </p:nvSpPr>
        <p:spPr>
          <a:xfrm>
            <a:off x="4348368" y="2057400"/>
            <a:ext cx="4197145" cy="4034350"/>
          </a:xfrm>
        </p:spPr>
        <p:txBody>
          <a:bodyPr/>
          <a:lstStyle/>
          <a:p>
            <a:pPr lvl="0"/>
            <a:endParaRPr lang="en-US" noProof="0"/>
          </a:p>
        </p:txBody>
      </p:sp>
      <p:sp>
        <p:nvSpPr>
          <p:cNvPr id="2" name="Title 1"/>
          <p:cNvSpPr>
            <a:spLocks noGrp="1"/>
          </p:cNvSpPr>
          <p:nvPr>
            <p:ph type="title"/>
          </p:nvPr>
        </p:nvSpPr>
        <p:spPr>
          <a:xfrm>
            <a:off x="301113" y="914400"/>
            <a:ext cx="8229600" cy="1143000"/>
          </a:xfrm>
        </p:spPr>
        <p:txBody>
          <a:bodyPr/>
          <a:lstStyle/>
          <a:p>
            <a:r>
              <a:rPr lang="en-US"/>
              <a:t>Click to edit Master title style</a:t>
            </a:r>
          </a:p>
        </p:txBody>
      </p:sp>
    </p:spTree>
    <p:extLst>
      <p:ext uri="{BB962C8B-B14F-4D97-AF65-F5344CB8AC3E}">
        <p14:creationId xmlns:p14="http://schemas.microsoft.com/office/powerpoint/2010/main" val="3463027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063B26-3283-42AA-9F8A-58EA330D3755}" type="datetime1">
              <a:rPr lang="en-US"/>
              <a:pPr>
                <a:defRPr/>
              </a:pPr>
              <a:t>10/21/2021</a:t>
            </a:fld>
            <a:endParaRPr lang="en-US"/>
          </a:p>
        </p:txBody>
      </p:sp>
      <p:sp>
        <p:nvSpPr>
          <p:cNvPr id="4" name="Slide Number Placeholder 5"/>
          <p:cNvSpPr>
            <a:spLocks noGrp="1"/>
          </p:cNvSpPr>
          <p:nvPr>
            <p:ph type="sldNum" sz="quarter" idx="11"/>
          </p:nvPr>
        </p:nvSpPr>
        <p:spPr/>
        <p:txBody>
          <a:bodyPr/>
          <a:lstStyle>
            <a:lvl1pPr>
              <a:defRPr/>
            </a:lvl1pPr>
          </a:lstStyle>
          <a:p>
            <a:pPr>
              <a:defRPr/>
            </a:pPr>
            <a:fld id="{737C7600-8282-4F4A-9037-078B470134CB}" type="slidenum">
              <a:rPr lang="en-US"/>
              <a:pPr>
                <a:defRPr/>
              </a:pPr>
              <a:t>‹#›</a:t>
            </a:fld>
            <a:endParaRPr lang="en-US"/>
          </a:p>
        </p:txBody>
      </p:sp>
    </p:spTree>
    <p:extLst>
      <p:ext uri="{BB962C8B-B14F-4D97-AF65-F5344CB8AC3E}">
        <p14:creationId xmlns:p14="http://schemas.microsoft.com/office/powerpoint/2010/main" val="2106044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Times New Roman" panose="02020603050405020304" pitchFamily="18"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96A3C72-531B-43E6-950F-EE64B7A6F81E}" type="slidenum">
              <a:rPr lang="en-US"/>
              <a:pPr>
                <a:defRPr/>
              </a:pPr>
              <a:t>‹#›</a:t>
            </a:fld>
            <a:endParaRPr lang="en-US"/>
          </a:p>
        </p:txBody>
      </p:sp>
    </p:spTree>
    <p:extLst>
      <p:ext uri="{BB962C8B-B14F-4D97-AF65-F5344CB8AC3E}">
        <p14:creationId xmlns:p14="http://schemas.microsoft.com/office/powerpoint/2010/main" val="3408211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C44DE2D-A718-47B0-AC1F-BAA5AA800778}" type="datetimeFigureOut">
              <a:rPr lang="en-US"/>
              <a:pPr>
                <a:defRPr/>
              </a:pPr>
              <a:t>10/21/2021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imes New Roman" panose="02020603050405020304" pitchFamily="18"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2689832-8C7F-4936-97EC-DA229357077A}" type="slidenum">
              <a:rPr lang="en-US"/>
              <a:pPr>
                <a:defRPr/>
              </a:pPr>
              <a:t>‹#›</a:t>
            </a:fld>
            <a:endParaRPr lang="en-US"/>
          </a:p>
        </p:txBody>
      </p:sp>
    </p:spTree>
    <p:extLst>
      <p:ext uri="{BB962C8B-B14F-4D97-AF65-F5344CB8AC3E}">
        <p14:creationId xmlns:p14="http://schemas.microsoft.com/office/powerpoint/2010/main" val="295705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CACF8D0D-B725-4B22-868E-801028B8120A}" type="slidenum">
              <a:rPr lang="en-US" altLang="en-US"/>
              <a:pPr>
                <a:defRPr/>
              </a:pPr>
              <a:t>‹#›</a:t>
            </a:fld>
            <a:endParaRPr lang="en-US" altLang="en-US"/>
          </a:p>
        </p:txBody>
      </p:sp>
    </p:spTree>
    <p:extLst>
      <p:ext uri="{BB962C8B-B14F-4D97-AF65-F5344CB8AC3E}">
        <p14:creationId xmlns:p14="http://schemas.microsoft.com/office/powerpoint/2010/main" val="27879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94E5EEDD-BABC-48A5-93E2-9757D7726564}" type="slidenum">
              <a:rPr lang="en-US" altLang="en-US"/>
              <a:pPr>
                <a:defRPr/>
              </a:pPr>
              <a:t>‹#›</a:t>
            </a:fld>
            <a:endParaRPr lang="en-US" altLang="en-US"/>
          </a:p>
        </p:txBody>
      </p:sp>
    </p:spTree>
    <p:extLst>
      <p:ext uri="{BB962C8B-B14F-4D97-AF65-F5344CB8AC3E}">
        <p14:creationId xmlns:p14="http://schemas.microsoft.com/office/powerpoint/2010/main" val="531460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DD622EA3-92BE-4AFF-A15B-26A899806A4F}" type="slidenum">
              <a:rPr lang="en-US" altLang="en-US"/>
              <a:pPr>
                <a:defRPr/>
              </a:pPr>
              <a:t>‹#›</a:t>
            </a:fld>
            <a:endParaRPr lang="en-US" altLang="en-US"/>
          </a:p>
        </p:txBody>
      </p:sp>
    </p:spTree>
    <p:extLst>
      <p:ext uri="{BB962C8B-B14F-4D97-AF65-F5344CB8AC3E}">
        <p14:creationId xmlns:p14="http://schemas.microsoft.com/office/powerpoint/2010/main" val="225104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35163"/>
            <a:ext cx="38481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35163"/>
            <a:ext cx="38481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71928A85-FC20-41AC-8ACB-2FA18EA0E394}" type="slidenum">
              <a:rPr lang="en-US" altLang="en-US"/>
              <a:pPr>
                <a:defRPr/>
              </a:pPr>
              <a:t>‹#›</a:t>
            </a:fld>
            <a:endParaRPr lang="en-US" altLang="en-US"/>
          </a:p>
        </p:txBody>
      </p:sp>
    </p:spTree>
    <p:extLst>
      <p:ext uri="{BB962C8B-B14F-4D97-AF65-F5344CB8AC3E}">
        <p14:creationId xmlns:p14="http://schemas.microsoft.com/office/powerpoint/2010/main" val="3919293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F0BA4FBC-97B9-4D0C-BEAA-2D1CBDF3CA1B}" type="slidenum">
              <a:rPr lang="en-US" altLang="en-US"/>
              <a:pPr>
                <a:defRPr/>
              </a:pPr>
              <a:t>‹#›</a:t>
            </a:fld>
            <a:endParaRPr lang="en-US" altLang="en-US"/>
          </a:p>
        </p:txBody>
      </p:sp>
    </p:spTree>
    <p:extLst>
      <p:ext uri="{BB962C8B-B14F-4D97-AF65-F5344CB8AC3E}">
        <p14:creationId xmlns:p14="http://schemas.microsoft.com/office/powerpoint/2010/main" val="1739477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825E2130-C015-4D0B-AB92-9418E7DB4E40}" type="slidenum">
              <a:rPr lang="en-US" altLang="en-US"/>
              <a:pPr>
                <a:defRPr/>
              </a:pPr>
              <a:t>‹#›</a:t>
            </a:fld>
            <a:endParaRPr lang="en-US" altLang="en-US"/>
          </a:p>
        </p:txBody>
      </p:sp>
    </p:spTree>
    <p:extLst>
      <p:ext uri="{BB962C8B-B14F-4D97-AF65-F5344CB8AC3E}">
        <p14:creationId xmlns:p14="http://schemas.microsoft.com/office/powerpoint/2010/main" val="245368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86951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26079147-4EC2-44E5-B2EA-A0361030918D}" type="slidenum">
              <a:rPr lang="en-US" altLang="en-US"/>
              <a:pPr>
                <a:defRPr/>
              </a:pPr>
              <a:t>‹#›</a:t>
            </a:fld>
            <a:endParaRPr lang="en-US" altLang="en-US"/>
          </a:p>
        </p:txBody>
      </p:sp>
    </p:spTree>
    <p:extLst>
      <p:ext uri="{BB962C8B-B14F-4D97-AF65-F5344CB8AC3E}">
        <p14:creationId xmlns:p14="http://schemas.microsoft.com/office/powerpoint/2010/main" val="40830803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64992D53-6200-4C67-8C6B-767E59DB5E05}" type="slidenum">
              <a:rPr lang="en-US" altLang="en-US"/>
              <a:pPr>
                <a:defRPr/>
              </a:pPr>
              <a:t>‹#›</a:t>
            </a:fld>
            <a:endParaRPr lang="en-US" altLang="en-US"/>
          </a:p>
        </p:txBody>
      </p:sp>
    </p:spTree>
    <p:extLst>
      <p:ext uri="{BB962C8B-B14F-4D97-AF65-F5344CB8AC3E}">
        <p14:creationId xmlns:p14="http://schemas.microsoft.com/office/powerpoint/2010/main" val="2875495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CBB55B31-4F79-42B8-B05E-62AA7F5B2F10}" type="slidenum">
              <a:rPr lang="en-US" altLang="en-US"/>
              <a:pPr>
                <a:defRPr/>
              </a:pPr>
              <a:t>‹#›</a:t>
            </a:fld>
            <a:endParaRPr lang="en-US" altLang="en-US"/>
          </a:p>
        </p:txBody>
      </p:sp>
    </p:spTree>
    <p:extLst>
      <p:ext uri="{BB962C8B-B14F-4D97-AF65-F5344CB8AC3E}">
        <p14:creationId xmlns:p14="http://schemas.microsoft.com/office/powerpoint/2010/main" val="3570280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35B3C1FD-2E87-4247-94D3-28163175FE86}" type="slidenum">
              <a:rPr lang="en-US" altLang="en-US"/>
              <a:pPr>
                <a:defRPr/>
              </a:pPr>
              <a:t>‹#›</a:t>
            </a:fld>
            <a:endParaRPr lang="en-US" altLang="en-US"/>
          </a:p>
        </p:txBody>
      </p:sp>
    </p:spTree>
    <p:extLst>
      <p:ext uri="{BB962C8B-B14F-4D97-AF65-F5344CB8AC3E}">
        <p14:creationId xmlns:p14="http://schemas.microsoft.com/office/powerpoint/2010/main" val="1251528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7340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F21B0231-7CE2-42FD-8B1C-954D40219324}" type="slidenum">
              <a:rPr lang="en-US" altLang="en-US"/>
              <a:pPr>
                <a:defRPr/>
              </a:pPr>
              <a:t>‹#›</a:t>
            </a:fld>
            <a:endParaRPr lang="en-US" altLang="en-US"/>
          </a:p>
        </p:txBody>
      </p:sp>
    </p:spTree>
    <p:extLst>
      <p:ext uri="{BB962C8B-B14F-4D97-AF65-F5344CB8AC3E}">
        <p14:creationId xmlns:p14="http://schemas.microsoft.com/office/powerpoint/2010/main" val="285386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84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85DA7D5F-C116-4CDE-B445-FE78EDFEDEBA}" type="slidenum">
              <a:rPr lang="en-US" altLang="en-US"/>
              <a:pPr>
                <a:defRPr/>
              </a:pPr>
              <a:t>‹#›</a:t>
            </a:fld>
            <a:endParaRPr lang="en-US" altLang="en-US"/>
          </a:p>
        </p:txBody>
      </p:sp>
    </p:spTree>
    <p:extLst>
      <p:ext uri="{BB962C8B-B14F-4D97-AF65-F5344CB8AC3E}">
        <p14:creationId xmlns:p14="http://schemas.microsoft.com/office/powerpoint/2010/main" val="781877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48267" y="355600"/>
            <a:ext cx="5334000" cy="762000"/>
          </a:xfrm>
        </p:spPr>
        <p:txBody>
          <a:bodyPr/>
          <a:lstStyle/>
          <a:p>
            <a:r>
              <a:rPr lang="en-US"/>
              <a:t>Click to edit Master title style</a:t>
            </a:r>
          </a:p>
        </p:txBody>
      </p:sp>
      <p:sp>
        <p:nvSpPr>
          <p:cNvPr id="3" name="Content Placeholder 2"/>
          <p:cNvSpPr>
            <a:spLocks noGrp="1"/>
          </p:cNvSpPr>
          <p:nvPr>
            <p:ph sz="half" idx="1"/>
          </p:nvPr>
        </p:nvSpPr>
        <p:spPr>
          <a:xfrm>
            <a:off x="897467" y="1295400"/>
            <a:ext cx="3818467"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1400" y="1295400"/>
            <a:ext cx="3818467"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1143000" y="6229350"/>
            <a:ext cx="14478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6" name="Rectangle 7"/>
          <p:cNvSpPr>
            <a:spLocks noGrp="1" noChangeArrowheads="1"/>
          </p:cNvSpPr>
          <p:nvPr>
            <p:ph type="ftr" sz="quarter" idx="11"/>
          </p:nvPr>
        </p:nvSpPr>
        <p:spPr>
          <a:xfrm>
            <a:off x="2895600" y="6229350"/>
            <a:ext cx="2438400" cy="476250"/>
          </a:xfrm>
          <a:prstGeom prst="rect">
            <a:avLst/>
          </a:prstGeom>
        </p:spPr>
        <p:txBody>
          <a:bodyPr/>
          <a:lstStyle>
            <a:lvl1pPr eaLnBrk="1" hangingPunct="1">
              <a:defRPr>
                <a:latin typeface="Arial" pitchFamily="-109" charset="0"/>
                <a:ea typeface="+mn-ea"/>
                <a:cs typeface="+mn-cs"/>
              </a:defRPr>
            </a:lvl1pPr>
          </a:lstStyle>
          <a:p>
            <a:pPr>
              <a:defRPr/>
            </a:pPr>
            <a:endParaRPr lang="en-US"/>
          </a:p>
        </p:txBody>
      </p:sp>
      <p:sp>
        <p:nvSpPr>
          <p:cNvPr id="7" name="Rectangle 8"/>
          <p:cNvSpPr>
            <a:spLocks noGrp="1" noChangeArrowheads="1"/>
          </p:cNvSpPr>
          <p:nvPr>
            <p:ph type="sldNum" sz="quarter" idx="12"/>
          </p:nvPr>
        </p:nvSpPr>
        <p:spPr>
          <a:xfrm>
            <a:off x="5562600" y="6229350"/>
            <a:ext cx="1447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DC561A21-F1F5-4384-913A-4A48092E24D1}" type="slidenum">
              <a:rPr lang="en-US" altLang="en-US"/>
              <a:pPr>
                <a:defRPr/>
              </a:pPr>
              <a:t>‹#›</a:t>
            </a:fld>
            <a:endParaRPr lang="en-US" altLang="en-US"/>
          </a:p>
        </p:txBody>
      </p:sp>
    </p:spTree>
    <p:extLst>
      <p:ext uri="{BB962C8B-B14F-4D97-AF65-F5344CB8AC3E}">
        <p14:creationId xmlns:p14="http://schemas.microsoft.com/office/powerpoint/2010/main" val="1845871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355600"/>
            <a:ext cx="5334000" cy="762000"/>
          </a:xfrm>
        </p:spPr>
        <p:txBody>
          <a:bodyPr/>
          <a:lstStyle/>
          <a:p>
            <a:r>
              <a:rPr lang="en-US"/>
              <a:t>Click to edit Master title style</a:t>
            </a:r>
          </a:p>
        </p:txBody>
      </p:sp>
      <p:sp>
        <p:nvSpPr>
          <p:cNvPr id="3" name="Text Placeholder 2"/>
          <p:cNvSpPr>
            <a:spLocks noGrp="1"/>
          </p:cNvSpPr>
          <p:nvPr>
            <p:ph type="body" sz="half" idx="1"/>
          </p:nvPr>
        </p:nvSpPr>
        <p:spPr>
          <a:xfrm>
            <a:off x="897467" y="1295400"/>
            <a:ext cx="7772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7467" y="3162300"/>
            <a:ext cx="7772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2979738" y="6229350"/>
            <a:ext cx="1812925"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defRPr>
            </a:lvl1pPr>
          </a:lstStyle>
          <a:p>
            <a:pPr>
              <a:defRPr/>
            </a:pPr>
            <a:endParaRPr lang="en-US" altLang="en-US"/>
          </a:p>
        </p:txBody>
      </p:sp>
      <p:sp>
        <p:nvSpPr>
          <p:cNvPr id="6" name="Rectangle 7"/>
          <p:cNvSpPr>
            <a:spLocks noGrp="1" noChangeArrowheads="1"/>
          </p:cNvSpPr>
          <p:nvPr>
            <p:ph type="ftr" sz="quarter" idx="11"/>
          </p:nvPr>
        </p:nvSpPr>
        <p:spPr>
          <a:xfrm>
            <a:off x="5011738" y="6229350"/>
            <a:ext cx="2514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defRPr>
            </a:lvl1pPr>
          </a:lstStyle>
          <a:p>
            <a:pPr>
              <a:defRPr/>
            </a:pPr>
            <a:endParaRPr lang="en-US" altLang="en-US"/>
          </a:p>
        </p:txBody>
      </p:sp>
      <p:sp>
        <p:nvSpPr>
          <p:cNvPr id="7" name="Rectangle 8"/>
          <p:cNvSpPr>
            <a:spLocks noGrp="1" noChangeArrowheads="1"/>
          </p:cNvSpPr>
          <p:nvPr>
            <p:ph type="sldNum" sz="quarter" idx="12"/>
          </p:nvPr>
        </p:nvSpPr>
        <p:spPr>
          <a:xfrm>
            <a:off x="7721600" y="6229350"/>
            <a:ext cx="1117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ea typeface="MS PGothic" panose="020B0600070205080204" pitchFamily="34" charset="-128"/>
              </a:defRPr>
            </a:lvl1pPr>
          </a:lstStyle>
          <a:p>
            <a:pPr>
              <a:defRPr/>
            </a:pPr>
            <a:fld id="{ADB43226-C1E5-4DD2-8C12-51F9A26D533E}" type="slidenum">
              <a:rPr lang="en-US" altLang="en-US"/>
              <a:pPr>
                <a:defRPr/>
              </a:pPr>
              <a:t>‹#›</a:t>
            </a:fld>
            <a:endParaRPr lang="en-US" altLang="en-US"/>
          </a:p>
        </p:txBody>
      </p:sp>
    </p:spTree>
    <p:extLst>
      <p:ext uri="{BB962C8B-B14F-4D97-AF65-F5344CB8AC3E}">
        <p14:creationId xmlns:p14="http://schemas.microsoft.com/office/powerpoint/2010/main" val="1267939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D6BC8-A896-4177-83F7-8CDB404D1360}" type="slidenum">
              <a:rPr lang="en-US"/>
              <a:pPr>
                <a:defRPr/>
              </a:pPr>
              <a:t>‹#›</a:t>
            </a:fld>
            <a:endParaRPr lang="en-US"/>
          </a:p>
        </p:txBody>
      </p:sp>
    </p:spTree>
    <p:extLst>
      <p:ext uri="{BB962C8B-B14F-4D97-AF65-F5344CB8AC3E}">
        <p14:creationId xmlns:p14="http://schemas.microsoft.com/office/powerpoint/2010/main" val="23385161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EEC39-711D-41A7-BA27-F672629BA073}" type="slidenum">
              <a:rPr lang="en-US"/>
              <a:pPr>
                <a:defRPr/>
              </a:pPr>
              <a:t>‹#›</a:t>
            </a:fld>
            <a:endParaRPr lang="en-US"/>
          </a:p>
        </p:txBody>
      </p:sp>
    </p:spTree>
    <p:extLst>
      <p:ext uri="{BB962C8B-B14F-4D97-AF65-F5344CB8AC3E}">
        <p14:creationId xmlns:p14="http://schemas.microsoft.com/office/powerpoint/2010/main" val="28930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43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238EE6-B11C-4805-80FE-9728A31D02E2}" type="slidenum">
              <a:rPr lang="en-US"/>
              <a:pPr>
                <a:defRPr/>
              </a:pPr>
              <a:t>‹#›</a:t>
            </a:fld>
            <a:endParaRPr lang="en-US"/>
          </a:p>
        </p:txBody>
      </p:sp>
    </p:spTree>
    <p:extLst>
      <p:ext uri="{BB962C8B-B14F-4D97-AF65-F5344CB8AC3E}">
        <p14:creationId xmlns:p14="http://schemas.microsoft.com/office/powerpoint/2010/main" val="21867863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AE0AA-2A22-402B-8DE7-BA26CEA3223E}" type="slidenum">
              <a:rPr lang="en-US"/>
              <a:pPr>
                <a:defRPr/>
              </a:pPr>
              <a:t>‹#›</a:t>
            </a:fld>
            <a:endParaRPr lang="en-US"/>
          </a:p>
        </p:txBody>
      </p:sp>
    </p:spTree>
    <p:extLst>
      <p:ext uri="{BB962C8B-B14F-4D97-AF65-F5344CB8AC3E}">
        <p14:creationId xmlns:p14="http://schemas.microsoft.com/office/powerpoint/2010/main" val="599679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78C911-AB5A-415B-951E-EAA6EC1EDEFA}" type="slidenum">
              <a:rPr lang="en-US"/>
              <a:pPr>
                <a:defRPr/>
              </a:pPr>
              <a:t>‹#›</a:t>
            </a:fld>
            <a:endParaRPr lang="en-US"/>
          </a:p>
        </p:txBody>
      </p:sp>
    </p:spTree>
    <p:extLst>
      <p:ext uri="{BB962C8B-B14F-4D97-AF65-F5344CB8AC3E}">
        <p14:creationId xmlns:p14="http://schemas.microsoft.com/office/powerpoint/2010/main" val="2932112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122D2A-E033-420D-9765-D62F91122CF8}" type="slidenum">
              <a:rPr lang="en-US"/>
              <a:pPr>
                <a:defRPr/>
              </a:pPr>
              <a:t>‹#›</a:t>
            </a:fld>
            <a:endParaRPr lang="en-US"/>
          </a:p>
        </p:txBody>
      </p:sp>
    </p:spTree>
    <p:extLst>
      <p:ext uri="{BB962C8B-B14F-4D97-AF65-F5344CB8AC3E}">
        <p14:creationId xmlns:p14="http://schemas.microsoft.com/office/powerpoint/2010/main" val="2778726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742132-F022-4709-8F24-07AE87E92A66}" type="slidenum">
              <a:rPr lang="en-US"/>
              <a:pPr>
                <a:defRPr/>
              </a:pPr>
              <a:t>‹#›</a:t>
            </a:fld>
            <a:endParaRPr lang="en-US"/>
          </a:p>
        </p:txBody>
      </p:sp>
    </p:spTree>
    <p:extLst>
      <p:ext uri="{BB962C8B-B14F-4D97-AF65-F5344CB8AC3E}">
        <p14:creationId xmlns:p14="http://schemas.microsoft.com/office/powerpoint/2010/main" val="2132831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E4EE557-ECAD-48DE-84D4-88120DAB6E2F}" type="slidenum">
              <a:rPr lang="en-US"/>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1787579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7BA9D9-EC5A-4924-AB13-784FA3183D71}" type="slidenum">
              <a:rPr lang="en-US"/>
              <a:pPr>
                <a:defRPr/>
              </a:pPr>
              <a:t>‹#›</a:t>
            </a:fld>
            <a:endParaRPr lang="en-US"/>
          </a:p>
        </p:txBody>
      </p:sp>
    </p:spTree>
    <p:extLst>
      <p:ext uri="{BB962C8B-B14F-4D97-AF65-F5344CB8AC3E}">
        <p14:creationId xmlns:p14="http://schemas.microsoft.com/office/powerpoint/2010/main" val="1154371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9CA149-CEAE-4D64-8C0C-88FB250DF8E3}" type="slidenum">
              <a:rPr lang="en-US"/>
              <a:pPr>
                <a:defRPr/>
              </a:pPr>
              <a:t>‹#›</a:t>
            </a:fld>
            <a:endParaRPr lang="en-US"/>
          </a:p>
        </p:txBody>
      </p:sp>
    </p:spTree>
    <p:extLst>
      <p:ext uri="{BB962C8B-B14F-4D97-AF65-F5344CB8AC3E}">
        <p14:creationId xmlns:p14="http://schemas.microsoft.com/office/powerpoint/2010/main" val="3485574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C2560D-EC28-3B41-86E8-18F1CE0113B4}"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D07AB-F6C3-4F6D-B20F-F554FD1C6FA7}" type="slidenum">
              <a:rPr lang="en-US"/>
              <a:pPr>
                <a:defRPr/>
              </a:pPr>
              <a:t>‹#›</a:t>
            </a:fld>
            <a:endParaRPr lang="en-US"/>
          </a:p>
        </p:txBody>
      </p:sp>
    </p:spTree>
    <p:extLst>
      <p:ext uri="{BB962C8B-B14F-4D97-AF65-F5344CB8AC3E}">
        <p14:creationId xmlns:p14="http://schemas.microsoft.com/office/powerpoint/2010/main" val="1305523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5994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9262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414800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599418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919968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918189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93698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9095422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620440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3255346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830016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4289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54863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35169750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12503399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1709789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8243443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34212785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29553740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75382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1579125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3464271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B58F8-871A-4CBC-846A-B4E6CFC1F43A}"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E3CE9-4885-4581-B966-E6007A727DFC}" type="slidenum">
              <a:rPr lang="en-US" smtClean="0"/>
              <a:t>‹#›</a:t>
            </a:fld>
            <a:endParaRPr lang="en-US" dirty="0"/>
          </a:p>
        </p:txBody>
      </p:sp>
    </p:spTree>
    <p:extLst>
      <p:ext uri="{BB962C8B-B14F-4D97-AF65-F5344CB8AC3E}">
        <p14:creationId xmlns:p14="http://schemas.microsoft.com/office/powerpoint/2010/main" val="418966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hyperlink" Target="http://www.uchealth.com/" TargetMode="External"/><Relationship Id="rId4" Type="http://schemas.openxmlformats.org/officeDocument/2006/relationships/slideLayout" Target="../slideLayouts/slideLayout29.xml"/><Relationship Id="rId9" Type="http://schemas.openxmlformats.org/officeDocument/2006/relationships/theme" Target="../theme/theme4.xml"/><Relationship Id="rId14" Type="http://schemas.openxmlformats.org/officeDocument/2006/relationships/image" Target="../media/image7.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w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5.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4.png"/><Relationship Id="rId5" Type="http://schemas.openxmlformats.org/officeDocument/2006/relationships/slideLayout" Target="../slideLayouts/slideLayout50.xml"/><Relationship Id="rId10" Type="http://schemas.openxmlformats.org/officeDocument/2006/relationships/hyperlink" Target="http://www.uchealth.com/" TargetMode="External"/><Relationship Id="rId4" Type="http://schemas.openxmlformats.org/officeDocument/2006/relationships/slideLayout" Target="../slideLayouts/slideLayout49.xml"/><Relationship Id="rId9" Type="http://schemas.openxmlformats.org/officeDocument/2006/relationships/theme" Target="../theme/theme6.xml"/><Relationship Id="rId14" Type="http://schemas.openxmlformats.org/officeDocument/2006/relationships/image" Target="../media/image7.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3.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7.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5.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2"/>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4" name="Rectangle 70"/>
          <p:cNvSpPr>
            <a:spLocks noGrp="1" noChangeArrowheads="1"/>
          </p:cNvSpPr>
          <p:nvPr>
            <p:ph type="title"/>
          </p:nvPr>
        </p:nvSpPr>
        <p:spPr bwMode="auto">
          <a:xfrm>
            <a:off x="1600200" y="457200"/>
            <a:ext cx="7239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71"/>
          <p:cNvSpPr>
            <a:spLocks noGrp="1" noChangeArrowheads="1"/>
          </p:cNvSpPr>
          <p:nvPr>
            <p:ph type="body" idx="1"/>
          </p:nvPr>
        </p:nvSpPr>
        <p:spPr bwMode="auto">
          <a:xfrm>
            <a:off x="1600200" y="1295400"/>
            <a:ext cx="7239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987" r:id="rId1"/>
    <p:sldLayoutId id="2147485940" r:id="rId2"/>
    <p:sldLayoutId id="2147485941" r:id="rId3"/>
    <p:sldLayoutId id="2147485942" r:id="rId4"/>
    <p:sldLayoutId id="2147485943" r:id="rId5"/>
    <p:sldLayoutId id="2147485944" r:id="rId6"/>
    <p:sldLayoutId id="2147485945" r:id="rId7"/>
    <p:sldLayoutId id="2147485946" r:id="rId8"/>
    <p:sldLayoutId id="2147485947" r:id="rId9"/>
    <p:sldLayoutId id="2147485948" r:id="rId10"/>
    <p:sldLayoutId id="2147485949" r:id="rId11"/>
    <p:sldLayoutId id="2147485950" r:id="rId12"/>
    <p:sldLayoutId id="2147485988" r:id="rId13"/>
    <p:sldLayoutId id="2147485989" r:id="rId14"/>
    <p:sldLayoutId id="2147485990" r:id="rId15"/>
    <p:sldLayoutId id="2147485991" r:id="rId16"/>
    <p:sldLayoutId id="2147485992" r:id="rId17"/>
    <p:sldLayoutId id="2147485951" r:id="rId18"/>
    <p:sldLayoutId id="2147485993" r:id="rId19"/>
    <p:sldLayoutId id="2147485994" r:id="rId20"/>
  </p:sldLayoutIdLst>
  <p:txStyles>
    <p:titleStyle>
      <a:lvl1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mj-lt"/>
          <a:ea typeface="MS PGothic" pitchFamily="34" charset="-128"/>
          <a:cs typeface="+mj-cs"/>
        </a:defRPr>
      </a:lvl1pPr>
      <a:lvl2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defRPr>
      </a:lvl2pPr>
      <a:lvl3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defRPr>
      </a:lvl3pPr>
      <a:lvl4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defRPr>
      </a:lvl4pPr>
      <a:lvl5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defRPr>
      </a:lvl5pPr>
      <a:lvl6pPr marL="4572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6pPr>
      <a:lvl7pPr marL="9144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7pPr>
      <a:lvl8pPr marL="13716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8pPr>
      <a:lvl9pPr marL="18288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lr>
          <a:srgbClr val="FF3300"/>
        </a:buClr>
        <a:buSzPct val="80000"/>
        <a:defRPr sz="3200">
          <a:solidFill>
            <a:schemeClr val="bg2"/>
          </a:solidFill>
          <a:latin typeface="+mn-lt"/>
          <a:ea typeface="MS PGothic" pitchFamily="34" charset="-128"/>
          <a:cs typeface="+mn-cs"/>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3B58F8-871A-4CBC-846A-B4E6CFC1F43A}" type="datetimeFigureOut">
              <a:rPr lang="en-US" smtClean="0"/>
              <a:t>10/21/2021</a:t>
            </a:fld>
            <a:endParaRPr lang="en-US" dirty="0"/>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5E3CE9-4885-4581-B966-E6007A727DFC}" type="slidenum">
              <a:rPr lang="en-US" smtClean="0"/>
              <a:t>‹#›</a:t>
            </a:fld>
            <a:endParaRPr lang="en-US" dirty="0"/>
          </a:p>
        </p:txBody>
      </p:sp>
    </p:spTree>
    <p:extLst>
      <p:ext uri="{BB962C8B-B14F-4D97-AF65-F5344CB8AC3E}">
        <p14:creationId xmlns:p14="http://schemas.microsoft.com/office/powerpoint/2010/main" val="218603675"/>
      </p:ext>
    </p:extLst>
  </p:cSld>
  <p:clrMap bg1="lt1" tx1="dk1" bg2="lt2" tx2="dk2" accent1="accent1" accent2="accent2" accent3="accent3" accent4="accent4" accent5="accent5" accent6="accent6" hlink="hlink" folHlink="folHlink"/>
  <p:sldLayoutIdLst>
    <p:sldLayoutId id="2147486043" r:id="rId1"/>
    <p:sldLayoutId id="2147486044" r:id="rId2"/>
    <p:sldLayoutId id="2147486045" r:id="rId3"/>
    <p:sldLayoutId id="2147486046" r:id="rId4"/>
    <p:sldLayoutId id="2147486047" r:id="rId5"/>
    <p:sldLayoutId id="2147486048" r:id="rId6"/>
    <p:sldLayoutId id="2147486049" r:id="rId7"/>
    <p:sldLayoutId id="2147486050" r:id="rId8"/>
    <p:sldLayoutId id="2147486051" r:id="rId9"/>
    <p:sldLayoutId id="2147486052" r:id="rId10"/>
    <p:sldLayoutId id="214748605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7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4" name="Rectangle 70"/>
          <p:cNvSpPr>
            <a:spLocks noGrp="1" noChangeArrowheads="1"/>
          </p:cNvSpPr>
          <p:nvPr>
            <p:ph type="title"/>
          </p:nvPr>
        </p:nvSpPr>
        <p:spPr bwMode="auto">
          <a:xfrm>
            <a:off x="1600200" y="457200"/>
            <a:ext cx="7239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2" name="Rectangle 71"/>
          <p:cNvSpPr>
            <a:spLocks noGrp="1" noChangeArrowheads="1"/>
          </p:cNvSpPr>
          <p:nvPr>
            <p:ph type="body" idx="1"/>
          </p:nvPr>
        </p:nvSpPr>
        <p:spPr bwMode="auto">
          <a:xfrm>
            <a:off x="1600200" y="1295400"/>
            <a:ext cx="7239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952" r:id="rId1"/>
    <p:sldLayoutId id="2147485995" r:id="rId2"/>
  </p:sldLayoutIdLst>
  <p:txStyles>
    <p:titleStyle>
      <a:lvl1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mj-lt"/>
          <a:ea typeface="MS PGothic" pitchFamily="34" charset="-128"/>
          <a:cs typeface="MS PGothic" charset="0"/>
        </a:defRPr>
      </a:lvl1pPr>
      <a:lvl2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2pPr>
      <a:lvl3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3pPr>
      <a:lvl4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4pPr>
      <a:lvl5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5pPr>
      <a:lvl6pPr marL="4572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6pPr>
      <a:lvl7pPr marL="9144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7pPr>
      <a:lvl8pPr marL="13716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8pPr>
      <a:lvl9pPr marL="18288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lr>
          <a:srgbClr val="FF3300"/>
        </a:buClr>
        <a:buSzPct val="80000"/>
        <a:defRPr sz="3200">
          <a:solidFill>
            <a:schemeClr val="bg2"/>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7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4" name="Rectangle 70"/>
          <p:cNvSpPr>
            <a:spLocks noGrp="1" noChangeArrowheads="1"/>
          </p:cNvSpPr>
          <p:nvPr>
            <p:ph type="title"/>
          </p:nvPr>
        </p:nvSpPr>
        <p:spPr bwMode="auto">
          <a:xfrm>
            <a:off x="1600200" y="457200"/>
            <a:ext cx="7239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00" name="Rectangle 71"/>
          <p:cNvSpPr>
            <a:spLocks noGrp="1" noChangeArrowheads="1"/>
          </p:cNvSpPr>
          <p:nvPr>
            <p:ph type="body" idx="1"/>
          </p:nvPr>
        </p:nvSpPr>
        <p:spPr bwMode="auto">
          <a:xfrm>
            <a:off x="1600200" y="1295400"/>
            <a:ext cx="7239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964" r:id="rId1"/>
    <p:sldLayoutId id="2147485997" r:id="rId2"/>
    <p:sldLayoutId id="2147485998" r:id="rId3"/>
  </p:sldLayoutIdLst>
  <p:txStyles>
    <p:titleStyle>
      <a:lvl1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mj-lt"/>
          <a:ea typeface="MS PGothic" pitchFamily="34" charset="-128"/>
          <a:cs typeface="MS PGothic" charset="0"/>
        </a:defRPr>
      </a:lvl1pPr>
      <a:lvl2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2pPr>
      <a:lvl3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3pPr>
      <a:lvl4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4pPr>
      <a:lvl5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pitchFamily="34" charset="0"/>
          <a:ea typeface="MS PGothic" pitchFamily="34" charset="-128"/>
          <a:cs typeface="MS PGothic" charset="0"/>
        </a:defRPr>
      </a:lvl5pPr>
      <a:lvl6pPr marL="4572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6pPr>
      <a:lvl7pPr marL="9144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7pPr>
      <a:lvl8pPr marL="13716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8pPr>
      <a:lvl9pPr marL="1828800" algn="l" rtl="0" fontAlgn="base">
        <a:spcBef>
          <a:spcPct val="0"/>
        </a:spcBef>
        <a:spcAft>
          <a:spcPct val="0"/>
        </a:spcAft>
        <a:defRPr sz="3200">
          <a:solidFill>
            <a:schemeClr val="bg1"/>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lr>
          <a:srgbClr val="FF3300"/>
        </a:buClr>
        <a:buSzPct val="80000"/>
        <a:defRPr sz="3200">
          <a:solidFill>
            <a:schemeClr val="bg2"/>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454150"/>
            <a:ext cx="82296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0"/>
            <a:ext cx="2133600" cy="274638"/>
          </a:xfrm>
          <a:prstGeom prst="rect">
            <a:avLst/>
          </a:prstGeom>
        </p:spPr>
        <p:txBody>
          <a:bodyPr vert="horz" wrap="square" lIns="91440" tIns="45720" rIns="91440" bIns="45720" numCol="1" anchor="t" anchorCtr="0" compatLnSpc="1">
            <a:prstTxWarp prst="textNoShape">
              <a:avLst/>
            </a:prstTxWarp>
          </a:bodyPr>
          <a:lstStyle>
            <a:lvl1pPr>
              <a:defRPr sz="1200">
                <a:solidFill>
                  <a:srgbClr val="898989"/>
                </a:solidFill>
                <a:latin typeface="Calibri" pitchFamily="34" charset="0"/>
                <a:ea typeface="MS PGothic" panose="020B0600070205080204" pitchFamily="34" charset="-128"/>
              </a:defRPr>
            </a:lvl1pPr>
          </a:lstStyle>
          <a:p>
            <a:pPr>
              <a:defRPr/>
            </a:pPr>
            <a:fld id="{96445C37-C9CD-4098-9029-CA39F268F59B}" type="datetime1">
              <a:rPr lang="en-US"/>
              <a:pPr>
                <a:defRPr/>
              </a:pPr>
              <a:t>10/21/2021</a:t>
            </a:fld>
            <a:endParaRPr lang="en-US"/>
          </a:p>
        </p:txBody>
      </p:sp>
      <p:sp>
        <p:nvSpPr>
          <p:cNvPr id="6" name="Slide Number Placeholder 5"/>
          <p:cNvSpPr>
            <a:spLocks noGrp="1"/>
          </p:cNvSpPr>
          <p:nvPr>
            <p:ph type="sldNum" sz="quarter" idx="4"/>
          </p:nvPr>
        </p:nvSpPr>
        <p:spPr>
          <a:xfrm>
            <a:off x="7010400" y="0"/>
            <a:ext cx="2133600" cy="274638"/>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898989"/>
                </a:solidFill>
                <a:latin typeface="Calibri" pitchFamily="34" charset="0"/>
                <a:ea typeface="MS PGothic" panose="020B0600070205080204" pitchFamily="34" charset="-128"/>
              </a:defRPr>
            </a:lvl1pPr>
          </a:lstStyle>
          <a:p>
            <a:pPr>
              <a:defRPr/>
            </a:pPr>
            <a:fld id="{950B44C9-AB98-45F6-BC12-4EB14C27EEB7}" type="slidenum">
              <a:rPr lang="en-US"/>
              <a:pPr>
                <a:defRPr/>
              </a:pPr>
              <a:t>‹#›</a:t>
            </a:fld>
            <a:endParaRPr lang="en-US"/>
          </a:p>
        </p:txBody>
      </p:sp>
      <p:pic>
        <p:nvPicPr>
          <p:cNvPr id="5126" name="Picture 14" descr="UC Health logo">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037138" y="6405563"/>
            <a:ext cx="10858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760663" y="6394450"/>
            <a:ext cx="8874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2"/>
          <p:cNvGrpSpPr>
            <a:grpSpLocks/>
          </p:cNvGrpSpPr>
          <p:nvPr userDrawn="1"/>
        </p:nvGrpSpPr>
        <p:grpSpPr bwMode="auto">
          <a:xfrm>
            <a:off x="7512050" y="6448425"/>
            <a:ext cx="1555750" cy="247650"/>
            <a:chOff x="7511422" y="6534856"/>
            <a:chExt cx="1556378" cy="246944"/>
          </a:xfrm>
        </p:grpSpPr>
        <p:pic>
          <p:nvPicPr>
            <p:cNvPr id="5130" name="Picture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71760" y="6534856"/>
              <a:ext cx="1408135" cy="17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Box 13"/>
            <p:cNvSpPr txBox="1">
              <a:spLocks noChangeArrowheads="1"/>
            </p:cNvSpPr>
            <p:nvPr userDrawn="1"/>
          </p:nvSpPr>
          <p:spPr bwMode="auto">
            <a:xfrm>
              <a:off x="7511422" y="6735894"/>
              <a:ext cx="1556378" cy="4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defRPr/>
              </a:pPr>
              <a:r>
                <a:rPr lang="en-US" altLang="en-US" sz="300">
                  <a:latin typeface="Myriad Pro" charset="0"/>
                </a:rPr>
                <a:t>The Clinical and Translational Science Awards (CTSA) is a registered trademark of DHHS.</a:t>
              </a:r>
            </a:p>
          </p:txBody>
        </p:sp>
      </p:grpSp>
      <p:pic>
        <p:nvPicPr>
          <p:cNvPr id="5129" name="Picture 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367463"/>
            <a:ext cx="1219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99" r:id="rId1"/>
    <p:sldLayoutId id="2147486000" r:id="rId2"/>
    <p:sldLayoutId id="2147486001" r:id="rId3"/>
    <p:sldLayoutId id="2147486002" r:id="rId4"/>
    <p:sldLayoutId id="2147486003" r:id="rId5"/>
    <p:sldLayoutId id="2147485965" r:id="rId6"/>
    <p:sldLayoutId id="2147486004" r:id="rId7"/>
    <p:sldLayoutId id="2147486005" r:id="rId8"/>
  </p:sldLayoutIdLst>
  <p:txStyles>
    <p:titleStyle>
      <a:lvl1pPr algn="ctr" defTabSz="457200" rtl="0" eaLnBrk="0" fontAlgn="base" hangingPunct="0">
        <a:spcBef>
          <a:spcPct val="0"/>
        </a:spcBef>
        <a:spcAft>
          <a:spcPct val="0"/>
        </a:spcAft>
        <a:defRPr sz="4400" kern="1200">
          <a:solidFill>
            <a:srgbClr val="595959"/>
          </a:solidFill>
          <a:latin typeface="Arial"/>
          <a:ea typeface="MS PGothic" charset="-128"/>
          <a:cs typeface="Arial"/>
        </a:defRPr>
      </a:lvl1pPr>
      <a:lvl2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2pPr>
      <a:lvl3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3pPr>
      <a:lvl4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4pPr>
      <a:lvl5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5pPr>
      <a:lvl6pPr marL="4572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ea typeface="MS PGothic" panose="020B0600070205080204" pitchFamily="34" charset="-128"/>
              </a:defRPr>
            </a:lvl1pPr>
          </a:lstStyle>
          <a:p>
            <a:pPr>
              <a:defRPr/>
            </a:pPr>
            <a:fld id="{1C44DE2D-A718-47B0-AC1F-BAA5AA800778}" type="datetimeFigureOut">
              <a:rPr lang="en-US"/>
              <a:pPr>
                <a:defRPr/>
              </a:pPr>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ea typeface="MS PGothic" panose="020B0600070205080204" pitchFamily="34" charset="-128"/>
              </a:defRPr>
            </a:lvl1pPr>
          </a:lstStyle>
          <a:p>
            <a:pPr>
              <a:defRPr/>
            </a:pPr>
            <a:fld id="{7F3F97E1-086F-4FDC-A2B5-611A1C80A5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06" r:id="rId1"/>
    <p:sldLayoutId id="2147485966" r:id="rId2"/>
    <p:sldLayoutId id="2147485967" r:id="rId3"/>
    <p:sldLayoutId id="2147485968" r:id="rId4"/>
    <p:sldLayoutId id="2147485969" r:id="rId5"/>
    <p:sldLayoutId id="2147485970" r:id="rId6"/>
    <p:sldLayoutId id="2147485971" r:id="rId7"/>
    <p:sldLayoutId id="2147485972" r:id="rId8"/>
    <p:sldLayoutId id="2147485973" r:id="rId9"/>
    <p:sldLayoutId id="2147485974" r:id="rId10"/>
    <p:sldLayoutId id="2147485975" r:id="rId11"/>
    <p:sldLayoutId id="21474860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454150"/>
            <a:ext cx="82296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0"/>
            <a:ext cx="2133600" cy="274638"/>
          </a:xfrm>
          <a:prstGeom prst="rect">
            <a:avLst/>
          </a:prstGeom>
        </p:spPr>
        <p:txBody>
          <a:bodyPr vert="horz" wrap="square" lIns="91440" tIns="45720" rIns="91440" bIns="45720" numCol="1" anchor="t" anchorCtr="0" compatLnSpc="1">
            <a:prstTxWarp prst="textNoShape">
              <a:avLst/>
            </a:prstTxWarp>
          </a:bodyPr>
          <a:lstStyle>
            <a:lvl1pPr>
              <a:defRPr sz="1200">
                <a:solidFill>
                  <a:srgbClr val="898989"/>
                </a:solidFill>
                <a:latin typeface="Calibri" pitchFamily="34" charset="0"/>
                <a:ea typeface="MS PGothic" panose="020B0600070205080204" pitchFamily="34" charset="-128"/>
              </a:defRPr>
            </a:lvl1pPr>
          </a:lstStyle>
          <a:p>
            <a:pPr>
              <a:defRPr/>
            </a:pPr>
            <a:fld id="{67BF60B9-D43E-46CD-8938-FBDCA5922C3A}" type="datetime1">
              <a:rPr lang="en-US"/>
              <a:pPr>
                <a:defRPr/>
              </a:pPr>
              <a:t>10/21/2021</a:t>
            </a:fld>
            <a:endParaRPr lang="en-US"/>
          </a:p>
        </p:txBody>
      </p:sp>
      <p:sp>
        <p:nvSpPr>
          <p:cNvPr id="6" name="Slide Number Placeholder 5"/>
          <p:cNvSpPr>
            <a:spLocks noGrp="1"/>
          </p:cNvSpPr>
          <p:nvPr>
            <p:ph type="sldNum" sz="quarter" idx="4"/>
          </p:nvPr>
        </p:nvSpPr>
        <p:spPr>
          <a:xfrm>
            <a:off x="7010400" y="0"/>
            <a:ext cx="2133600" cy="274638"/>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898989"/>
                </a:solidFill>
                <a:latin typeface="Calibri" pitchFamily="34" charset="0"/>
                <a:ea typeface="MS PGothic" panose="020B0600070205080204" pitchFamily="34" charset="-128"/>
              </a:defRPr>
            </a:lvl1pPr>
          </a:lstStyle>
          <a:p>
            <a:pPr>
              <a:defRPr/>
            </a:pPr>
            <a:fld id="{4564EDCD-B062-4A66-B018-765415F1D31E}" type="slidenum">
              <a:rPr lang="en-US"/>
              <a:pPr>
                <a:defRPr/>
              </a:pPr>
              <a:t>‹#›</a:t>
            </a:fld>
            <a:endParaRPr lang="en-US"/>
          </a:p>
        </p:txBody>
      </p:sp>
      <p:pic>
        <p:nvPicPr>
          <p:cNvPr id="7174" name="Picture 14" descr="UC Health logo">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037138" y="6405563"/>
            <a:ext cx="10858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760663" y="6394450"/>
            <a:ext cx="8874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2"/>
          <p:cNvGrpSpPr>
            <a:grpSpLocks/>
          </p:cNvGrpSpPr>
          <p:nvPr userDrawn="1"/>
        </p:nvGrpSpPr>
        <p:grpSpPr bwMode="auto">
          <a:xfrm>
            <a:off x="7512050" y="6448425"/>
            <a:ext cx="1555750" cy="247650"/>
            <a:chOff x="7511422" y="6534856"/>
            <a:chExt cx="1556378" cy="246944"/>
          </a:xfrm>
        </p:grpSpPr>
        <p:pic>
          <p:nvPicPr>
            <p:cNvPr id="7178" name="Picture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71760" y="6534856"/>
              <a:ext cx="1408135" cy="17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3"/>
            <p:cNvSpPr txBox="1">
              <a:spLocks noChangeArrowheads="1"/>
            </p:cNvSpPr>
            <p:nvPr userDrawn="1"/>
          </p:nvSpPr>
          <p:spPr bwMode="auto">
            <a:xfrm>
              <a:off x="7511422" y="6735894"/>
              <a:ext cx="1556378" cy="4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defRPr/>
              </a:pPr>
              <a:r>
                <a:rPr lang="en-US" altLang="en-US" sz="300">
                  <a:latin typeface="Myriad Pro" charset="0"/>
                </a:rPr>
                <a:t>The Clinical and Translational Science Awards (CTSA) is a registered trademark of DHHS.</a:t>
              </a:r>
            </a:p>
          </p:txBody>
        </p:sp>
      </p:grpSp>
      <p:pic>
        <p:nvPicPr>
          <p:cNvPr id="7177" name="Picture 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367463"/>
            <a:ext cx="1219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08" r:id="rId1"/>
    <p:sldLayoutId id="2147486009" r:id="rId2"/>
    <p:sldLayoutId id="2147486010" r:id="rId3"/>
    <p:sldLayoutId id="2147486011" r:id="rId4"/>
    <p:sldLayoutId id="2147486012" r:id="rId5"/>
    <p:sldLayoutId id="2147485976" r:id="rId6"/>
    <p:sldLayoutId id="2147486013" r:id="rId7"/>
    <p:sldLayoutId id="2147486014" r:id="rId8"/>
  </p:sldLayoutIdLst>
  <p:txStyles>
    <p:titleStyle>
      <a:lvl1pPr algn="ctr" defTabSz="457200" rtl="0" eaLnBrk="0" fontAlgn="base" hangingPunct="0">
        <a:spcBef>
          <a:spcPct val="0"/>
        </a:spcBef>
        <a:spcAft>
          <a:spcPct val="0"/>
        </a:spcAft>
        <a:defRPr sz="4400" kern="1200">
          <a:solidFill>
            <a:srgbClr val="595959"/>
          </a:solidFill>
          <a:latin typeface="Arial"/>
          <a:ea typeface="MS PGothic" charset="-128"/>
          <a:cs typeface="Arial"/>
        </a:defRPr>
      </a:lvl1pPr>
      <a:lvl2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2pPr>
      <a:lvl3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3pPr>
      <a:lvl4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4pPr>
      <a:lvl5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5pPr>
      <a:lvl6pPr marL="4572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6" descr="forUC07red_9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Rectangle 3"/>
          <p:cNvSpPr>
            <a:spLocks noGrp="1" noChangeArrowheads="1"/>
          </p:cNvSpPr>
          <p:nvPr>
            <p:ph type="body" idx="1"/>
          </p:nvPr>
        </p:nvSpPr>
        <p:spPr bwMode="auto">
          <a:xfrm>
            <a:off x="685800" y="15240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15" r:id="rId1"/>
    <p:sldLayoutId id="2147486016" r:id="rId2"/>
    <p:sldLayoutId id="2147486017" r:id="rId3"/>
    <p:sldLayoutId id="2147486018" r:id="rId4"/>
    <p:sldLayoutId id="2147486019" r:id="rId5"/>
    <p:sldLayoutId id="2147486020" r:id="rId6"/>
    <p:sldLayoutId id="2147486021" r:id="rId7"/>
    <p:sldLayoutId id="2147486022" r:id="rId8"/>
    <p:sldLayoutId id="2147486023" r:id="rId9"/>
    <p:sldLayoutId id="2147486024" r:id="rId10"/>
    <p:sldLayoutId id="2147486025" r:id="rId11"/>
    <p:sldLayoutId id="2147486026" r:id="rId12"/>
    <p:sldLayoutId id="2147486027" r:id="rId13"/>
    <p:sldLayoutId id="2147486028" r:id="rId14"/>
  </p:sldLayoutIdLst>
  <p:hf hdr="0" ftr="0" dt="0"/>
  <p:txStyles>
    <p:titleStyle>
      <a:lvl1pPr algn="ctr" rtl="0" eaLnBrk="0" fontAlgn="base" hangingPunct="0">
        <a:spcBef>
          <a:spcPct val="0"/>
        </a:spcBef>
        <a:spcAft>
          <a:spcPct val="0"/>
        </a:spcAft>
        <a:defRPr sz="4400">
          <a:solidFill>
            <a:schemeClr val="tx2"/>
          </a:solidFill>
          <a:latin typeface="Garamond"/>
          <a:ea typeface="MS PGothic" panose="020B0600070205080204" pitchFamily="34" charset="-128"/>
          <a:cs typeface="Garamond"/>
        </a:defRPr>
      </a:lvl1pPr>
      <a:lvl2pPr algn="ctr" rtl="0" eaLnBrk="0" fontAlgn="base" hangingPunct="0">
        <a:spcBef>
          <a:spcPct val="0"/>
        </a:spcBef>
        <a:spcAft>
          <a:spcPct val="0"/>
        </a:spcAft>
        <a:defRPr sz="4400">
          <a:solidFill>
            <a:schemeClr val="tx2"/>
          </a:solidFill>
          <a:latin typeface="Garamond" charset="0"/>
          <a:ea typeface="MS PGothic" panose="020B0600070205080204" pitchFamily="34" charset="-128"/>
          <a:cs typeface="Garamond" pitchFamily="18" charset="0"/>
        </a:defRPr>
      </a:lvl2pPr>
      <a:lvl3pPr algn="ctr" rtl="0" eaLnBrk="0" fontAlgn="base" hangingPunct="0">
        <a:spcBef>
          <a:spcPct val="0"/>
        </a:spcBef>
        <a:spcAft>
          <a:spcPct val="0"/>
        </a:spcAft>
        <a:defRPr sz="4400">
          <a:solidFill>
            <a:schemeClr val="tx2"/>
          </a:solidFill>
          <a:latin typeface="Garamond" charset="0"/>
          <a:ea typeface="MS PGothic" panose="020B0600070205080204" pitchFamily="34" charset="-128"/>
          <a:cs typeface="Garamond" pitchFamily="18" charset="0"/>
        </a:defRPr>
      </a:lvl3pPr>
      <a:lvl4pPr algn="ctr" rtl="0" eaLnBrk="0" fontAlgn="base" hangingPunct="0">
        <a:spcBef>
          <a:spcPct val="0"/>
        </a:spcBef>
        <a:spcAft>
          <a:spcPct val="0"/>
        </a:spcAft>
        <a:defRPr sz="4400">
          <a:solidFill>
            <a:schemeClr val="tx2"/>
          </a:solidFill>
          <a:latin typeface="Garamond" charset="0"/>
          <a:ea typeface="MS PGothic" panose="020B0600070205080204" pitchFamily="34" charset="-128"/>
          <a:cs typeface="Garamond" pitchFamily="18" charset="0"/>
        </a:defRPr>
      </a:lvl4pPr>
      <a:lvl5pPr algn="ctr" rtl="0" eaLnBrk="0" fontAlgn="base" hangingPunct="0">
        <a:spcBef>
          <a:spcPct val="0"/>
        </a:spcBef>
        <a:spcAft>
          <a:spcPct val="0"/>
        </a:spcAft>
        <a:defRPr sz="4400">
          <a:solidFill>
            <a:schemeClr val="tx2"/>
          </a:solidFill>
          <a:latin typeface="Garamond" charset="0"/>
          <a:ea typeface="MS PGothic" panose="020B0600070205080204" pitchFamily="34" charset="-128"/>
          <a:cs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aramond"/>
          <a:ea typeface="MS PGothic" panose="020B0600070205080204" pitchFamily="34" charset="-128"/>
          <a:cs typeface="Garamond"/>
        </a:defRPr>
      </a:lvl1pPr>
      <a:lvl2pPr marL="742950" indent="-285750" algn="l" rtl="0" eaLnBrk="0" fontAlgn="base" hangingPunct="0">
        <a:spcBef>
          <a:spcPct val="20000"/>
        </a:spcBef>
        <a:spcAft>
          <a:spcPct val="0"/>
        </a:spcAft>
        <a:buChar char="–"/>
        <a:defRPr sz="2800">
          <a:solidFill>
            <a:schemeClr val="tx1"/>
          </a:solidFill>
          <a:latin typeface="Garamond"/>
          <a:ea typeface="MS PGothic" panose="020B0600070205080204" pitchFamily="34" charset="-128"/>
          <a:cs typeface="Garamond"/>
        </a:defRPr>
      </a:lvl2pPr>
      <a:lvl3pPr marL="1143000" indent="-228600" algn="l" rtl="0" eaLnBrk="0" fontAlgn="base" hangingPunct="0">
        <a:spcBef>
          <a:spcPct val="20000"/>
        </a:spcBef>
        <a:spcAft>
          <a:spcPct val="0"/>
        </a:spcAft>
        <a:buChar char="•"/>
        <a:defRPr sz="2400">
          <a:solidFill>
            <a:schemeClr val="tx1"/>
          </a:solidFill>
          <a:latin typeface="Garamond"/>
          <a:ea typeface="MS PGothic" panose="020B0600070205080204" pitchFamily="34" charset="-128"/>
          <a:cs typeface="Garamond"/>
        </a:defRPr>
      </a:lvl3pPr>
      <a:lvl4pPr marL="1600200" indent="-228600" algn="l" rtl="0" eaLnBrk="0" fontAlgn="base" hangingPunct="0">
        <a:spcBef>
          <a:spcPct val="20000"/>
        </a:spcBef>
        <a:spcAft>
          <a:spcPct val="0"/>
        </a:spcAft>
        <a:buChar char="–"/>
        <a:defRPr sz="2000">
          <a:solidFill>
            <a:schemeClr val="tx1"/>
          </a:solidFill>
          <a:latin typeface="Garamond"/>
          <a:ea typeface="MS PGothic" panose="020B0600070205080204" pitchFamily="34" charset="-128"/>
          <a:cs typeface="Garamond"/>
        </a:defRPr>
      </a:lvl4pPr>
      <a:lvl5pPr marL="2057400" indent="-228600" algn="l" rtl="0" eaLnBrk="0" fontAlgn="base" hangingPunct="0">
        <a:spcBef>
          <a:spcPct val="20000"/>
        </a:spcBef>
        <a:spcAft>
          <a:spcPct val="0"/>
        </a:spcAft>
        <a:buChar char="»"/>
        <a:defRPr sz="2000">
          <a:solidFill>
            <a:schemeClr val="tx1"/>
          </a:solidFill>
          <a:latin typeface="Garamond"/>
          <a:ea typeface="MS PGothic" panose="020B0600070205080204" pitchFamily="34" charset="-128"/>
          <a:cs typeface="Garamond"/>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639763"/>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965325"/>
            <a:ext cx="8229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8C2560D-EC28-3B41-86E8-18F1CE0113B4}" type="datetimeFigureOut">
              <a:rPr lang="en-US"/>
              <a:pPr>
                <a:defRPr/>
              </a:pPr>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A97077-7D7C-4150-BCEA-1ED5DAF2FA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6029" r:id="rId8"/>
    <p:sldLayoutId id="2147485984" r:id="rId9"/>
    <p:sldLayoutId id="2147485985" r:id="rId10"/>
    <p:sldLayoutId id="214748598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8555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743200"/>
            <a:ext cx="8229600" cy="3387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1488083281"/>
      </p:ext>
    </p:extLst>
  </p:cSld>
  <p:clrMap bg1="lt1" tx1="dk1" bg2="lt2" tx2="dk2" accent1="accent1" accent2="accent2" accent3="accent3" accent4="accent4" accent5="accent5" accent6="accent6" hlink="hlink" folHlink="folHlink"/>
  <p:sldLayoutIdLst>
    <p:sldLayoutId id="2147486031" r:id="rId1"/>
    <p:sldLayoutId id="2147486032" r:id="rId2"/>
    <p:sldLayoutId id="2147486033" r:id="rId3"/>
    <p:sldLayoutId id="2147486034" r:id="rId4"/>
    <p:sldLayoutId id="2147486035" r:id="rId5"/>
    <p:sldLayoutId id="2147486036" r:id="rId6"/>
    <p:sldLayoutId id="2147486037" r:id="rId7"/>
    <p:sldLayoutId id="2147486038" r:id="rId8"/>
    <p:sldLayoutId id="2147486039" r:id="rId9"/>
    <p:sldLayoutId id="2147486040" r:id="rId10"/>
    <p:sldLayoutId id="214748604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IMRegulatory@uc.edu" TargetMode="External"/><Relationship Id="rId3" Type="http://schemas.openxmlformats.org/officeDocument/2006/relationships/hyperlink" Target="https://nam11.safelinks.protection.outlook.com/?url=https%3A%2F%2Fwww.med.uc.edu%2Fdepart%2Fintmed%2Fresearch%2Ftemplates-and-tools&amp;data=04%7C01%7Cwessyy%40ucmail.uc.edu%7C1e698f8a64ce41d3b44b08d92b70003a%7Cf5222e6c5fc648eb8f0373db18203b63%7C1%7C0%7C637588582299651875%7CUnknown%7CTWFpbGZsb3d8eyJWIjoiMC4wLjAwMDAiLCJQIjoiV2luMzIiLCJBTiI6Ik1haWwiLCJXVCI6Mn0%3D%7C1000&amp;sdata=sKH%2BnCBoWxQr0A7LwN40rVjRCRp5740Q%2B2qG%2ByOiJdM%3D&amp;reserved=0" TargetMode="External"/><Relationship Id="rId7" Type="http://schemas.openxmlformats.org/officeDocument/2006/relationships/hyperlink" Target="mailto:sheltohn@uc.edu" TargetMode="External"/><Relationship Id="rId2" Type="http://schemas.openxmlformats.org/officeDocument/2006/relationships/hyperlink" Target="https://nam11.safelinks.protection.outlook.com/?url=https%3A%2F%2Fwww.med.uc.edu%2Fdepart%2Fintmed%2Fresearch%2Fcontact-us-staff&amp;data=04%7C01%7Cwessyy%40ucmail.uc.edu%7C1e698f8a64ce41d3b44b08d92b70003a%7Cf5222e6c5fc648eb8f0373db18203b63%7C1%7C0%7C637588582299641881%7CUnknown%7CTWFpbGZsb3d8eyJWIjoiMC4wLjAwMDAiLCJQIjoiV2luMzIiLCJBTiI6Ik1haWwiLCJXVCI6Mn0%3D%7C1000&amp;sdata=HZsHvyfzgUNo7WfUXb%2FQQAGGmQjRRgSMtLmAFIIKChM%3D&amp;reserved=0" TargetMode="External"/><Relationship Id="rId1" Type="http://schemas.openxmlformats.org/officeDocument/2006/relationships/slideLayout" Target="../slideLayouts/slideLayout2.xml"/><Relationship Id="rId6" Type="http://schemas.openxmlformats.org/officeDocument/2006/relationships/hyperlink" Target="mailto:Divisionslabservices@uc.edu" TargetMode="External"/><Relationship Id="rId5" Type="http://schemas.openxmlformats.org/officeDocument/2006/relationships/hyperlink" Target="mailto:moussaaa@uc.edu" TargetMode="External"/><Relationship Id="rId10" Type="http://schemas.openxmlformats.org/officeDocument/2006/relationships/hyperlink" Target="mailto:wessyy@uc.edu" TargetMode="External"/><Relationship Id="rId4" Type="http://schemas.openxmlformats.org/officeDocument/2006/relationships/hyperlink" Target="mailto:smithep@uc.edu" TargetMode="External"/><Relationship Id="rId9" Type="http://schemas.openxmlformats.org/officeDocument/2006/relationships/hyperlink" Target="mailto:IMResearch@uc.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smithep@uc.edu"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hyperlink" Target="mailto:wessyy@uc.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imresearch@uc.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Imresearch@uc.edu" TargetMode="External"/><Relationship Id="rId4" Type="http://schemas.openxmlformats.org/officeDocument/2006/relationships/hyperlink" Target="https://cctst.uc.edu/fundi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0.xml"/><Relationship Id="rId4" Type="http://schemas.openxmlformats.org/officeDocument/2006/relationships/hyperlink" Target="mailto:imresearch@uc.e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MRegulatory@uc.edu" TargetMode="External"/><Relationship Id="rId2" Type="http://schemas.openxmlformats.org/officeDocument/2006/relationships/hyperlink" Target="mailto:sheltohn@uc.edu" TargetMode="Externa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Carl.Fichtenbaum@uc.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hyperlink" Target="mailto:Imregulatory@uc.edu" TargetMode="External"/><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hyperlink" Target="mailto:DivisionLabServices@ucmail.uc.edu" TargetMode="Externa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91.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wessyy@uc.edu" TargetMode="External"/><Relationship Id="rId7" Type="http://schemas.openxmlformats.org/officeDocument/2006/relationships/hyperlink" Target="mailto:moussaaa@uc.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sheltohn@uc.edu" TargetMode="External"/><Relationship Id="rId5" Type="http://schemas.openxmlformats.org/officeDocument/2006/relationships/hyperlink" Target="mailto:dukeaa@ucmail.uc.edu" TargetMode="External"/><Relationship Id="rId4" Type="http://schemas.openxmlformats.org/officeDocument/2006/relationships/hyperlink" Target="mailto:eric.smith@uc.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med.uc.edu/research/funding/grant-pre-review"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redcap.research.cchmc.org/surveys/?s=EJMWXK38CW" TargetMode="Externa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hyperlink" Target="https://research.uc.edu/funding/external-funding" TargetMode="Externa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3" Type="http://schemas.openxmlformats.org/officeDocument/2006/relationships/hyperlink" Target="https://med.uc.edu/research" TargetMode="External"/><Relationship Id="rId2" Type="http://schemas.openxmlformats.org/officeDocument/2006/relationships/hyperlink" Target="https://twitter.com/UC_CoMResearch" TargetMode="External"/><Relationship Id="rId1" Type="http://schemas.openxmlformats.org/officeDocument/2006/relationships/slideLayout" Target="../slideLayouts/slideLayout69.xml"/><Relationship Id="rId5" Type="http://schemas.openxmlformats.org/officeDocument/2006/relationships/image" Target="../media/image42.jpe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mailto:ken.greis@uc.edu" TargetMode="External"/><Relationship Id="rId7" Type="http://schemas.openxmlformats.org/officeDocument/2006/relationships/image" Target="../media/image44.wmf"/><Relationship Id="rId2" Type="http://schemas.openxmlformats.org/officeDocument/2006/relationships/hyperlink" Target="http://www.med.uc.edu/research/cores" TargetMode="External"/><Relationship Id="rId1" Type="http://schemas.openxmlformats.org/officeDocument/2006/relationships/slideLayout" Target="../slideLayouts/slideLayout21.xml"/><Relationship Id="rId6" Type="http://schemas.openxmlformats.org/officeDocument/2006/relationships/hyperlink" Target="http://www.cincinnatichildrens.org/research/default.htm" TargetMode="External"/><Relationship Id="rId5" Type="http://schemas.openxmlformats.org/officeDocument/2006/relationships/hyperlink" Target="https://www.research.va.gov/default.cfm" TargetMode="External"/><Relationship Id="rId4" Type="http://schemas.openxmlformats.org/officeDocument/2006/relationships/hyperlink" Target="https://cctst.uc.ed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bl-1.com/h/RVD6zdh?url=http://orcid.org" TargetMode="External"/><Relationship Id="rId2" Type="http://schemas.openxmlformats.org/officeDocument/2006/relationships/hyperlink" Target="http://s.bl-1.com/h/RVD6tDf?url=https://orcid.org/content/requiring-orcid-publication-workflows-open-letter" TargetMode="Externa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hyperlink" Target="https://www.ncbi.nlm.nih.gov/sciencv/" TargetMode="Externa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7.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0.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hyperlink" Target="https://med.uc.edu/docs/default-source/internalmed/research-documents/uc-doim-annual-research-report-ay-2019-2020.pdf?sfvrsn=7602bb0b_4" TargetMode="External"/><Relationship Id="rId2" Type="http://schemas.openxmlformats.org/officeDocument/2006/relationships/hyperlink" Target="http://www.med.uc.edu/docs/default-source/default-document-library/2017-18-internal-medicine-annual-research-report882d33dbd06b6357af75ff00009c3e1a.pdf?sfvrsn=0" TargetMode="Externa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https://iwg.devguard.com/trac/redcap/"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med.uc.edu/eh/divisions/epi/programs/ms-clinical-translational-research/clinical-research-professionals-track" TargetMode="External"/><Relationship Id="rId2" Type="http://schemas.openxmlformats.org/officeDocument/2006/relationships/hyperlink" Target="http://www.eh.uc.edu/ClinicalResearch/" TargetMode="External"/><Relationship Id="rId1" Type="http://schemas.openxmlformats.org/officeDocument/2006/relationships/slideLayout" Target="../slideLayouts/slideLayout45.xml"/><Relationship Id="rId6" Type="http://schemas.openxmlformats.org/officeDocument/2006/relationships/hyperlink" Target="http://med.uc.edu/eh/divisions/epi/programs/certificate-in-clinical-translational-research" TargetMode="External"/><Relationship Id="rId5" Type="http://schemas.openxmlformats.org/officeDocument/2006/relationships/hyperlink" Target="http://med.uc.edu/eh/divisions/epi/programs/ms-clinical-translational-research/principal-investigator-track" TargetMode="External"/><Relationship Id="rId4" Type="http://schemas.openxmlformats.org/officeDocument/2006/relationships/hyperlink" Target="mailto:Meyer2rh@ucmail.uc.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s://med2.uc.edu/intmed/education/imstar-fellowship"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 Id="rId4" Type="http://schemas.openxmlformats.org/officeDocument/2006/relationships/image" Target="../media/image64.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01192" y="0"/>
            <a:ext cx="7772400" cy="1981200"/>
          </a:xfrm>
        </p:spPr>
        <p:txBody>
          <a:bodyPr/>
          <a:lstStyle/>
          <a:p>
            <a:pPr>
              <a:defRPr/>
            </a:pPr>
            <a:br>
              <a:rPr lang="en-US" altLang="en-US" dirty="0">
                <a:latin typeface="ArialMS"/>
              </a:rPr>
            </a:br>
            <a:r>
              <a:rPr lang="en-US" altLang="en-US" sz="4000" dirty="0">
                <a:latin typeface="ArialMS"/>
              </a:rPr>
              <a:t>Department of Internal Medicine</a:t>
            </a:r>
            <a:br>
              <a:rPr lang="en-US" altLang="en-US" sz="4000" dirty="0">
                <a:latin typeface="ArialMS"/>
              </a:rPr>
            </a:br>
            <a:endParaRPr lang="en-US" sz="4000" dirty="0"/>
          </a:p>
        </p:txBody>
      </p:sp>
      <p:sp>
        <p:nvSpPr>
          <p:cNvPr id="3" name="Subtitle 2"/>
          <p:cNvSpPr>
            <a:spLocks noGrp="1"/>
          </p:cNvSpPr>
          <p:nvPr>
            <p:ph type="subTitle" sz="quarter" idx="1"/>
          </p:nvPr>
        </p:nvSpPr>
        <p:spPr>
          <a:xfrm>
            <a:off x="2057400" y="1371600"/>
            <a:ext cx="6172200" cy="3276600"/>
          </a:xfrm>
          <a:solidFill>
            <a:schemeClr val="accent4">
              <a:lumMod val="90000"/>
            </a:schemeClr>
          </a:solidFill>
        </p:spPr>
        <p:txBody>
          <a:bodyPr/>
          <a:lstStyle/>
          <a:p>
            <a:pPr>
              <a:defRPr/>
            </a:pPr>
            <a:endParaRPr lang="en-US" sz="4400" b="1" dirty="0">
              <a:solidFill>
                <a:srgbClr val="FF0000"/>
              </a:solidFill>
            </a:endParaRPr>
          </a:p>
          <a:p>
            <a:pPr>
              <a:defRPr/>
            </a:pPr>
            <a:r>
              <a:rPr lang="en-US" sz="4400" b="1" dirty="0">
                <a:solidFill>
                  <a:srgbClr val="FF0000"/>
                </a:solidFill>
              </a:rPr>
              <a:t>Building and Fostering Research</a:t>
            </a:r>
          </a:p>
        </p:txBody>
      </p:sp>
      <p:sp>
        <p:nvSpPr>
          <p:cNvPr id="4" name="Rectangle 3">
            <a:extLst>
              <a:ext uri="{FF2B5EF4-FFF2-40B4-BE49-F238E27FC236}">
                <a16:creationId xmlns:a16="http://schemas.microsoft.com/office/drawing/2014/main" id="{AD091021-A1D3-42D7-BC1F-B4E074D48E30}"/>
              </a:ext>
            </a:extLst>
          </p:cNvPr>
          <p:cNvSpPr txBox="1">
            <a:spLocks noChangeArrowheads="1"/>
          </p:cNvSpPr>
          <p:nvPr/>
        </p:nvSpPr>
        <p:spPr bwMode="auto">
          <a:xfrm>
            <a:off x="2286000" y="4886325"/>
            <a:ext cx="624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F3300"/>
              </a:buClr>
              <a:buSzPct val="110000"/>
              <a:buFont typeface="Times" pitchFamily="18" charset="0"/>
              <a:buNone/>
              <a:defRPr sz="2800">
                <a:solidFill>
                  <a:schemeClr val="bg2"/>
                </a:solidFill>
                <a:latin typeface="ArialMS" charset="0"/>
                <a:ea typeface="MS PGothic" pitchFamily="34" charset="-128"/>
                <a:cs typeface="+mn-cs"/>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a:lstStyle>
          <a:p>
            <a:pPr eaLnBrk="1" hangingPunct="1"/>
            <a:r>
              <a:rPr lang="en-US" altLang="en-US" sz="3200" b="1" kern="0" dirty="0">
                <a:latin typeface="ArialMS"/>
              </a:rPr>
              <a:t>New</a:t>
            </a:r>
            <a:r>
              <a:rPr lang="en-US" altLang="en-US" sz="3200" kern="0" dirty="0">
                <a:latin typeface="ArialMS"/>
              </a:rPr>
              <a:t> </a:t>
            </a:r>
            <a:r>
              <a:rPr lang="en-US" altLang="en-US" sz="3200" b="1" kern="0" dirty="0">
                <a:latin typeface="ArialMS"/>
              </a:rPr>
              <a:t>Faculty Orientation </a:t>
            </a:r>
          </a:p>
          <a:p>
            <a:pPr eaLnBrk="1" hangingPunct="1"/>
            <a:r>
              <a:rPr lang="en-US" altLang="en-US" sz="3200" b="1" kern="0" dirty="0">
                <a:latin typeface="ArialMS"/>
              </a:rPr>
              <a:t>July 30, 2021</a:t>
            </a:r>
            <a:endParaRPr lang="en-US" altLang="en-US" b="1" kern="0" dirty="0">
              <a:latin typeface="Arial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DB91-D9E0-4DBF-BA2D-CFA5098CCD3B}"/>
              </a:ext>
            </a:extLst>
          </p:cNvPr>
          <p:cNvSpPr>
            <a:spLocks noGrp="1"/>
          </p:cNvSpPr>
          <p:nvPr>
            <p:ph type="title"/>
          </p:nvPr>
        </p:nvSpPr>
        <p:spPr>
          <a:xfrm>
            <a:off x="1782932" y="228600"/>
            <a:ext cx="8473736" cy="572610"/>
          </a:xfrm>
        </p:spPr>
        <p:txBody>
          <a:bodyPr>
            <a:normAutofit fontScale="90000"/>
          </a:bodyPr>
          <a:lstStyle/>
          <a:p>
            <a:r>
              <a:rPr lang="en-US" sz="3300" dirty="0"/>
              <a:t>Academic Research Services Information</a:t>
            </a:r>
          </a:p>
        </p:txBody>
      </p:sp>
      <p:sp>
        <p:nvSpPr>
          <p:cNvPr id="3" name="Content Placeholder 2">
            <a:extLst>
              <a:ext uri="{FF2B5EF4-FFF2-40B4-BE49-F238E27FC236}">
                <a16:creationId xmlns:a16="http://schemas.microsoft.com/office/drawing/2014/main" id="{BD797E61-D61B-4F94-B397-7884A1A578A9}"/>
              </a:ext>
            </a:extLst>
          </p:cNvPr>
          <p:cNvSpPr>
            <a:spLocks noGrp="1"/>
          </p:cNvSpPr>
          <p:nvPr>
            <p:ph idx="1"/>
          </p:nvPr>
        </p:nvSpPr>
        <p:spPr>
          <a:xfrm>
            <a:off x="1828800" y="1049796"/>
            <a:ext cx="6704860" cy="3991311"/>
          </a:xfrm>
        </p:spPr>
        <p:txBody>
          <a:bodyPr>
            <a:normAutofit fontScale="92500" lnSpcReduction="20000"/>
          </a:bodyPr>
          <a:lstStyle/>
          <a:p>
            <a:pPr marL="0" indent="0">
              <a:defRPr/>
            </a:pPr>
            <a:r>
              <a:rPr lang="en-US" sz="1200" u="sng" dirty="0">
                <a:solidFill>
                  <a:srgbClr val="0070C0"/>
                </a:solidFill>
                <a:hlinkClick r:id="rId2">
                  <a:extLst>
                    <a:ext uri="{A12FA001-AC4F-418D-AE19-62706E023703}">
                      <ahyp:hlinkClr xmlns:ahyp="http://schemas.microsoft.com/office/drawing/2018/hyperlinkcolor" val="tx"/>
                    </a:ext>
                  </a:extLst>
                </a:hlinkClick>
              </a:rPr>
              <a:t>ARS Staff Contact Information</a:t>
            </a:r>
            <a:r>
              <a:rPr lang="en-US" sz="1200" u="sng" dirty="0">
                <a:solidFill>
                  <a:srgbClr val="0070C0"/>
                </a:solidFill>
              </a:rPr>
              <a:t>  / </a:t>
            </a:r>
            <a:r>
              <a:rPr lang="en-US" sz="1200" u="sng" dirty="0">
                <a:solidFill>
                  <a:srgbClr val="0070C0"/>
                </a:solidFill>
                <a:hlinkClick r:id="rId3">
                  <a:extLst>
                    <a:ext uri="{A12FA001-AC4F-418D-AE19-62706E023703}">
                      <ahyp:hlinkClr xmlns:ahyp="http://schemas.microsoft.com/office/drawing/2018/hyperlinkcolor" val="tx"/>
                    </a:ext>
                  </a:extLst>
                </a:hlinkClick>
              </a:rPr>
              <a:t>ARS Regulatory Tools and Templates</a:t>
            </a:r>
            <a:r>
              <a:rPr lang="en-US" sz="1200" u="sng" dirty="0">
                <a:solidFill>
                  <a:srgbClr val="0070C0"/>
                </a:solidFill>
              </a:rPr>
              <a:t>- </a:t>
            </a:r>
          </a:p>
          <a:p>
            <a:pPr marL="0" indent="0">
              <a:defRPr/>
            </a:pPr>
            <a:endParaRPr lang="en-US" sz="1425" u="sng" dirty="0"/>
          </a:p>
          <a:p>
            <a:pPr marL="0" indent="0">
              <a:defRPr/>
            </a:pPr>
            <a:r>
              <a:rPr lang="en-US" sz="1425" i="1" dirty="0"/>
              <a:t>For assistance with :</a:t>
            </a:r>
          </a:p>
          <a:p>
            <a:pPr marL="0" indent="0">
              <a:defRPr/>
            </a:pPr>
            <a:endParaRPr lang="en-US" sz="1200" b="1" dirty="0"/>
          </a:p>
          <a:p>
            <a:pPr marL="0" indent="0">
              <a:defRPr/>
            </a:pPr>
            <a:r>
              <a:rPr lang="en-US" sz="1200" b="1" dirty="0"/>
              <a:t>Grant Writing Services-  </a:t>
            </a:r>
            <a:r>
              <a:rPr lang="en-US" sz="1200" dirty="0"/>
              <a:t>grant writing, editing and guidance, funding application assistance, manuscript editing, and research career support (bio- sketch formatting, writing accountability groups, mentor match, IDP, </a:t>
            </a:r>
            <a:r>
              <a:rPr lang="en-US" sz="1200" dirty="0" err="1"/>
              <a:t>eRa</a:t>
            </a:r>
            <a:r>
              <a:rPr lang="en-US" sz="1200" dirty="0"/>
              <a:t> or ORCID ID) J-club career development, funding search, letters of support.</a:t>
            </a:r>
          </a:p>
          <a:p>
            <a:pPr>
              <a:defRPr/>
            </a:pPr>
            <a:r>
              <a:rPr lang="en-US" sz="1200" dirty="0"/>
              <a:t>Research Scientist-Eric Smith, MD, </a:t>
            </a:r>
            <a:r>
              <a:rPr lang="en-US" sz="1200" dirty="0">
                <a:hlinkClick r:id="rId4"/>
              </a:rPr>
              <a:t>smithep@uc.edu</a:t>
            </a:r>
            <a:endParaRPr lang="en-US" sz="1200" dirty="0"/>
          </a:p>
          <a:p>
            <a:pPr marL="0" indent="0">
              <a:defRPr/>
            </a:pPr>
            <a:endParaRPr lang="en-US" sz="1200" b="1" dirty="0"/>
          </a:p>
          <a:p>
            <a:pPr marL="0" indent="0">
              <a:defRPr/>
            </a:pPr>
            <a:r>
              <a:rPr lang="en-US" sz="1200" b="1" dirty="0"/>
              <a:t>IM Division Lab Processing Lab Service-</a:t>
            </a:r>
            <a:r>
              <a:rPr lang="en-US" sz="1200" dirty="0"/>
              <a:t> Clinical research processing, shipping and storing of samples</a:t>
            </a:r>
          </a:p>
          <a:p>
            <a:pPr>
              <a:defRPr/>
            </a:pPr>
            <a:r>
              <a:rPr lang="en-US" sz="1200" dirty="0"/>
              <a:t>Anissa Moussa, Lab Supervisor, </a:t>
            </a:r>
            <a:r>
              <a:rPr lang="en-US" sz="1200" dirty="0">
                <a:hlinkClick r:id="rId5"/>
              </a:rPr>
              <a:t>moussaaa@uc.edu</a:t>
            </a:r>
            <a:r>
              <a:rPr lang="en-US" sz="1200" dirty="0"/>
              <a:t> or </a:t>
            </a:r>
            <a:r>
              <a:rPr lang="en-US" sz="1200" dirty="0">
                <a:hlinkClick r:id="rId6"/>
              </a:rPr>
              <a:t>Divisionslabservices@uc.edu</a:t>
            </a:r>
            <a:endParaRPr lang="en-US" sz="1200" dirty="0"/>
          </a:p>
          <a:p>
            <a:pPr marL="0" indent="0">
              <a:defRPr/>
            </a:pPr>
            <a:endParaRPr lang="en-US" sz="1200" dirty="0"/>
          </a:p>
          <a:p>
            <a:pPr marL="0" indent="0">
              <a:defRPr/>
            </a:pPr>
            <a:r>
              <a:rPr lang="en-US" sz="1200" b="1" dirty="0"/>
              <a:t>Regulatory and Compliance Team- </a:t>
            </a:r>
            <a:r>
              <a:rPr lang="en-US" sz="1200" dirty="0"/>
              <a:t>Assist with IRB application, FDA compliance logs, Complion electronic regulatory documentation, NHSR  determination process, templates for protocol development and scientific pre-review of protocol.</a:t>
            </a:r>
            <a:r>
              <a:rPr lang="en-US" sz="1200" b="1" dirty="0"/>
              <a:t>	</a:t>
            </a:r>
          </a:p>
          <a:p>
            <a:pPr>
              <a:defRPr/>
            </a:pPr>
            <a:r>
              <a:rPr lang="en-US" sz="1200" dirty="0"/>
              <a:t>Clinical Regulatory Manager-Helen Gina Shelton, </a:t>
            </a:r>
            <a:r>
              <a:rPr lang="en-US" sz="1200" dirty="0">
                <a:hlinkClick r:id="rId7"/>
              </a:rPr>
              <a:t>sheltohn@uc.edu</a:t>
            </a:r>
            <a:r>
              <a:rPr lang="en-US" sz="1200" dirty="0"/>
              <a:t> or </a:t>
            </a:r>
            <a:r>
              <a:rPr lang="en-US" sz="1200" dirty="0">
                <a:hlinkClick r:id="rId8"/>
              </a:rPr>
              <a:t>IMRegulatory@uc.edu</a:t>
            </a:r>
            <a:endParaRPr lang="en-US" sz="1200" dirty="0"/>
          </a:p>
          <a:p>
            <a:pPr marL="0" indent="0">
              <a:defRPr/>
            </a:pPr>
            <a:endParaRPr lang="en-US" sz="1200" b="1" dirty="0"/>
          </a:p>
          <a:p>
            <a:pPr marL="0" indent="0">
              <a:defRPr/>
            </a:pPr>
            <a:r>
              <a:rPr lang="en-US" sz="1200" b="1" dirty="0"/>
              <a:t>Biostatistics support for IM faculty and trainees- </a:t>
            </a:r>
            <a:r>
              <a:rPr lang="en-US" sz="1200" dirty="0"/>
              <a:t>Assistance with research design, power calculations, data collection methods and more</a:t>
            </a:r>
          </a:p>
          <a:p>
            <a:pPr>
              <a:defRPr/>
            </a:pPr>
            <a:r>
              <a:rPr lang="en-US" sz="1200" dirty="0"/>
              <a:t>Roman Jandarov, PhD, send message to </a:t>
            </a:r>
            <a:r>
              <a:rPr lang="en-US" sz="1200" dirty="0">
                <a:hlinkClick r:id="rId9"/>
              </a:rPr>
              <a:t>IMResearch@uc.edu</a:t>
            </a:r>
            <a:r>
              <a:rPr lang="en-US" sz="1200" dirty="0"/>
              <a:t>, </a:t>
            </a:r>
            <a:r>
              <a:rPr lang="en-US" sz="1200" dirty="0">
                <a:hlinkClick r:id="rId10"/>
              </a:rPr>
              <a:t>wessyy@uc.edu</a:t>
            </a:r>
            <a:r>
              <a:rPr lang="en-US" sz="1200" dirty="0"/>
              <a:t> or </a:t>
            </a:r>
            <a:r>
              <a:rPr lang="en-US" sz="1200" dirty="0">
                <a:hlinkClick r:id="rId4"/>
              </a:rPr>
              <a:t>smithep@uc.edu</a:t>
            </a:r>
            <a:endParaRPr lang="en-US" sz="1200" dirty="0"/>
          </a:p>
          <a:p>
            <a:pPr>
              <a:defRPr/>
            </a:pPr>
            <a:endParaRPr lang="en-US" sz="1200" dirty="0"/>
          </a:p>
          <a:p>
            <a:pPr marL="0" indent="0">
              <a:defRPr/>
            </a:pPr>
            <a:r>
              <a:rPr lang="en-US" sz="1200" b="1" dirty="0"/>
              <a:t>Intramural funding competitions, monthly research conferences, or general questions - </a:t>
            </a:r>
            <a:r>
              <a:rPr lang="en-US" sz="1200" b="1" dirty="0">
                <a:hlinkClick r:id="rId9"/>
              </a:rPr>
              <a:t>IMResearch@uc.edu</a:t>
            </a:r>
            <a:r>
              <a:rPr lang="en-US" sz="1200" b="1" dirty="0"/>
              <a:t> </a:t>
            </a:r>
            <a:r>
              <a:rPr lang="en-US" sz="1200" dirty="0"/>
              <a:t>or Yolanda Wess, Research Director</a:t>
            </a:r>
            <a:r>
              <a:rPr lang="en-US" sz="1200" b="1" dirty="0"/>
              <a:t>, </a:t>
            </a:r>
            <a:r>
              <a:rPr lang="en-US" sz="1200" b="1" dirty="0">
                <a:hlinkClick r:id="rId10"/>
              </a:rPr>
              <a:t>wessyy@uc.edu</a:t>
            </a:r>
            <a:endParaRPr lang="en-US" sz="1200" b="1" dirty="0"/>
          </a:p>
          <a:p>
            <a:pPr marL="0" indent="0">
              <a:defRPr/>
            </a:pPr>
            <a:r>
              <a:rPr lang="en-US" sz="1200" dirty="0"/>
              <a:t> </a:t>
            </a:r>
          </a:p>
          <a:p>
            <a:endParaRPr lang="en-US" dirty="0"/>
          </a:p>
        </p:txBody>
      </p:sp>
      <p:sp>
        <p:nvSpPr>
          <p:cNvPr id="4" name="Footer Placeholder 3">
            <a:extLst>
              <a:ext uri="{FF2B5EF4-FFF2-40B4-BE49-F238E27FC236}">
                <a16:creationId xmlns:a16="http://schemas.microsoft.com/office/drawing/2014/main" id="{79D22915-B0B2-4735-ACCF-FF715A83EC94}"/>
              </a:ext>
            </a:extLst>
          </p:cNvPr>
          <p:cNvSpPr>
            <a:spLocks noGrp="1"/>
          </p:cNvSpPr>
          <p:nvPr>
            <p:ph type="ftr" sz="quarter" idx="11"/>
          </p:nvPr>
        </p:nvSpPr>
        <p:spPr>
          <a:xfrm>
            <a:off x="3124200" y="4767263"/>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75" dirty="0"/>
          </a:p>
        </p:txBody>
      </p:sp>
    </p:spTree>
    <p:extLst>
      <p:ext uri="{BB962C8B-B14F-4D97-AF65-F5344CB8AC3E}">
        <p14:creationId xmlns:p14="http://schemas.microsoft.com/office/powerpoint/2010/main" val="8234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0999"/>
            <a:ext cx="6781800" cy="1154114"/>
          </a:xfrm>
          <a:solidFill>
            <a:schemeClr val="accent4">
              <a:lumMod val="90000"/>
            </a:schemeClr>
          </a:solidFill>
        </p:spPr>
        <p:txBody>
          <a:bodyPr/>
          <a:lstStyle/>
          <a:p>
            <a:pPr algn="ctr">
              <a:defRPr/>
            </a:pPr>
            <a:r>
              <a:rPr lang="en-US" dirty="0"/>
              <a:t>Specific grant writing ARS faculty and trainee supports:</a:t>
            </a:r>
          </a:p>
        </p:txBody>
      </p:sp>
      <p:sp>
        <p:nvSpPr>
          <p:cNvPr id="61443" name="Subtitle 2"/>
          <p:cNvSpPr>
            <a:spLocks noGrp="1"/>
          </p:cNvSpPr>
          <p:nvPr>
            <p:ph type="body" idx="1"/>
          </p:nvPr>
        </p:nvSpPr>
        <p:spPr/>
        <p:txBody>
          <a:bodyPr/>
          <a:lstStyle/>
          <a:p>
            <a:endParaRPr lang="en-US" altLang="en-US" dirty="0"/>
          </a:p>
          <a:p>
            <a:endParaRPr lang="en-US" altLang="en-US" dirty="0"/>
          </a:p>
          <a:p>
            <a:endParaRPr lang="en-US" altLang="en-US" dirty="0"/>
          </a:p>
        </p:txBody>
      </p:sp>
      <p:sp>
        <p:nvSpPr>
          <p:cNvPr id="61444" name="Content Placeholder 3"/>
          <p:cNvSpPr>
            <a:spLocks noGrp="1"/>
          </p:cNvSpPr>
          <p:nvPr>
            <p:ph sz="half" idx="2"/>
          </p:nvPr>
        </p:nvSpPr>
        <p:spPr>
          <a:xfrm>
            <a:off x="1295400" y="1981200"/>
            <a:ext cx="4038600" cy="4262438"/>
          </a:xfrm>
        </p:spPr>
        <p:txBody>
          <a:bodyPr/>
          <a:lstStyle/>
          <a:p>
            <a:pPr marL="457200" indent="-457200">
              <a:buFontTx/>
              <a:buChar char="•"/>
            </a:pPr>
            <a:r>
              <a:rPr lang="en-US" altLang="en-US" sz="1800" dirty="0"/>
              <a:t>IDP development for career goalsetting, mentoring and coaching</a:t>
            </a:r>
          </a:p>
          <a:p>
            <a:pPr marL="457200" indent="-457200">
              <a:buFontTx/>
              <a:buChar char="•"/>
            </a:pPr>
            <a:r>
              <a:rPr lang="en-US" altLang="en-US" sz="1800" dirty="0"/>
              <a:t>Feasibility review of research ideas</a:t>
            </a:r>
          </a:p>
          <a:p>
            <a:pPr marL="457200" indent="-457200">
              <a:buFontTx/>
              <a:buChar char="•"/>
            </a:pPr>
            <a:r>
              <a:rPr lang="en-US" altLang="en-US" sz="1800" dirty="0"/>
              <a:t>Assist hosting of Jr. Faculty club</a:t>
            </a:r>
          </a:p>
          <a:p>
            <a:pPr marL="457200" indent="-457200">
              <a:buFontTx/>
              <a:buChar char="•"/>
            </a:pPr>
            <a:r>
              <a:rPr lang="en-US" altLang="en-US" sz="1800" dirty="0"/>
              <a:t>Create customized </a:t>
            </a:r>
            <a:r>
              <a:rPr lang="en-US" altLang="en-US" sz="1800" dirty="0" err="1"/>
              <a:t>biosketches</a:t>
            </a:r>
            <a:endParaRPr lang="en-US" altLang="en-US" sz="1800" dirty="0"/>
          </a:p>
          <a:p>
            <a:pPr marL="457200" indent="-457200">
              <a:buFontTx/>
              <a:buChar char="•"/>
            </a:pPr>
            <a:r>
              <a:rPr lang="en-US" altLang="en-US" sz="1800" dirty="0"/>
              <a:t>Create customized letter of support or intent</a:t>
            </a:r>
          </a:p>
          <a:p>
            <a:pPr marL="457200" indent="-457200">
              <a:buFontTx/>
              <a:buChar char="•"/>
            </a:pPr>
            <a:endParaRPr lang="en-US" altLang="en-US" sz="1600" dirty="0"/>
          </a:p>
          <a:p>
            <a:pPr marL="457200" indent="-457200">
              <a:buFontTx/>
              <a:buChar char="•"/>
            </a:pPr>
            <a:endParaRPr lang="en-US" altLang="en-US" sz="1600" dirty="0"/>
          </a:p>
          <a:p>
            <a:pPr marL="457200" indent="-457200">
              <a:buFontTx/>
              <a:buChar char="•"/>
            </a:pPr>
            <a:endParaRPr lang="en-US" altLang="en-US" sz="2000" dirty="0"/>
          </a:p>
          <a:p>
            <a:pPr marL="457200" indent="-457200">
              <a:buFontTx/>
              <a:buChar char="•"/>
            </a:pPr>
            <a:endParaRPr lang="en-US" altLang="en-US" sz="2000" dirty="0"/>
          </a:p>
        </p:txBody>
      </p:sp>
      <p:sp>
        <p:nvSpPr>
          <p:cNvPr id="6" name="Content Placeholder 5"/>
          <p:cNvSpPr>
            <a:spLocks noGrp="1"/>
          </p:cNvSpPr>
          <p:nvPr>
            <p:ph sz="quarter" idx="4"/>
          </p:nvPr>
        </p:nvSpPr>
        <p:spPr>
          <a:xfrm>
            <a:off x="5181600" y="1828800"/>
            <a:ext cx="3733800" cy="4344556"/>
          </a:xfrm>
        </p:spPr>
        <p:txBody>
          <a:bodyPr/>
          <a:lstStyle/>
          <a:p>
            <a:pPr>
              <a:buFont typeface="Arial" panose="020B0604020202020204" pitchFamily="34" charset="0"/>
              <a:buChar char="•"/>
              <a:defRPr/>
            </a:pPr>
            <a:r>
              <a:rPr lang="en-US" sz="1800" dirty="0"/>
              <a:t>Assistance with research design, power calculations and data collection methods</a:t>
            </a:r>
          </a:p>
          <a:p>
            <a:pPr>
              <a:buFont typeface="Arial" panose="020B0604020202020204" pitchFamily="34" charset="0"/>
              <a:buChar char="•"/>
              <a:defRPr/>
            </a:pPr>
            <a:r>
              <a:rPr lang="en-US" sz="1800" dirty="0"/>
              <a:t>Processing and shipping of samples </a:t>
            </a:r>
          </a:p>
          <a:p>
            <a:pPr>
              <a:buFont typeface="Arial" panose="020B0604020202020204" pitchFamily="34" charset="0"/>
              <a:buChar char="•"/>
              <a:defRPr/>
            </a:pPr>
            <a:r>
              <a:rPr lang="en-US" sz="1800" dirty="0"/>
              <a:t>Assist with IRB, FDA, compliance logs and regulatory binders</a:t>
            </a:r>
            <a:endParaRPr lang="en-US" sz="1600" dirty="0"/>
          </a:p>
          <a:p>
            <a:pPr>
              <a:buFont typeface="Arial" panose="020B0604020202020204" pitchFamily="34" charset="0"/>
              <a:buChar char="•"/>
              <a:defRPr/>
            </a:pPr>
            <a:r>
              <a:rPr lang="en-US" altLang="en-US" sz="1600" dirty="0"/>
              <a:t>Customized search for funding and assistance with applying for all grants including F, K, R and foundation awards</a:t>
            </a:r>
          </a:p>
          <a:p>
            <a:pPr>
              <a:buFont typeface="Arial" panose="020B0604020202020204" pitchFamily="34" charset="0"/>
              <a:buChar char="•"/>
              <a:defRPr/>
            </a:pPr>
            <a:r>
              <a:rPr lang="en-US" altLang="en-US" sz="1600" dirty="0"/>
              <a:t>Editing of manuscripts</a:t>
            </a:r>
          </a:p>
          <a:p>
            <a:pPr>
              <a:buFont typeface="Arial" panose="020B0604020202020204" pitchFamily="34" charset="0"/>
              <a:buChar char="•"/>
              <a:defRPr/>
            </a:pPr>
            <a:endParaRPr lang="en-US" sz="1600" dirty="0"/>
          </a:p>
          <a:p>
            <a:pPr>
              <a:buFont typeface="Arial" panose="020B0604020202020204" pitchFamily="34" charset="0"/>
              <a:buChar char="•"/>
              <a:defRPr/>
            </a:pPr>
            <a:endParaRPr lang="en-US" sz="1800" dirty="0"/>
          </a:p>
          <a:p>
            <a:pPr>
              <a:defRPr/>
            </a:pPr>
            <a:endParaRPr lang="en-US" dirty="0"/>
          </a:p>
          <a:p>
            <a:pPr>
              <a:defRPr/>
            </a:pPr>
            <a:endParaRPr lang="en-US" dirty="0"/>
          </a:p>
        </p:txBody>
      </p:sp>
    </p:spTree>
    <p:extLst>
      <p:ext uri="{BB962C8B-B14F-4D97-AF65-F5344CB8AC3E}">
        <p14:creationId xmlns:p14="http://schemas.microsoft.com/office/powerpoint/2010/main" val="191604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59276" y="685800"/>
            <a:ext cx="7848600" cy="838200"/>
          </a:xfrm>
          <a:solidFill>
            <a:schemeClr val="accent4">
              <a:lumMod val="90000"/>
            </a:schemeClr>
          </a:solidFill>
        </p:spPr>
        <p:txBody>
          <a:bodyPr/>
          <a:lstStyle/>
          <a:p>
            <a:pPr>
              <a:defRPr/>
            </a:pPr>
            <a:r>
              <a:rPr lang="en-US" altLang="en-US" sz="4000" b="1" dirty="0"/>
              <a:t>DOIM Biostatistical Resources</a:t>
            </a:r>
          </a:p>
        </p:txBody>
      </p:sp>
      <p:sp>
        <p:nvSpPr>
          <p:cNvPr id="15363" name="Content Placeholder 2"/>
          <p:cNvSpPr>
            <a:spLocks noGrp="1"/>
          </p:cNvSpPr>
          <p:nvPr>
            <p:ph idx="1"/>
          </p:nvPr>
        </p:nvSpPr>
        <p:spPr>
          <a:xfrm>
            <a:off x="1600200" y="1828800"/>
            <a:ext cx="7391400" cy="4572000"/>
          </a:xfrm>
        </p:spPr>
        <p:txBody>
          <a:bodyPr/>
          <a:lstStyle/>
          <a:p>
            <a:pPr marL="0" indent="0">
              <a:defRPr/>
            </a:pPr>
            <a:r>
              <a:rPr lang="en-US" altLang="en-US" sz="1600" dirty="0"/>
              <a:t>The services of </a:t>
            </a:r>
            <a:r>
              <a:rPr lang="en-US" altLang="en-US" sz="1600" b="1" dirty="0">
                <a:solidFill>
                  <a:srgbClr val="0070C0"/>
                </a:solidFill>
              </a:rPr>
              <a:t>Roman Jandarov, PhD</a:t>
            </a:r>
            <a:r>
              <a:rPr lang="en-US" altLang="en-US" sz="1600" dirty="0"/>
              <a:t> are available to all residents, fellows, and </a:t>
            </a:r>
            <a:r>
              <a:rPr lang="en-US" altLang="en-US" sz="1600" b="1" dirty="0"/>
              <a:t>faculty within our department. </a:t>
            </a:r>
            <a:r>
              <a:rPr lang="en-US" altLang="en-US" sz="1600" dirty="0"/>
              <a:t>Prioritization of requests are for junior faculty and fellows, but all faculty are invited to use these services.</a:t>
            </a:r>
          </a:p>
          <a:p>
            <a:pPr marL="0" indent="0">
              <a:defRPr/>
            </a:pPr>
            <a:endParaRPr lang="en-US" altLang="en-US" sz="1600" b="1" dirty="0"/>
          </a:p>
          <a:p>
            <a:pPr marL="0" indent="0">
              <a:defRPr/>
            </a:pPr>
            <a:r>
              <a:rPr lang="en-US" altLang="en-US" sz="1600" b="1" i="1" u="sng" dirty="0"/>
              <a:t>Services include</a:t>
            </a:r>
            <a:r>
              <a:rPr lang="en-US" altLang="en-US" sz="1600" i="1" u="sng" dirty="0"/>
              <a:t>:</a:t>
            </a:r>
          </a:p>
          <a:p>
            <a:pPr marL="0" indent="0">
              <a:defRPr/>
            </a:pPr>
            <a:r>
              <a:rPr lang="en-US" altLang="en-US" sz="1600" dirty="0"/>
              <a:t>General statistical support</a:t>
            </a:r>
          </a:p>
          <a:p>
            <a:pPr>
              <a:defRPr/>
            </a:pPr>
            <a:r>
              <a:rPr lang="en-US" altLang="en-US" sz="1600" dirty="0"/>
              <a:t>Assistance with preliminary studies, power calculations or sample size </a:t>
            </a:r>
          </a:p>
          <a:p>
            <a:pPr>
              <a:defRPr/>
            </a:pPr>
            <a:r>
              <a:rPr lang="en-US" altLang="en-US" sz="1600" dirty="0"/>
              <a:t>Advise on research design or data collection methods  </a:t>
            </a:r>
          </a:p>
          <a:p>
            <a:pPr>
              <a:defRPr/>
            </a:pPr>
            <a:r>
              <a:rPr lang="en-US" altLang="en-US" sz="1600" dirty="0"/>
              <a:t>Data set analysis or creation of data collection instruments</a:t>
            </a:r>
          </a:p>
          <a:p>
            <a:pPr>
              <a:defRPr/>
            </a:pPr>
            <a:endParaRPr lang="en-US" altLang="en-US" sz="1600" dirty="0"/>
          </a:p>
          <a:p>
            <a:pPr marL="0" indent="0">
              <a:defRPr/>
            </a:pPr>
            <a:r>
              <a:rPr lang="en-US" altLang="en-US" sz="1600" dirty="0"/>
              <a:t>		Email:  </a:t>
            </a:r>
            <a:r>
              <a:rPr lang="en-US" altLang="en-US" sz="1600" b="1" dirty="0"/>
              <a:t>Eric Smith, MD</a:t>
            </a:r>
            <a:r>
              <a:rPr lang="en-US" altLang="en-US" sz="1600" dirty="0"/>
              <a:t>, </a:t>
            </a:r>
            <a:r>
              <a:rPr lang="en-US" altLang="en-US" sz="1600" dirty="0">
                <a:hlinkClick r:id="rId3"/>
              </a:rPr>
              <a:t>smithep@uc.edu</a:t>
            </a:r>
            <a:r>
              <a:rPr lang="en-US" altLang="en-US" sz="1600" dirty="0"/>
              <a:t> or </a:t>
            </a:r>
            <a:r>
              <a:rPr lang="en-US" altLang="en-US" sz="1600" b="1" dirty="0"/>
              <a:t>Yolanda </a:t>
            </a:r>
          </a:p>
          <a:p>
            <a:pPr marL="0" indent="0">
              <a:defRPr/>
            </a:pPr>
            <a:r>
              <a:rPr lang="en-US" altLang="en-US" sz="1600" b="1" dirty="0"/>
              <a:t>                                Wess, MEd, RN</a:t>
            </a:r>
            <a:r>
              <a:rPr lang="en-US" altLang="en-US" sz="1600" dirty="0"/>
              <a:t>, </a:t>
            </a:r>
            <a:r>
              <a:rPr lang="en-US" altLang="en-US" sz="1600" dirty="0">
                <a:hlinkClick r:id="rId4"/>
              </a:rPr>
              <a:t>wessyy@uc.edu</a:t>
            </a:r>
            <a:r>
              <a:rPr lang="en-US" altLang="en-US" sz="1600" dirty="0"/>
              <a:t>  to submit your request </a:t>
            </a:r>
          </a:p>
          <a:p>
            <a:pPr marL="0" indent="0">
              <a:defRPr/>
            </a:pPr>
            <a:r>
              <a:rPr lang="en-US" altLang="en-US" sz="1600" dirty="0"/>
              <a:t>                                 for DOIM bio stats based services.</a:t>
            </a:r>
          </a:p>
          <a:p>
            <a:pPr marL="0" indent="0">
              <a:defRPr/>
            </a:pPr>
            <a:endParaRPr lang="en-US" alt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 Box 2"/>
          <p:cNvSpPr txBox="1">
            <a:spLocks noChangeArrowheads="1"/>
          </p:cNvSpPr>
          <p:nvPr/>
        </p:nvSpPr>
        <p:spPr bwMode="auto">
          <a:xfrm>
            <a:off x="698500" y="304800"/>
            <a:ext cx="7835900" cy="838200"/>
          </a:xfrm>
          <a:prstGeom prst="rect">
            <a:avLst/>
          </a:prstGeom>
          <a:solidFill>
            <a:schemeClr val="accent4">
              <a:lumMod val="90000"/>
            </a:schemeClr>
          </a:solid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4400" dirty="0">
                <a:solidFill>
                  <a:schemeClr val="bg1"/>
                </a:solidFill>
              </a:rPr>
              <a:t>DOIM Research Conferences</a:t>
            </a:r>
          </a:p>
        </p:txBody>
      </p:sp>
      <p:sp>
        <p:nvSpPr>
          <p:cNvPr id="18435" name="Content Placeholder 2"/>
          <p:cNvSpPr>
            <a:spLocks noGrp="1"/>
          </p:cNvSpPr>
          <p:nvPr>
            <p:ph idx="1"/>
          </p:nvPr>
        </p:nvSpPr>
        <p:spPr>
          <a:xfrm>
            <a:off x="1676400" y="1219200"/>
            <a:ext cx="7239000" cy="5486400"/>
          </a:xfrm>
        </p:spPr>
        <p:txBody>
          <a:bodyPr/>
          <a:lstStyle/>
          <a:p>
            <a:pPr marL="0" indent="0" algn="ctr">
              <a:defRPr/>
            </a:pPr>
            <a:r>
              <a:rPr lang="en-US" altLang="en-US" sz="2400" b="1" i="1" dirty="0">
                <a:solidFill>
                  <a:srgbClr val="002060"/>
                </a:solidFill>
              </a:rPr>
              <a:t>A monthly informal research conference to share recent research findings and to enhance collaboration opportunities</a:t>
            </a:r>
          </a:p>
          <a:p>
            <a:pPr>
              <a:defRPr/>
            </a:pPr>
            <a:endParaRPr lang="en-US" altLang="en-US" sz="1800" dirty="0"/>
          </a:p>
          <a:p>
            <a:pPr marL="0" indent="0">
              <a:defRPr/>
            </a:pPr>
            <a:r>
              <a:rPr lang="en-US" altLang="en-US" sz="2400" dirty="0">
                <a:solidFill>
                  <a:srgbClr val="C00000"/>
                </a:solidFill>
              </a:rPr>
              <a:t>		Discussion is encouraged!</a:t>
            </a:r>
          </a:p>
          <a:p>
            <a:pPr>
              <a:defRPr/>
            </a:pPr>
            <a:endParaRPr lang="en-US" altLang="en-US" sz="1800" dirty="0"/>
          </a:p>
          <a:p>
            <a:pPr>
              <a:defRPr/>
            </a:pPr>
            <a:r>
              <a:rPr lang="en-US" altLang="en-US" sz="1800" dirty="0"/>
              <a:t> 		All students, trainees, staff and faculty are welcome to 		attend</a:t>
            </a:r>
          </a:p>
          <a:p>
            <a:pPr>
              <a:defRPr/>
            </a:pPr>
            <a:endParaRPr lang="en-US" altLang="en-US" sz="1800" dirty="0"/>
          </a:p>
          <a:p>
            <a:pPr>
              <a:defRPr/>
            </a:pPr>
            <a:r>
              <a:rPr lang="en-US" altLang="en-US" sz="1800" b="1" dirty="0"/>
              <a:t>              When</a:t>
            </a:r>
            <a:r>
              <a:rPr lang="en-US" altLang="en-US" sz="1800" dirty="0"/>
              <a:t>:  Third Thursday of each month at noon</a:t>
            </a:r>
          </a:p>
          <a:p>
            <a:pPr>
              <a:defRPr/>
            </a:pPr>
            <a:endParaRPr lang="en-US" altLang="en-US" sz="1800" dirty="0"/>
          </a:p>
          <a:p>
            <a:pPr>
              <a:defRPr/>
            </a:pPr>
            <a:r>
              <a:rPr lang="en-US" altLang="en-US" sz="1800" b="1" dirty="0"/>
              <a:t>              Location:</a:t>
            </a:r>
            <a:r>
              <a:rPr lang="en-US" altLang="en-US" sz="1800" dirty="0"/>
              <a:t> MSB 6245 </a:t>
            </a:r>
          </a:p>
          <a:p>
            <a:pPr>
              <a:defRPr/>
            </a:pPr>
            <a:endParaRPr lang="en-US" altLang="en-US" sz="1800" dirty="0"/>
          </a:p>
          <a:p>
            <a:pPr>
              <a:defRPr/>
            </a:pPr>
            <a:r>
              <a:rPr lang="en-US" altLang="en-US" sz="1800" dirty="0"/>
              <a:t>                         Box lunch is provided. Contact </a:t>
            </a:r>
            <a:r>
              <a:rPr lang="en-US" altLang="en-US" sz="1800" dirty="0">
                <a:hlinkClick r:id="rId3"/>
              </a:rPr>
              <a:t>imresearch@uc.edu</a:t>
            </a:r>
            <a:r>
              <a:rPr lang="en-US" altLang="en-US" sz="1800" dirty="0"/>
              <a:t>         </a:t>
            </a:r>
          </a:p>
          <a:p>
            <a:pPr>
              <a:defRPr/>
            </a:pPr>
            <a:r>
              <a:rPr lang="en-US" altLang="en-US" sz="1800" dirty="0"/>
              <a:t>                                                                           with questions</a:t>
            </a:r>
          </a:p>
          <a:p>
            <a:pPr marL="0" indent="0">
              <a:defRPr/>
            </a:pPr>
            <a:endParaRPr lang="en-US" altLang="en-US" sz="2000" b="1" dirty="0">
              <a:solidFill>
                <a:srgbClr val="FF5050"/>
              </a:solidFill>
            </a:endParaRPr>
          </a:p>
          <a:p>
            <a:pPr marL="0" indent="0">
              <a:defRPr/>
            </a:pPr>
            <a:endParaRPr lang="en-US" altLang="en-US" sz="2400" b="1" dirty="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Title 1"/>
          <p:cNvGrpSpPr>
            <a:grpSpLocks noGrp="1"/>
          </p:cNvGrpSpPr>
          <p:nvPr/>
        </p:nvGrpSpPr>
        <p:grpSpPr bwMode="auto">
          <a:xfrm>
            <a:off x="527050" y="76200"/>
            <a:ext cx="8166100" cy="1276350"/>
            <a:chOff x="384" y="520"/>
            <a:chExt cx="5144" cy="804"/>
          </a:xfrm>
        </p:grpSpPr>
        <p:pic>
          <p:nvPicPr>
            <p:cNvPr id="67588" name="Tit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520"/>
              <a:ext cx="514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2"/>
            <p:cNvSpPr txBox="1">
              <a:spLocks noChangeArrowheads="1"/>
            </p:cNvSpPr>
            <p:nvPr/>
          </p:nvSpPr>
          <p:spPr bwMode="auto">
            <a:xfrm>
              <a:off x="392" y="556"/>
              <a:ext cx="5136" cy="768"/>
            </a:xfrm>
            <a:prstGeom prst="rect">
              <a:avLst/>
            </a:prstGeom>
            <a:solidFill>
              <a:schemeClr val="accent4">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br>
                <a:rPr lang="en-US" altLang="en-US" sz="3600" b="1" dirty="0"/>
              </a:br>
              <a:br>
                <a:rPr lang="en-US" altLang="en-US" sz="3600" b="1" dirty="0"/>
              </a:br>
              <a:r>
                <a:rPr lang="en-US" altLang="en-US" sz="3600" b="1" dirty="0">
                  <a:solidFill>
                    <a:schemeClr val="bg1"/>
                  </a:solidFill>
                </a:rPr>
                <a:t>DOIM Research Faculty Awards</a:t>
              </a:r>
              <a:br>
                <a:rPr lang="en-US" altLang="en-US" sz="3600" dirty="0">
                  <a:solidFill>
                    <a:schemeClr val="bg1"/>
                  </a:solidFill>
                </a:rPr>
              </a:br>
              <a:r>
                <a:rPr lang="en-US" altLang="en-US" sz="3600" dirty="0">
                  <a:solidFill>
                    <a:schemeClr val="bg1"/>
                  </a:solidFill>
                </a:rPr>
                <a:t>Intramural Awards Competition</a:t>
              </a:r>
              <a:br>
                <a:rPr lang="en-US" altLang="en-US" sz="3600" dirty="0">
                  <a:solidFill>
                    <a:schemeClr val="accent5">
                      <a:lumMod val="50000"/>
                    </a:schemeClr>
                  </a:solidFill>
                </a:rPr>
              </a:br>
              <a:br>
                <a:rPr lang="en-US" altLang="en-US" b="1" dirty="0">
                  <a:solidFill>
                    <a:srgbClr val="0070C0"/>
                  </a:solidFill>
                </a:rPr>
              </a:br>
              <a:endParaRPr lang="en-US" altLang="en-US" b="1" dirty="0">
                <a:solidFill>
                  <a:srgbClr val="0070C0"/>
                </a:solidFill>
              </a:endParaRPr>
            </a:p>
          </p:txBody>
        </p:sp>
      </p:grpSp>
      <p:sp>
        <p:nvSpPr>
          <p:cNvPr id="67587" name="Content Placeholder 2"/>
          <p:cNvSpPr>
            <a:spLocks noGrp="1"/>
          </p:cNvSpPr>
          <p:nvPr>
            <p:ph idx="1"/>
          </p:nvPr>
        </p:nvSpPr>
        <p:spPr>
          <a:xfrm>
            <a:off x="2743200" y="1371600"/>
            <a:ext cx="6019800" cy="4441424"/>
          </a:xfrm>
          <a:ln>
            <a:solidFill>
              <a:srgbClr val="FF3300"/>
            </a:solidFill>
            <a:miter lim="800000"/>
            <a:headEnd/>
            <a:tailEnd/>
          </a:ln>
        </p:spPr>
        <p:txBody>
          <a:bodyPr/>
          <a:lstStyle/>
          <a:p>
            <a:pPr marL="0" indent="0"/>
            <a:r>
              <a:rPr lang="en-US" altLang="en-US" sz="1600" b="1" dirty="0"/>
              <a:t>Funding Opportunities:</a:t>
            </a:r>
          </a:p>
          <a:p>
            <a:pPr marL="0" indent="0"/>
            <a:endParaRPr lang="en-US" altLang="en-US" sz="1600" b="1" dirty="0"/>
          </a:p>
          <a:p>
            <a:pPr marL="0" indent="0"/>
            <a:r>
              <a:rPr lang="en-US" altLang="en-US" sz="1600" b="1" dirty="0"/>
              <a:t>Spring:  	</a:t>
            </a:r>
            <a:r>
              <a:rPr lang="en-US" altLang="en-US" sz="1600" dirty="0"/>
              <a:t>Senior Faculty Pilot- Two ($30,000) awards</a:t>
            </a:r>
          </a:p>
          <a:p>
            <a:pPr marL="0" indent="0"/>
            <a:r>
              <a:rPr lang="en-US" altLang="en-US" sz="1600" dirty="0"/>
              <a:t>	Distinguished Research Achievement Award-One 		($50,000) award</a:t>
            </a:r>
          </a:p>
          <a:p>
            <a:pPr marL="0" indent="0"/>
            <a:r>
              <a:rPr lang="en-US" altLang="en-US" sz="1600" dirty="0"/>
              <a:t>               	Rehn Family Research – One ($16,000) award</a:t>
            </a:r>
          </a:p>
          <a:p>
            <a:pPr marL="0" indent="0"/>
            <a:r>
              <a:rPr lang="en-US" altLang="en-US" sz="1600" dirty="0"/>
              <a:t>	Outcomes/Quality Improvement – One ($3,000)</a:t>
            </a:r>
          </a:p>
          <a:p>
            <a:pPr marL="0" indent="0"/>
            <a:r>
              <a:rPr lang="en-US" altLang="en-US" sz="1600" dirty="0"/>
              <a:t>	Trainee – Two ($1750)</a:t>
            </a:r>
          </a:p>
          <a:p>
            <a:pPr marL="0" indent="0"/>
            <a:r>
              <a:rPr lang="en-US" altLang="en-US" sz="1600" dirty="0"/>
              <a:t>	Post Doctorate Travel Awards – One ($1250)</a:t>
            </a:r>
          </a:p>
          <a:p>
            <a:pPr marL="0" indent="0"/>
            <a:r>
              <a:rPr lang="en-US" altLang="en-US" sz="1600" dirty="0"/>
              <a:t>	</a:t>
            </a:r>
          </a:p>
          <a:p>
            <a:pPr marL="0" indent="0"/>
            <a:r>
              <a:rPr lang="en-US" altLang="en-US" sz="1600" b="1" dirty="0"/>
              <a:t>Fall:       	</a:t>
            </a:r>
            <a:r>
              <a:rPr lang="en-US" altLang="en-US" sz="1600" dirty="0"/>
              <a:t>Junior Faculty Pilot Award</a:t>
            </a:r>
            <a:r>
              <a:rPr lang="en-US" altLang="en-US" sz="1600" b="1" dirty="0"/>
              <a:t>- </a:t>
            </a:r>
            <a:r>
              <a:rPr lang="en-US" altLang="en-US" sz="1600" dirty="0"/>
              <a:t>Two ($30,000) awards</a:t>
            </a:r>
          </a:p>
          <a:p>
            <a:pPr marL="0" indent="0"/>
            <a:r>
              <a:rPr lang="en-US" altLang="en-US" sz="1600" b="1" dirty="0"/>
              <a:t>	</a:t>
            </a:r>
            <a:r>
              <a:rPr lang="en-US" altLang="en-US" sz="1600" dirty="0"/>
              <a:t>Collaborative Challenge</a:t>
            </a:r>
            <a:r>
              <a:rPr lang="en-US" altLang="en-US" sz="1600" b="1" dirty="0"/>
              <a:t>- </a:t>
            </a:r>
            <a:r>
              <a:rPr lang="en-US" altLang="en-US" sz="1600" dirty="0"/>
              <a:t>One ($30,000) award</a:t>
            </a:r>
          </a:p>
          <a:p>
            <a:pPr marL="0" indent="0"/>
            <a:r>
              <a:rPr lang="en-US" altLang="en-US" sz="1600" dirty="0"/>
              <a:t>	Outcomes/Quality Improvement – One ($3,000)</a:t>
            </a:r>
          </a:p>
          <a:p>
            <a:pPr marL="0" indent="0"/>
            <a:r>
              <a:rPr lang="en-US" altLang="en-US" sz="1600" dirty="0"/>
              <a:t>	Trainee Grant Awards – Two ($1,750)  </a:t>
            </a:r>
          </a:p>
          <a:p>
            <a:pPr marL="0" indent="0"/>
            <a:r>
              <a:rPr lang="en-US" altLang="en-US" sz="1600" dirty="0"/>
              <a:t>	Post Doctorate Travel Awards – one (up to $1250)</a:t>
            </a:r>
          </a:p>
          <a:p>
            <a:pPr marL="0" indent="0"/>
            <a:r>
              <a:rPr lang="en-US" altLang="en-US" sz="1600" dirty="0">
                <a:solidFill>
                  <a:srgbClr val="000000"/>
                </a:solidFill>
                <a:latin typeface="Times New Roman" panose="02020603050405020304" pitchFamily="18" charset="0"/>
              </a:rPr>
              <a:t>	</a:t>
            </a:r>
            <a:r>
              <a:rPr lang="en-US" altLang="en-US" sz="1400" dirty="0">
                <a:solidFill>
                  <a:srgbClr val="000000"/>
                </a:solidFill>
                <a:latin typeface="Times New Roman" panose="02020603050405020304" pitchFamily="18" charset="0"/>
              </a:rPr>
              <a:t>(Internally supported funding opportunities for DOIM         	faculty investigators, consistent with our mission to improve health 	through innovative multidisciplinary research.)</a:t>
            </a:r>
            <a:endParaRPr lang="en-US" altLang="en-US" sz="1600" dirty="0">
              <a:solidFill>
                <a:srgbClr val="000000"/>
              </a:solidFill>
              <a:latin typeface="Times New Roman" panose="02020603050405020304" pitchFamily="18" charset="0"/>
            </a:endParaRPr>
          </a:p>
          <a:p>
            <a:pPr marL="0" indent="0">
              <a:spcBef>
                <a:spcPct val="0"/>
              </a:spcBef>
            </a:pPr>
            <a:r>
              <a:rPr lang="en-US" altLang="en-US" sz="1600" b="1" dirty="0">
                <a:solidFill>
                  <a:srgbClr val="000000"/>
                </a:solidFill>
                <a:latin typeface="Times New Roman" panose="02020603050405020304" pitchFamily="18" charset="0"/>
              </a:rPr>
              <a:t>	</a:t>
            </a:r>
            <a:r>
              <a:rPr lang="en-US" altLang="en-US" sz="1200" b="1" dirty="0">
                <a:solidFill>
                  <a:srgbClr val="000000"/>
                </a:solidFill>
                <a:latin typeface="Times New Roman" panose="02020603050405020304" pitchFamily="18" charset="0"/>
              </a:rPr>
              <a:t>RFA  available at </a:t>
            </a:r>
            <a:r>
              <a:rPr lang="en-US" altLang="en-US" sz="1200" b="1" dirty="0">
                <a:solidFill>
                  <a:srgbClr val="000000"/>
                </a:solidFill>
                <a:latin typeface="Times New Roman" panose="02020603050405020304" pitchFamily="18" charset="0"/>
                <a:hlinkClick r:id="rId4"/>
              </a:rPr>
              <a:t>https://cctst.uc.edu/funding</a:t>
            </a:r>
            <a:r>
              <a:rPr lang="en-US" altLang="en-US" sz="1200" b="1" dirty="0">
                <a:solidFill>
                  <a:srgbClr val="000000"/>
                </a:solidFill>
                <a:latin typeface="Times New Roman" panose="02020603050405020304" pitchFamily="18" charset="0"/>
              </a:rPr>
              <a:t>. Contact: </a:t>
            </a:r>
            <a:r>
              <a:rPr lang="en-US" altLang="en-US" sz="1200" dirty="0">
                <a:solidFill>
                  <a:srgbClr val="000000"/>
                </a:solidFill>
                <a:latin typeface="Times New Roman" panose="02020603050405020304" pitchFamily="18" charset="0"/>
                <a:hlinkClick r:id="rId5"/>
              </a:rPr>
              <a:t>mresearch@uc.edu</a:t>
            </a:r>
            <a:r>
              <a:rPr lang="en-US" altLang="en-US" sz="1200" dirty="0">
                <a:solidFill>
                  <a:srgbClr val="000000"/>
                </a:solidFill>
                <a:latin typeface="Times New Roman" panose="02020603050405020304" pitchFamily="18" charset="0"/>
              </a:rPr>
              <a:t> 		</a:t>
            </a:r>
            <a:r>
              <a:rPr lang="en-US" altLang="en-US" sz="1200" b="1" dirty="0">
                <a:solidFill>
                  <a:srgbClr val="000000"/>
                </a:solidFill>
                <a:latin typeface="Times New Roman" panose="02020603050405020304" pitchFamily="18" charset="0"/>
              </a:rPr>
              <a:t>For more information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26E61A-C95B-442E-8455-E14B5CD00A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8313" y="4013065"/>
            <a:ext cx="4079081" cy="222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04D39BDD-8293-4CB1-B9A6-FA862D7864F9}"/>
              </a:ext>
            </a:extLst>
          </p:cNvPr>
          <p:cNvSpPr/>
          <p:nvPr/>
        </p:nvSpPr>
        <p:spPr>
          <a:xfrm>
            <a:off x="2833267" y="975823"/>
            <a:ext cx="4250092" cy="2205732"/>
          </a:xfrm>
          <a:prstGeom prst="rect">
            <a:avLst/>
          </a:prstGeom>
        </p:spPr>
        <p:txBody>
          <a:bodyPr wrap="square">
            <a:spAutoFit/>
          </a:bodyPr>
          <a:lstStyle/>
          <a:p>
            <a:pPr marL="128588" indent="-128588" defTabSz="457200" eaLnBrk="1" fontAlgn="auto" hangingPunct="1">
              <a:spcBef>
                <a:spcPts val="0"/>
              </a:spcBef>
              <a:spcAft>
                <a:spcPts val="750"/>
              </a:spcAft>
              <a:buFont typeface="Arial" panose="020B0604020202020204" pitchFamily="34" charset="0"/>
              <a:buChar char="•"/>
              <a:defRPr/>
            </a:pPr>
            <a:r>
              <a:rPr lang="en-US" sz="1400" b="1" dirty="0">
                <a:solidFill>
                  <a:prstClr val="black"/>
                </a:solidFill>
                <a:latin typeface="Times New Roman"/>
                <a:ea typeface="Calibri" panose="020F0502020204030204" pitchFamily="34" charset="0"/>
                <a:cs typeface="Times New Roman" panose="02020603050405020304" pitchFamily="18" charset="0"/>
              </a:rPr>
              <a:t>10-12 of the research-oriented junior faculty (J-club)</a:t>
            </a:r>
          </a:p>
          <a:p>
            <a:pPr marL="128588" indent="-128588" defTabSz="457200" eaLnBrk="1" fontAlgn="auto" hangingPunct="1">
              <a:spcBef>
                <a:spcPts val="0"/>
              </a:spcBef>
              <a:spcAft>
                <a:spcPts val="750"/>
              </a:spcAft>
              <a:buFont typeface="Arial" panose="020B0604020202020204" pitchFamily="34" charset="0"/>
              <a:buChar char="•"/>
              <a:defRPr/>
            </a:pPr>
            <a:r>
              <a:rPr lang="en-US" sz="1400" b="1" dirty="0">
                <a:solidFill>
                  <a:prstClr val="black"/>
                </a:solidFill>
                <a:latin typeface="Times New Roman"/>
                <a:ea typeface="Calibri" panose="020F0502020204030204" pitchFamily="34" charset="0"/>
                <a:cs typeface="Times New Roman" panose="02020603050405020304" pitchFamily="18" charset="0"/>
              </a:rPr>
              <a:t>Co-directed by  Associate Chair of Translational Research (Dr. Fichtenbaum) and a recent K25 awardee  (Dr. Haworth)</a:t>
            </a:r>
          </a:p>
          <a:p>
            <a:pPr marL="128588" indent="-128588" defTabSz="457200" eaLnBrk="1" fontAlgn="auto" hangingPunct="1">
              <a:spcBef>
                <a:spcPts val="0"/>
              </a:spcBef>
              <a:spcAft>
                <a:spcPts val="750"/>
              </a:spcAft>
              <a:buFont typeface="Arial" panose="020B0604020202020204" pitchFamily="34" charset="0"/>
              <a:buChar char="•"/>
              <a:defRPr/>
            </a:pPr>
            <a:r>
              <a:rPr lang="en-US" sz="1400" b="1" dirty="0">
                <a:solidFill>
                  <a:prstClr val="black"/>
                </a:solidFill>
                <a:latin typeface="Times New Roman"/>
                <a:ea typeface="Calibri" panose="020F0502020204030204" pitchFamily="34" charset="0"/>
                <a:cs typeface="Times New Roman" panose="02020603050405020304" pitchFamily="18" charset="0"/>
              </a:rPr>
              <a:t>Meets bimonthly providing a forum for a broad variety of discussions, presentations, and training relevant to their success</a:t>
            </a:r>
            <a:r>
              <a:rPr lang="en-US" sz="1200" b="1" dirty="0">
                <a:solidFill>
                  <a:prstClr val="black"/>
                </a:solidFill>
                <a:latin typeface="Times New Roman"/>
                <a:ea typeface="Calibri" panose="020F0502020204030204" pitchFamily="34" charset="0"/>
                <a:cs typeface="Times New Roman" panose="02020603050405020304" pitchFamily="18" charset="0"/>
              </a:rPr>
              <a:t>.  (As a part of participating in the club, an individual development plan was required) </a:t>
            </a:r>
          </a:p>
        </p:txBody>
      </p:sp>
      <p:pic>
        <p:nvPicPr>
          <p:cNvPr id="4" name="Picture 3">
            <a:extLst>
              <a:ext uri="{FF2B5EF4-FFF2-40B4-BE49-F238E27FC236}">
                <a16:creationId xmlns:a16="http://schemas.microsoft.com/office/drawing/2014/main" id="{7F9BB6D6-D70A-4895-BC47-3C867396CD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896" y="1885637"/>
            <a:ext cx="1040606" cy="1322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a:extLst>
              <a:ext uri="{FF2B5EF4-FFF2-40B4-BE49-F238E27FC236}">
                <a16:creationId xmlns:a16="http://schemas.microsoft.com/office/drawing/2014/main" id="{72A14EF7-5ADB-46FB-B73D-01C16B7D24E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3145" y="1285439"/>
            <a:ext cx="1535377" cy="115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Arun Jose, MD">
            <a:extLst>
              <a:ext uri="{FF2B5EF4-FFF2-40B4-BE49-F238E27FC236}">
                <a16:creationId xmlns:a16="http://schemas.microsoft.com/office/drawing/2014/main" id="{E5D09A23-12C2-4B68-B6BB-66771E4BC6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705" y="253194"/>
            <a:ext cx="1041797"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A photo of Rajat Madan.">
            <a:extLst>
              <a:ext uri="{FF2B5EF4-FFF2-40B4-BE49-F238E27FC236}">
                <a16:creationId xmlns:a16="http://schemas.microsoft.com/office/drawing/2014/main" id="{7650E1A2-BE88-4F9E-A094-D604E44083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1060" y="4498244"/>
            <a:ext cx="834628" cy="125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Photo of  Kavitha Subramanian, PhD">
            <a:extLst>
              <a:ext uri="{FF2B5EF4-FFF2-40B4-BE49-F238E27FC236}">
                <a16:creationId xmlns:a16="http://schemas.microsoft.com/office/drawing/2014/main" id="{230D0AAC-6C40-4057-A0E6-B7D622E5BA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5694" y="3563007"/>
            <a:ext cx="1115616" cy="156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a:extLst>
              <a:ext uri="{FF2B5EF4-FFF2-40B4-BE49-F238E27FC236}">
                <a16:creationId xmlns:a16="http://schemas.microsoft.com/office/drawing/2014/main" id="{C071879C-D5D2-4E10-B50E-6CEEED046C76}"/>
              </a:ext>
            </a:extLst>
          </p:cNvPr>
          <p:cNvSpPr/>
          <p:nvPr/>
        </p:nvSpPr>
        <p:spPr>
          <a:xfrm>
            <a:off x="1943652" y="128570"/>
            <a:ext cx="4978401" cy="461665"/>
          </a:xfrm>
          <a:prstGeom prst="rect">
            <a:avLst/>
          </a:prstGeom>
        </p:spPr>
        <p:txBody>
          <a:bodyPr wrap="square">
            <a:spAutoFit/>
          </a:bodyPr>
          <a:lstStyle/>
          <a:p>
            <a:pPr indent="342900" algn="ctr" defTabSz="457200" eaLnBrk="1" fontAlgn="auto" hangingPunct="1">
              <a:spcBef>
                <a:spcPts val="0"/>
              </a:spcBef>
              <a:spcAft>
                <a:spcPts val="750"/>
              </a:spcAft>
              <a:defRPr/>
            </a:pPr>
            <a:r>
              <a:rPr lang="en-US" b="1" dirty="0">
                <a:solidFill>
                  <a:schemeClr val="bg1"/>
                </a:solidFill>
                <a:latin typeface="Times New Roman"/>
                <a:ea typeface="Calibri" panose="020F0502020204030204" pitchFamily="34" charset="0"/>
                <a:cs typeface="Times New Roman" panose="02020603050405020304" pitchFamily="18" charset="0"/>
              </a:rPr>
              <a:t>Junior faculty club (J-club)</a:t>
            </a:r>
          </a:p>
        </p:txBody>
      </p:sp>
    </p:spTree>
    <p:extLst>
      <p:ext uri="{BB962C8B-B14F-4D97-AF65-F5344CB8AC3E}">
        <p14:creationId xmlns:p14="http://schemas.microsoft.com/office/powerpoint/2010/main" val="36295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Title 1"/>
          <p:cNvGrpSpPr>
            <a:grpSpLocks noGrp="1"/>
          </p:cNvGrpSpPr>
          <p:nvPr/>
        </p:nvGrpSpPr>
        <p:grpSpPr bwMode="auto">
          <a:xfrm>
            <a:off x="381000" y="501561"/>
            <a:ext cx="6401112" cy="1014833"/>
            <a:chOff x="-389" y="520"/>
            <a:chExt cx="5829" cy="575"/>
          </a:xfrm>
          <a:solidFill>
            <a:schemeClr val="accent4">
              <a:lumMod val="90000"/>
            </a:schemeClr>
          </a:solidFill>
        </p:grpSpPr>
        <p:pic>
          <p:nvPicPr>
            <p:cNvPr id="69636" name="Titl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9" y="520"/>
              <a:ext cx="677" cy="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9637" name="Text Box 2"/>
            <p:cNvSpPr txBox="1">
              <a:spLocks noChangeArrowheads="1"/>
            </p:cNvSpPr>
            <p:nvPr/>
          </p:nvSpPr>
          <p:spPr bwMode="auto">
            <a:xfrm>
              <a:off x="288" y="520"/>
              <a:ext cx="5152" cy="5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2100" dirty="0">
                  <a:solidFill>
                    <a:schemeClr val="bg1"/>
                  </a:solidFill>
                </a:rPr>
                <a:t>DOIM Academic Research Services (ARS) </a:t>
              </a:r>
              <a:r>
                <a:rPr lang="en-US" altLang="en-US" sz="2700" b="1" dirty="0">
                  <a:solidFill>
                    <a:schemeClr val="bg1"/>
                  </a:solidFill>
                </a:rPr>
                <a:t>Grant Training Sessions</a:t>
              </a:r>
            </a:p>
          </p:txBody>
        </p:sp>
      </p:grpSp>
      <p:sp>
        <p:nvSpPr>
          <p:cNvPr id="69635" name="Content Placeholder 2"/>
          <p:cNvSpPr>
            <a:spLocks noGrp="1" noChangeArrowheads="1"/>
          </p:cNvSpPr>
          <p:nvPr>
            <p:ph idx="1"/>
          </p:nvPr>
        </p:nvSpPr>
        <p:spPr>
          <a:xfrm>
            <a:off x="894854" y="2134272"/>
            <a:ext cx="7258547" cy="3714750"/>
          </a:xfrm>
        </p:spPr>
        <p:txBody>
          <a:bodyPr>
            <a:noAutofit/>
          </a:bodyPr>
          <a:lstStyle/>
          <a:p>
            <a:pPr marL="0" indent="0"/>
            <a:r>
              <a:rPr lang="en-US" altLang="en-US" sz="1600" b="1" i="1" dirty="0"/>
              <a:t>Trainings from January through June focuses on assisting trainees with a research project, case report or manuscript. </a:t>
            </a:r>
            <a:r>
              <a:rPr lang="en-US" altLang="en-US" sz="1600" b="1" dirty="0">
                <a:solidFill>
                  <a:srgbClr val="000000"/>
                </a:solidFill>
              </a:rPr>
              <a:t>Contact </a:t>
            </a:r>
            <a:r>
              <a:rPr lang="en-US" altLang="en-US" sz="1600" b="1" dirty="0">
                <a:solidFill>
                  <a:srgbClr val="000000"/>
                </a:solidFill>
                <a:hlinkClick r:id="rId4"/>
              </a:rPr>
              <a:t>imresearch@uc.edu</a:t>
            </a:r>
            <a:r>
              <a:rPr lang="en-US" altLang="en-US" sz="1600" b="1" dirty="0">
                <a:solidFill>
                  <a:srgbClr val="000000"/>
                </a:solidFill>
              </a:rPr>
              <a:t> with questions</a:t>
            </a:r>
          </a:p>
          <a:p>
            <a:pPr marL="0" indent="0"/>
            <a:endParaRPr lang="en-US" altLang="en-US" sz="1600" b="1" i="1" dirty="0">
              <a:solidFill>
                <a:srgbClr val="FF5050"/>
              </a:solidFill>
            </a:endParaRPr>
          </a:p>
          <a:p>
            <a:pPr marL="0" indent="0"/>
            <a:r>
              <a:rPr lang="en-US" altLang="en-US" sz="1600" b="1" dirty="0"/>
              <a:t>INSTRUCTOR</a:t>
            </a:r>
            <a:r>
              <a:rPr lang="en-US" altLang="en-US" sz="1600" b="1" i="1" dirty="0"/>
              <a:t>:  </a:t>
            </a:r>
            <a:r>
              <a:rPr lang="en-US" altLang="en-US" sz="1600" dirty="0"/>
              <a:t>Eric Smith, MD and invited speakers </a:t>
            </a:r>
          </a:p>
          <a:p>
            <a:pPr marL="0" indent="0"/>
            <a:endParaRPr lang="en-US" altLang="en-US" sz="1600" b="1" dirty="0"/>
          </a:p>
          <a:p>
            <a:pPr marL="0" indent="0"/>
            <a:r>
              <a:rPr lang="en-US" altLang="en-US" sz="1600" b="1" dirty="0"/>
              <a:t>SCHEDULE</a:t>
            </a:r>
            <a:r>
              <a:rPr lang="en-US" altLang="en-US" sz="1600" b="1" i="1" dirty="0"/>
              <a:t>:  </a:t>
            </a:r>
            <a:r>
              <a:rPr lang="en-US" altLang="en-US" sz="1600" dirty="0"/>
              <a:t>4th Thursday of each month, 1:00 pm to 2:00pm. Medical Sciences Building (MSB) 6254</a:t>
            </a:r>
          </a:p>
          <a:p>
            <a:pPr marL="0" indent="0"/>
            <a:r>
              <a:rPr lang="en-US" altLang="en-US" sz="1600" b="1" dirty="0"/>
              <a:t>TARGETED AUDIENCE</a:t>
            </a:r>
            <a:r>
              <a:rPr lang="en-US" altLang="en-US" sz="1600" dirty="0"/>
              <a:t>:  DOIM Faculty and </a:t>
            </a:r>
            <a:r>
              <a:rPr lang="en-US" altLang="en-US" sz="1600" dirty="0">
                <a:highlight>
                  <a:srgbClr val="FFFF00"/>
                </a:highlight>
              </a:rPr>
              <a:t>Trainees  </a:t>
            </a:r>
            <a:r>
              <a:rPr lang="en-US" altLang="en-US" sz="1600" dirty="0"/>
              <a:t>  </a:t>
            </a:r>
          </a:p>
          <a:p>
            <a:pPr marL="0" indent="0"/>
            <a:r>
              <a:rPr lang="en-US" altLang="en-US" sz="1600" b="1" dirty="0"/>
              <a:t>DESCRIPTION</a:t>
            </a:r>
            <a:r>
              <a:rPr lang="en-US" altLang="en-US" sz="1600" dirty="0"/>
              <a:t>:  Development programming to assist in the preparation of timely and competitive grant applications</a:t>
            </a:r>
            <a:r>
              <a:rPr lang="en-US" altLang="en-US" sz="1600" dirty="0">
                <a:solidFill>
                  <a:srgbClr val="000000"/>
                </a:solidFill>
              </a:rPr>
              <a:t>	</a:t>
            </a:r>
          </a:p>
          <a:p>
            <a:pPr marL="0" indent="0"/>
            <a:endParaRPr lang="en-US" altLang="en-US" sz="1600" b="1" dirty="0">
              <a:solidFill>
                <a:schemeClr val="accent2"/>
              </a:solidFill>
            </a:endParaRPr>
          </a:p>
          <a:p>
            <a:pPr marL="0" indent="0">
              <a:spcBef>
                <a:spcPct val="0"/>
              </a:spcBef>
            </a:pPr>
            <a:r>
              <a:rPr lang="en-US" altLang="en-US" sz="1600" b="1" dirty="0">
                <a:solidFill>
                  <a:srgbClr val="C00000"/>
                </a:solidFill>
              </a:rPr>
              <a:t>COM Faculty  Development Workshops</a:t>
            </a:r>
            <a:r>
              <a:rPr lang="en-US" altLang="en-US" sz="1600" dirty="0">
                <a:solidFill>
                  <a:srgbClr val="0070C0"/>
                </a:solidFill>
              </a:rPr>
              <a:t>: </a:t>
            </a:r>
            <a:r>
              <a:rPr lang="en-US" altLang="en-US" sz="1600" u="sng" dirty="0">
                <a:solidFill>
                  <a:srgbClr val="0070C0"/>
                </a:solidFill>
              </a:rPr>
              <a:t>https://med.uc.edu/faculty/workshop-recordings/sept-2017-may-2018-com-faculty-development-workshop-recordings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5029200"/>
            <a:ext cx="5850083" cy="300082"/>
          </a:xfrm>
          <a:prstGeom prst="rect">
            <a:avLst/>
          </a:prstGeom>
        </p:spPr>
        <p:txBody>
          <a:bodyPr wrap="square">
            <a:spAutoFit/>
          </a:bodyPr>
          <a:lstStyle/>
          <a:p>
            <a:pPr defTabSz="342900">
              <a:defRPr/>
            </a:pPr>
            <a:r>
              <a:rPr lang="en-US" sz="1350" dirty="0">
                <a:solidFill>
                  <a:prstClr val="black"/>
                </a:solidFill>
                <a:latin typeface="Times New Roman"/>
              </a:rPr>
              <a:t>https://chi-tools.uc.edu/research/customer_portal/services/chi_services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
            <a:ext cx="6750621" cy="4285177"/>
          </a:xfrm>
          <a:prstGeom prst="rect">
            <a:avLst/>
          </a:prstGeom>
        </p:spPr>
      </p:pic>
    </p:spTree>
    <p:extLst>
      <p:ext uri="{BB962C8B-B14F-4D97-AF65-F5344CB8AC3E}">
        <p14:creationId xmlns:p14="http://schemas.microsoft.com/office/powerpoint/2010/main" val="122257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8909"/>
            <a:ext cx="6096000" cy="857250"/>
          </a:xfrm>
          <a:solidFill>
            <a:schemeClr val="tx2">
              <a:lumMod val="60000"/>
              <a:lumOff val="40000"/>
            </a:schemeClr>
          </a:solidFill>
        </p:spPr>
        <p:txBody>
          <a:bodyPr>
            <a:normAutofit/>
          </a:bodyPr>
          <a:lstStyle/>
          <a:p>
            <a:r>
              <a:rPr lang="en-US" sz="2800" b="1" dirty="0">
                <a:latin typeface="+mn-lt"/>
              </a:rPr>
              <a:t>Other services</a:t>
            </a:r>
          </a:p>
        </p:txBody>
      </p:sp>
      <p:sp>
        <p:nvSpPr>
          <p:cNvPr id="3" name="Content Placeholder 2"/>
          <p:cNvSpPr>
            <a:spLocks noGrp="1"/>
          </p:cNvSpPr>
          <p:nvPr>
            <p:ph idx="1"/>
          </p:nvPr>
        </p:nvSpPr>
        <p:spPr>
          <a:xfrm>
            <a:off x="1981200" y="1981200"/>
            <a:ext cx="6629400" cy="3276600"/>
          </a:xfrm>
        </p:spPr>
        <p:txBody>
          <a:bodyPr>
            <a:normAutofit lnSpcReduction="10000"/>
          </a:bodyPr>
          <a:lstStyle/>
          <a:p>
            <a:pPr>
              <a:buFont typeface="Arial" panose="020B0604020202020204" pitchFamily="34" charset="0"/>
              <a:buChar char="•"/>
            </a:pPr>
            <a:r>
              <a:rPr lang="en-US" sz="2000" b="1" dirty="0"/>
              <a:t>Intramural funding competitions: </a:t>
            </a:r>
            <a:r>
              <a:rPr lang="en-US" sz="2000" dirty="0"/>
              <a:t>Sr. and Jr. Faculty Pilot, Rehn, Collaborative, Distinguished, Submission Incentive, Research Recognition, Trainee, and Post-Doc Travel Awards</a:t>
            </a:r>
          </a:p>
          <a:p>
            <a:pPr>
              <a:buFont typeface="Arial" panose="020B0604020202020204" pitchFamily="34" charset="0"/>
              <a:buChar char="•"/>
            </a:pPr>
            <a:r>
              <a:rPr lang="en-US" sz="2000" b="1" dirty="0"/>
              <a:t>Research symposium:</a:t>
            </a:r>
            <a:r>
              <a:rPr lang="en-US" sz="2000" dirty="0"/>
              <a:t> trainee poster competition, staff poster competition, and image gallery</a:t>
            </a:r>
          </a:p>
          <a:p>
            <a:pPr>
              <a:buFont typeface="Arial" panose="020B0604020202020204" pitchFamily="34" charset="0"/>
              <a:buChar char="•"/>
            </a:pPr>
            <a:r>
              <a:rPr lang="en-US" sz="2000" b="1" dirty="0"/>
              <a:t>Monthly Research Conferences: </a:t>
            </a:r>
            <a:r>
              <a:rPr lang="en-US" sz="2000" dirty="0"/>
              <a:t>September through June</a:t>
            </a:r>
          </a:p>
          <a:p>
            <a:pPr>
              <a:buFont typeface="Arial" panose="020B0604020202020204" pitchFamily="34" charset="0"/>
              <a:buChar char="•"/>
            </a:pPr>
            <a:r>
              <a:rPr lang="en-US" sz="2000" b="1" dirty="0"/>
              <a:t>Web resources</a:t>
            </a:r>
            <a:r>
              <a:rPr lang="en-US" sz="2000" dirty="0"/>
              <a:t>: </a:t>
            </a:r>
            <a:r>
              <a:rPr lang="en-US" sz="2000" dirty="0">
                <a:solidFill>
                  <a:schemeClr val="bg1"/>
                </a:solidFill>
              </a:rPr>
              <a:t>https://med.uc.edu/depart/intmed/research</a:t>
            </a:r>
          </a:p>
          <a:p>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38896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3FC0-BAA4-4019-8AC0-90FCB4786D0D}"/>
              </a:ext>
            </a:extLst>
          </p:cNvPr>
          <p:cNvSpPr>
            <a:spLocks noGrp="1"/>
          </p:cNvSpPr>
          <p:nvPr>
            <p:ph type="title"/>
          </p:nvPr>
        </p:nvSpPr>
        <p:spPr>
          <a:solidFill>
            <a:schemeClr val="accent6">
              <a:lumMod val="40000"/>
              <a:lumOff val="60000"/>
            </a:schemeClr>
          </a:solidFill>
        </p:spPr>
        <p:txBody>
          <a:bodyPr/>
          <a:lstStyle/>
          <a:p>
            <a:r>
              <a:rPr lang="en-US" dirty="0"/>
              <a:t>IM Regulatory Services Centralization </a:t>
            </a:r>
            <a:br>
              <a:rPr lang="en-US" dirty="0"/>
            </a:br>
            <a:endParaRPr lang="en-US" dirty="0"/>
          </a:p>
        </p:txBody>
      </p:sp>
      <p:sp>
        <p:nvSpPr>
          <p:cNvPr id="3" name="Content Placeholder 2">
            <a:extLst>
              <a:ext uri="{FF2B5EF4-FFF2-40B4-BE49-F238E27FC236}">
                <a16:creationId xmlns:a16="http://schemas.microsoft.com/office/drawing/2014/main" id="{978A7615-F13F-4E63-874C-A2DF6321705C}"/>
              </a:ext>
            </a:extLst>
          </p:cNvPr>
          <p:cNvSpPr>
            <a:spLocks noGrp="1"/>
          </p:cNvSpPr>
          <p:nvPr>
            <p:ph idx="1"/>
          </p:nvPr>
        </p:nvSpPr>
        <p:spPr>
          <a:xfrm>
            <a:off x="1447800" y="2209800"/>
            <a:ext cx="7886700" cy="3500435"/>
          </a:xfrm>
        </p:spPr>
        <p:txBody>
          <a:bodyPr>
            <a:normAutofit lnSpcReduction="10000"/>
          </a:bodyPr>
          <a:lstStyle/>
          <a:p>
            <a:pPr marL="0" indent="0">
              <a:buNone/>
            </a:pPr>
            <a:r>
              <a:rPr lang="en-US" b="1" u="sng" dirty="0"/>
              <a:t>DOIM Regulatory Staff:</a:t>
            </a:r>
          </a:p>
          <a:p>
            <a:pPr marL="0" indent="0">
              <a:buNone/>
            </a:pPr>
            <a:endParaRPr lang="en-US" b="1" u="sng" dirty="0"/>
          </a:p>
          <a:p>
            <a:r>
              <a:rPr lang="en-US" b="1" dirty="0">
                <a:solidFill>
                  <a:prstClr val="black"/>
                </a:solidFill>
              </a:rPr>
              <a:t>Helen Gina Shelton – ARS Regulatory Manager</a:t>
            </a:r>
          </a:p>
          <a:p>
            <a:pPr lvl="1"/>
            <a:r>
              <a:rPr lang="en-US" dirty="0">
                <a:solidFill>
                  <a:prstClr val="black"/>
                </a:solidFill>
              </a:rPr>
              <a:t>Email: </a:t>
            </a:r>
            <a:r>
              <a:rPr lang="en-US" dirty="0">
                <a:solidFill>
                  <a:prstClr val="black"/>
                </a:solidFill>
                <a:hlinkClick r:id="rId2">
                  <a:extLst>
                    <a:ext uri="{A12FA001-AC4F-418D-AE19-62706E023703}">
                      <ahyp:hlinkClr xmlns:ahyp="http://schemas.microsoft.com/office/drawing/2018/hyperlinkcolor" val="tx"/>
                    </a:ext>
                  </a:extLst>
                </a:hlinkClick>
              </a:rPr>
              <a:t>sheltohn@uc.edu</a:t>
            </a:r>
            <a:r>
              <a:rPr lang="en-US" dirty="0">
                <a:solidFill>
                  <a:prstClr val="black"/>
                </a:solidFill>
              </a:rPr>
              <a:t> or </a:t>
            </a:r>
            <a:r>
              <a:rPr lang="en-US" dirty="0">
                <a:solidFill>
                  <a:prstClr val="black"/>
                </a:solidFill>
                <a:hlinkClick r:id="rId3">
                  <a:extLst>
                    <a:ext uri="{A12FA001-AC4F-418D-AE19-62706E023703}">
                      <ahyp:hlinkClr xmlns:ahyp="http://schemas.microsoft.com/office/drawing/2018/hyperlinkcolor" val="tx"/>
                    </a:ext>
                  </a:extLst>
                </a:hlinkClick>
              </a:rPr>
              <a:t>IMRegulatory@uc.edu</a:t>
            </a:r>
            <a:endParaRPr lang="en-US" dirty="0">
              <a:solidFill>
                <a:prstClr val="black"/>
              </a:solidFill>
            </a:endParaRPr>
          </a:p>
          <a:p>
            <a:pPr marL="342892" lvl="1" indent="0">
              <a:buNone/>
            </a:pPr>
            <a:endParaRPr lang="en-US" sz="1200" b="1" u="sng" dirty="0">
              <a:solidFill>
                <a:prstClr val="black"/>
              </a:solidFill>
            </a:endParaRPr>
          </a:p>
          <a:p>
            <a:pPr marL="0" indent="0">
              <a:buNone/>
            </a:pPr>
            <a:r>
              <a:rPr lang="en-US" dirty="0"/>
              <a:t>Clinical Research Professionals, Regulatory:</a:t>
            </a:r>
          </a:p>
          <a:p>
            <a:r>
              <a:rPr lang="en-US" b="1" dirty="0"/>
              <a:t>Amber Crowther</a:t>
            </a:r>
          </a:p>
          <a:p>
            <a:r>
              <a:rPr lang="en-US" b="1" dirty="0"/>
              <a:t>Romana Saeed</a:t>
            </a:r>
          </a:p>
          <a:p>
            <a:r>
              <a:rPr lang="en-US" b="1" dirty="0"/>
              <a:t>Lisa Arustamyan</a:t>
            </a:r>
          </a:p>
          <a:p>
            <a:r>
              <a:rPr lang="en-US" b="1" dirty="0"/>
              <a:t>Jessica Truong</a:t>
            </a:r>
          </a:p>
          <a:p>
            <a:endParaRPr lang="en-US" b="1" dirty="0"/>
          </a:p>
          <a:p>
            <a:endParaRPr lang="en-US" dirty="0"/>
          </a:p>
        </p:txBody>
      </p:sp>
    </p:spTree>
    <p:extLst>
      <p:ext uri="{BB962C8B-B14F-4D97-AF65-F5344CB8AC3E}">
        <p14:creationId xmlns:p14="http://schemas.microsoft.com/office/powerpoint/2010/main" val="14790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5089525" y="457200"/>
            <a:ext cx="2667000" cy="1219200"/>
          </a:xfrm>
        </p:spPr>
        <p:txBody>
          <a:bodyPr/>
          <a:lstStyle/>
          <a:p>
            <a:pPr algn="ctr" eaLnBrk="1" hangingPunct="1">
              <a:defRPr/>
            </a:pPr>
            <a:r>
              <a:rPr lang="en-US" altLang="en-US" sz="1600" b="1" dirty="0">
                <a:effectLst/>
                <a:latin typeface="+mn-lt"/>
              </a:rPr>
              <a:t>Associate Chairman for Translational Research</a:t>
            </a:r>
            <a:br>
              <a:rPr lang="en-US" altLang="en-US" sz="1600" b="1" dirty="0">
                <a:effectLst/>
              </a:rPr>
            </a:br>
            <a:endParaRPr lang="en-US" altLang="en-US" sz="1600" b="1" dirty="0">
              <a:effectLst/>
            </a:endParaRPr>
          </a:p>
        </p:txBody>
      </p:sp>
      <p:sp>
        <p:nvSpPr>
          <p:cNvPr id="2" name="Rectangle 1"/>
          <p:cNvSpPr/>
          <p:nvPr/>
        </p:nvSpPr>
        <p:spPr>
          <a:xfrm>
            <a:off x="4648200" y="4670425"/>
            <a:ext cx="3886200" cy="1298817"/>
          </a:xfrm>
          <a:prstGeom prst="rect">
            <a:avLst/>
          </a:prstGeom>
        </p:spPr>
        <p:txBody>
          <a:bodyPr>
            <a:spAutoFit/>
          </a:bodyPr>
          <a:lstStyle/>
          <a:p>
            <a:pPr algn="ctr" eaLnBrk="1" hangingPunct="1">
              <a:spcBef>
                <a:spcPct val="20000"/>
              </a:spcBef>
              <a:buClr>
                <a:srgbClr val="FF3300"/>
              </a:buClr>
              <a:buSzPct val="110000"/>
              <a:defRPr/>
            </a:pPr>
            <a:r>
              <a:rPr lang="en-US" altLang="en-US" sz="1400" b="1" kern="0" dirty="0">
                <a:solidFill>
                  <a:srgbClr val="0070C0"/>
                </a:solidFill>
                <a:latin typeface="ArialMS" charset="0"/>
              </a:rPr>
              <a:t>Carl J. Fichtenbaum, M.D. </a:t>
            </a:r>
          </a:p>
          <a:p>
            <a:pPr algn="ctr" eaLnBrk="1" hangingPunct="1">
              <a:spcBef>
                <a:spcPct val="20000"/>
              </a:spcBef>
              <a:buClr>
                <a:srgbClr val="FF3300"/>
              </a:buClr>
              <a:buSzPct val="110000"/>
              <a:defRPr/>
            </a:pPr>
            <a:r>
              <a:rPr lang="en-US" altLang="en-US" sz="1400" kern="0" dirty="0">
                <a:solidFill>
                  <a:srgbClr val="000000"/>
                </a:solidFill>
                <a:latin typeface="ArialMS" charset="0"/>
              </a:rPr>
              <a:t>Division of Infectious </a:t>
            </a:r>
            <a:r>
              <a:rPr lang="en-US" altLang="en-US" sz="1400" kern="0" dirty="0" err="1">
                <a:solidFill>
                  <a:srgbClr val="000000"/>
                </a:solidFill>
                <a:latin typeface="ArialMS" charset="0"/>
              </a:rPr>
              <a:t>Diseases</a:t>
            </a:r>
            <a:r>
              <a:rPr lang="en-US" altLang="en-US" sz="1400" b="1" dirty="0" err="1"/>
              <a:t>Email</a:t>
            </a:r>
            <a:r>
              <a:rPr lang="en-US" altLang="en-US" sz="1400" b="1" dirty="0"/>
              <a:t>: </a:t>
            </a:r>
            <a:r>
              <a:rPr lang="en-US" altLang="en-US" sz="1400" dirty="0">
                <a:solidFill>
                  <a:schemeClr val="accent6"/>
                </a:solidFill>
                <a:hlinkClick r:id="rId2"/>
              </a:rPr>
              <a:t>Carl.Fichtenbaum@uc.edu</a:t>
            </a:r>
            <a:endParaRPr lang="en-US" altLang="en-US" sz="1400" dirty="0">
              <a:solidFill>
                <a:schemeClr val="accent6"/>
              </a:solidFill>
            </a:endParaRPr>
          </a:p>
          <a:p>
            <a:pPr algn="ctr" eaLnBrk="1" hangingPunct="1">
              <a:spcBef>
                <a:spcPct val="20000"/>
              </a:spcBef>
              <a:buClr>
                <a:srgbClr val="FF3300"/>
              </a:buClr>
              <a:buSzPct val="110000"/>
              <a:defRPr/>
            </a:pPr>
            <a:endParaRPr lang="en-US" altLang="en-US" sz="1400" kern="0" dirty="0">
              <a:solidFill>
                <a:srgbClr val="000000"/>
              </a:solidFill>
              <a:latin typeface="ArialMS" charset="0"/>
            </a:endParaRPr>
          </a:p>
          <a:p>
            <a:pPr algn="ctr" eaLnBrk="1" hangingPunct="1">
              <a:spcBef>
                <a:spcPct val="20000"/>
              </a:spcBef>
              <a:buClr>
                <a:srgbClr val="FF3300"/>
              </a:buClr>
              <a:buSzPct val="110000"/>
              <a:defRPr/>
            </a:pPr>
            <a:endParaRPr lang="en-US" altLang="en-US" sz="1400" b="1" kern="0" dirty="0">
              <a:solidFill>
                <a:srgbClr val="000000"/>
              </a:solidFill>
              <a:latin typeface="ArialMS" charset="0"/>
            </a:endParaRPr>
          </a:p>
        </p:txBody>
      </p:sp>
      <p:sp>
        <p:nvSpPr>
          <p:cNvPr id="3" name="Rectangle 2"/>
          <p:cNvSpPr/>
          <p:nvPr/>
        </p:nvSpPr>
        <p:spPr>
          <a:xfrm>
            <a:off x="2209800" y="4670425"/>
            <a:ext cx="3200400" cy="1428083"/>
          </a:xfrm>
          <a:prstGeom prst="rect">
            <a:avLst/>
          </a:prstGeom>
        </p:spPr>
        <p:txBody>
          <a:bodyPr>
            <a:spAutoFit/>
          </a:bodyPr>
          <a:lstStyle/>
          <a:p>
            <a:pPr algn="ctr" eaLnBrk="1" hangingPunct="1">
              <a:spcBef>
                <a:spcPct val="20000"/>
              </a:spcBef>
              <a:buClr>
                <a:srgbClr val="FF3300"/>
              </a:buClr>
              <a:buSzPct val="110000"/>
              <a:defRPr/>
            </a:pPr>
            <a:r>
              <a:rPr lang="en-US" altLang="en-US" sz="1400" b="1" kern="0" dirty="0">
                <a:solidFill>
                  <a:srgbClr val="0070C0"/>
                </a:solidFill>
                <a:latin typeface="ArialMS" charset="0"/>
              </a:rPr>
              <a:t>Sakthivel Sadayappan, PhD, MBA</a:t>
            </a:r>
          </a:p>
          <a:p>
            <a:pPr algn="ctr" eaLnBrk="1" hangingPunct="1">
              <a:spcBef>
                <a:spcPct val="20000"/>
              </a:spcBef>
              <a:buClr>
                <a:srgbClr val="FF3300"/>
              </a:buClr>
              <a:buSzPct val="110000"/>
              <a:defRPr/>
            </a:pPr>
            <a:r>
              <a:rPr lang="en-US" altLang="en-US" sz="1400" kern="0" dirty="0">
                <a:solidFill>
                  <a:srgbClr val="000000"/>
                </a:solidFill>
                <a:latin typeface="ArialMS" charset="0"/>
              </a:rPr>
              <a:t>Division of Cardiovascular </a:t>
            </a:r>
          </a:p>
          <a:p>
            <a:pPr marL="0" indent="0" eaLnBrk="1" hangingPunct="1">
              <a:lnSpc>
                <a:spcPct val="80000"/>
              </a:lnSpc>
            </a:pPr>
            <a:r>
              <a:rPr lang="en-US" altLang="en-US" sz="1400" kern="0" dirty="0">
                <a:solidFill>
                  <a:srgbClr val="000000"/>
                </a:solidFill>
                <a:latin typeface="ArialMS" charset="0"/>
              </a:rPr>
              <a:t>Health and </a:t>
            </a:r>
            <a:r>
              <a:rPr lang="en-US" altLang="en-US" sz="1400" kern="0" dirty="0" err="1">
                <a:solidFill>
                  <a:srgbClr val="000000"/>
                </a:solidFill>
                <a:latin typeface="ArialMS" charset="0"/>
              </a:rPr>
              <a:t>Disease</a:t>
            </a:r>
            <a:r>
              <a:rPr lang="en-US" altLang="en-US" sz="1400" b="1" dirty="0" err="1"/>
              <a:t>Email</a:t>
            </a:r>
            <a:r>
              <a:rPr lang="en-US" altLang="en-US" sz="1400" b="1" dirty="0"/>
              <a:t>: </a:t>
            </a:r>
          </a:p>
          <a:p>
            <a:pPr marL="0" indent="0" eaLnBrk="1" hangingPunct="1">
              <a:lnSpc>
                <a:spcPct val="80000"/>
              </a:lnSpc>
            </a:pPr>
            <a:r>
              <a:rPr lang="en-US" altLang="en-US" sz="1400" u="sng" dirty="0">
                <a:solidFill>
                  <a:srgbClr val="FF0000"/>
                </a:solidFill>
              </a:rPr>
              <a:t>sadayasl@ucmail.uc.edu</a:t>
            </a:r>
          </a:p>
          <a:p>
            <a:pPr algn="ctr" eaLnBrk="1" hangingPunct="1">
              <a:spcBef>
                <a:spcPct val="20000"/>
              </a:spcBef>
              <a:buClr>
                <a:srgbClr val="FF3300"/>
              </a:buClr>
              <a:buSzPct val="110000"/>
              <a:defRPr/>
            </a:pPr>
            <a:endParaRPr lang="en-US" altLang="en-US" sz="1400" kern="0" dirty="0">
              <a:solidFill>
                <a:srgbClr val="000000"/>
              </a:solidFill>
              <a:latin typeface="ArialMS" charset="0"/>
            </a:endParaRPr>
          </a:p>
          <a:p>
            <a:pPr algn="ctr" eaLnBrk="1" hangingPunct="1">
              <a:spcBef>
                <a:spcPct val="20000"/>
              </a:spcBef>
              <a:buClr>
                <a:srgbClr val="FF3300"/>
              </a:buClr>
              <a:buSzPct val="110000"/>
              <a:defRPr/>
            </a:pPr>
            <a:endParaRPr lang="en-US" altLang="en-US" sz="1400" kern="0" dirty="0">
              <a:solidFill>
                <a:srgbClr val="000000"/>
              </a:solidFill>
              <a:latin typeface="ArialMS" charset="0"/>
            </a:endParaRPr>
          </a:p>
        </p:txBody>
      </p:sp>
      <p:sp>
        <p:nvSpPr>
          <p:cNvPr id="4" name="Rectangle 3"/>
          <p:cNvSpPr/>
          <p:nvPr/>
        </p:nvSpPr>
        <p:spPr>
          <a:xfrm>
            <a:off x="1692275" y="457200"/>
            <a:ext cx="3429000" cy="830263"/>
          </a:xfrm>
          <a:prstGeom prst="rect">
            <a:avLst/>
          </a:prstGeom>
        </p:spPr>
        <p:txBody>
          <a:bodyPr>
            <a:spAutoFit/>
          </a:bodyPr>
          <a:lstStyle/>
          <a:p>
            <a:pPr algn="ctr">
              <a:defRPr/>
            </a:pPr>
            <a:r>
              <a:rPr lang="en-US" altLang="en-US" sz="1600" b="1" kern="0" dirty="0">
                <a:solidFill>
                  <a:srgbClr val="000000"/>
                </a:solidFill>
                <a:latin typeface="+mn-lt"/>
              </a:rPr>
              <a:t>Associate Chairman for </a:t>
            </a:r>
          </a:p>
          <a:p>
            <a:pPr algn="ctr">
              <a:defRPr/>
            </a:pPr>
            <a:r>
              <a:rPr lang="en-US" altLang="en-US" sz="1600" b="1" kern="0" dirty="0">
                <a:solidFill>
                  <a:srgbClr val="000000"/>
                </a:solidFill>
                <a:latin typeface="+mn-lt"/>
              </a:rPr>
              <a:t>Basic Research</a:t>
            </a:r>
            <a:br>
              <a:rPr lang="en-US" altLang="en-US" sz="1600" b="1" kern="0" dirty="0">
                <a:solidFill>
                  <a:srgbClr val="000000"/>
                </a:solidFill>
                <a:latin typeface="+mn-lt"/>
              </a:rPr>
            </a:br>
            <a:endParaRPr lang="en-US" sz="1600" b="1" dirty="0">
              <a:latin typeface="+mn-lt"/>
            </a:endParaRPr>
          </a:p>
        </p:txBody>
      </p:sp>
      <p:pic>
        <p:nvPicPr>
          <p:cNvPr id="1065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01713"/>
            <a:ext cx="54102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68B64D-5126-4E35-85D5-694A842D18DB}"/>
              </a:ext>
            </a:extLst>
          </p:cNvPr>
          <p:cNvSpPr/>
          <p:nvPr/>
        </p:nvSpPr>
        <p:spPr>
          <a:xfrm>
            <a:off x="228600" y="304800"/>
            <a:ext cx="8953150" cy="5678478"/>
          </a:xfrm>
          <a:prstGeom prst="rect">
            <a:avLst/>
          </a:prstGeom>
        </p:spPr>
        <p:txBody>
          <a:bodyPr wrap="square">
            <a:spAutoFit/>
          </a:bodyPr>
          <a:lstStyle/>
          <a:p>
            <a:pPr indent="342900" algn="ctr" defTabSz="342900" eaLnBrk="1" fontAlgn="auto" hangingPunct="1">
              <a:spcBef>
                <a:spcPts val="0"/>
              </a:spcBef>
              <a:spcAft>
                <a:spcPts val="0"/>
              </a:spcAft>
            </a:pPr>
            <a:r>
              <a:rPr lang="en-US" sz="2000" b="1" dirty="0">
                <a:solidFill>
                  <a:srgbClr val="000000"/>
                </a:solidFill>
                <a:latin typeface="Arial" panose="020B0604020202020204" pitchFamily="34" charset="0"/>
                <a:ea typeface="+mn-ea"/>
              </a:rPr>
              <a:t>DOIM ARS Regulatory Services</a:t>
            </a:r>
            <a:endParaRPr lang="en-US" sz="2000" dirty="0">
              <a:solidFill>
                <a:srgbClr val="000000"/>
              </a:solidFill>
              <a:latin typeface="Arial" panose="020B0604020202020204" pitchFamily="34" charset="0"/>
              <a:ea typeface="Cambria" panose="02040503050406030204" pitchFamily="18" charset="0"/>
            </a:endParaRPr>
          </a:p>
          <a:p>
            <a:pPr algn="ctr" defTabSz="342900" eaLnBrk="1" fontAlgn="auto" hangingPunct="1">
              <a:spcBef>
                <a:spcPts val="0"/>
              </a:spcBef>
              <a:spcAft>
                <a:spcPts val="0"/>
              </a:spcAft>
            </a:pPr>
            <a:r>
              <a:rPr lang="en-US" sz="2000" b="1" dirty="0">
                <a:solidFill>
                  <a:srgbClr val="000000"/>
                </a:solidFill>
                <a:latin typeface="Arial" panose="020B0604020202020204" pitchFamily="34" charset="0"/>
                <a:ea typeface="+mn-ea"/>
              </a:rPr>
              <a:t>    Scope of Services (Sponsored and Investigator Initiated)</a:t>
            </a:r>
          </a:p>
          <a:p>
            <a:pPr algn="ctr" defTabSz="342900" eaLnBrk="1" fontAlgn="auto" hangingPunct="1">
              <a:spcBef>
                <a:spcPts val="0"/>
              </a:spcBef>
              <a:spcAft>
                <a:spcPts val="0"/>
              </a:spcAft>
            </a:pPr>
            <a:endParaRPr lang="en-US" sz="2000" dirty="0">
              <a:solidFill>
                <a:srgbClr val="000000"/>
              </a:solidFill>
              <a:latin typeface="Arial" panose="020B0604020202020204" pitchFamily="34" charset="0"/>
              <a:ea typeface="Cambria" panose="02040503050406030204" pitchFamily="18" charset="0"/>
            </a:endParaRPr>
          </a:p>
          <a:p>
            <a:pPr indent="342900" algn="ctr" defTabSz="342900" eaLnBrk="1" fontAlgn="auto" hangingPunct="1">
              <a:spcBef>
                <a:spcPts val="0"/>
              </a:spcBef>
              <a:spcAft>
                <a:spcPts val="0"/>
              </a:spcAft>
            </a:pPr>
            <a:r>
              <a:rPr lang="en-US" sz="1500" b="1" dirty="0">
                <a:solidFill>
                  <a:srgbClr val="000000"/>
                </a:solidFill>
                <a:latin typeface="Arial" panose="020B0604020202020204" pitchFamily="34" charset="0"/>
                <a:ea typeface="+mn-ea"/>
              </a:rPr>
              <a:t> </a:t>
            </a:r>
            <a:endParaRPr lang="en-US" sz="900" dirty="0">
              <a:solidFill>
                <a:srgbClr val="000000"/>
              </a:solidFill>
              <a:latin typeface="Arial" panose="020B0604020202020204" pitchFamily="34" charset="0"/>
              <a:ea typeface="Cambria" panose="02040503050406030204" pitchFamily="18" charset="0"/>
            </a:endParaRPr>
          </a:p>
          <a:p>
            <a:pPr defTabSz="342900" eaLnBrk="1" fontAlgn="auto" hangingPunct="1">
              <a:spcBef>
                <a:spcPts val="0"/>
              </a:spcBef>
              <a:spcAft>
                <a:spcPts val="0"/>
              </a:spcAft>
            </a:pPr>
            <a:r>
              <a:rPr lang="en-US" sz="1600" u="sng" dirty="0">
                <a:solidFill>
                  <a:srgbClr val="000000"/>
                </a:solidFill>
                <a:latin typeface="Arial" panose="020B0604020202020204" pitchFamily="34" charset="0"/>
                <a:ea typeface="Cambria" panose="02040503050406030204" pitchFamily="18" charset="0"/>
              </a:rPr>
              <a:t>Services Provided per Initial Fee (Year One):</a:t>
            </a:r>
            <a:endParaRPr lang="en-US" sz="1600" dirty="0">
              <a:solidFill>
                <a:srgbClr val="000000"/>
              </a:solidFill>
              <a:latin typeface="Arial" panose="020B0604020202020204" pitchFamily="34" charset="0"/>
              <a:ea typeface="Cambria" panose="02040503050406030204" pitchFamily="18" charset="0"/>
            </a:endParaRPr>
          </a:p>
          <a:p>
            <a:pPr defTabSz="342900" eaLnBrk="1" fontAlgn="auto" hangingPunct="1">
              <a:spcBef>
                <a:spcPts val="0"/>
              </a:spcBef>
              <a:spcAft>
                <a:spcPts val="0"/>
              </a:spcAft>
            </a:pPr>
            <a:r>
              <a:rPr lang="en-US" sz="1600" b="1" dirty="0">
                <a:solidFill>
                  <a:srgbClr val="000000"/>
                </a:solidFill>
                <a:latin typeface="Arial" panose="020B0604020202020204" pitchFamily="34" charset="0"/>
                <a:ea typeface="Cambria" panose="02040503050406030204" pitchFamily="18" charset="0"/>
              </a:rPr>
              <a:t>Regulatory Consultation</a:t>
            </a:r>
            <a:endParaRPr lang="en-US" sz="1600" dirty="0">
              <a:solidFill>
                <a:srgbClr val="000000"/>
              </a:solidFill>
              <a:latin typeface="Arial" panose="020B0604020202020204" pitchFamily="34" charset="0"/>
              <a:ea typeface="Cambria" panose="02040503050406030204" pitchFamily="18" charset="0"/>
            </a:endParaRP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guidance (i.e. planning stages, how/when to request a waiver, etc.)</a:t>
            </a: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navigate the regulations and requirements</a:t>
            </a: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open-door policy for regulatory questions/issues</a:t>
            </a:r>
          </a:p>
          <a:p>
            <a:pPr defTabSz="342900" eaLnBrk="1" fontAlgn="auto" hangingPunct="1">
              <a:spcBef>
                <a:spcPts val="0"/>
              </a:spcBef>
              <a:spcAft>
                <a:spcPts val="0"/>
              </a:spcAft>
            </a:pPr>
            <a:r>
              <a:rPr lang="en-US" sz="1600" dirty="0">
                <a:solidFill>
                  <a:srgbClr val="000000"/>
                </a:solidFill>
                <a:latin typeface="Arial" panose="020B0604020202020204" pitchFamily="34" charset="0"/>
                <a:ea typeface="Cambria" panose="02040503050406030204" pitchFamily="18" charset="0"/>
              </a:rPr>
              <a:t> </a:t>
            </a:r>
          </a:p>
          <a:p>
            <a:pPr defTabSz="342900" eaLnBrk="1" fontAlgn="auto" hangingPunct="1">
              <a:spcBef>
                <a:spcPts val="0"/>
              </a:spcBef>
              <a:spcAft>
                <a:spcPts val="0"/>
              </a:spcAft>
            </a:pPr>
            <a:r>
              <a:rPr lang="en-US" sz="1600" b="1" dirty="0">
                <a:solidFill>
                  <a:srgbClr val="000000"/>
                </a:solidFill>
                <a:latin typeface="Arial" panose="020B0604020202020204" pitchFamily="34" charset="0"/>
                <a:ea typeface="Cambria" panose="02040503050406030204" pitchFamily="18" charset="0"/>
              </a:rPr>
              <a:t>Initial IRB Submission &amp; Essential Document Preparation </a:t>
            </a:r>
            <a:endParaRPr lang="en-US" sz="1600" dirty="0">
              <a:solidFill>
                <a:srgbClr val="000000"/>
              </a:solidFill>
              <a:latin typeface="Arial" panose="020B0604020202020204" pitchFamily="34" charset="0"/>
              <a:ea typeface="Cambria" panose="02040503050406030204" pitchFamily="18" charset="0"/>
            </a:endParaRP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complete appropriate local/central IRB submission and follow up with IRB/HRP coordinator</a:t>
            </a: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draft and negotiate documents (i.e. ICF, injury language, site specific/IRB required language, etc.)</a:t>
            </a: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prepare and organize documents (i.e. 1572, FDF, COIs, protocol and IB signature pages, etc.)</a:t>
            </a: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collection of signatures and staff credentials</a:t>
            </a:r>
          </a:p>
          <a:p>
            <a:pPr defTabSz="342900" eaLnBrk="1" fontAlgn="auto" hangingPunct="1">
              <a:spcBef>
                <a:spcPts val="0"/>
              </a:spcBef>
              <a:spcAft>
                <a:spcPts val="0"/>
              </a:spcAft>
            </a:pPr>
            <a:r>
              <a:rPr lang="en-US" sz="1600" dirty="0">
                <a:solidFill>
                  <a:srgbClr val="000000"/>
                </a:solidFill>
                <a:latin typeface="Arial" panose="020B0604020202020204" pitchFamily="34" charset="0"/>
                <a:ea typeface="Cambria" panose="02040503050406030204" pitchFamily="18" charset="0"/>
              </a:rPr>
              <a:t> </a:t>
            </a:r>
          </a:p>
          <a:p>
            <a:pPr defTabSz="342900" eaLnBrk="1" fontAlgn="auto" hangingPunct="1">
              <a:spcBef>
                <a:spcPts val="0"/>
              </a:spcBef>
              <a:spcAft>
                <a:spcPts val="0"/>
              </a:spcAft>
            </a:pPr>
            <a:r>
              <a:rPr lang="en-US" sz="1600" b="1" dirty="0">
                <a:solidFill>
                  <a:srgbClr val="000000"/>
                </a:solidFill>
                <a:latin typeface="Arial" panose="020B0604020202020204" pitchFamily="34" charset="0"/>
                <a:ea typeface="Cambria" panose="02040503050406030204" pitchFamily="18" charset="0"/>
              </a:rPr>
              <a:t>Document Repository </a:t>
            </a:r>
            <a:endParaRPr lang="en-US" sz="1600" dirty="0">
              <a:solidFill>
                <a:srgbClr val="000000"/>
              </a:solidFill>
              <a:latin typeface="Arial" panose="020B0604020202020204" pitchFamily="34" charset="0"/>
              <a:ea typeface="Cambria" panose="02040503050406030204" pitchFamily="18" charset="0"/>
            </a:endParaRPr>
          </a:p>
          <a:p>
            <a:pPr marL="257175" indent="-257175" defTabSz="342900" eaLnBrk="1" fontAlgn="auto" hangingPunct="1">
              <a:spcBef>
                <a:spcPts val="0"/>
              </a:spcBef>
              <a:spcAft>
                <a:spcPts val="0"/>
              </a:spcAft>
              <a:buFont typeface="Symbol" panose="05050102010706020507" pitchFamily="18" charset="2"/>
              <a:buChar char=""/>
            </a:pPr>
            <a:r>
              <a:rPr lang="en-US" sz="1600" dirty="0" err="1">
                <a:solidFill>
                  <a:srgbClr val="000000"/>
                </a:solidFill>
                <a:latin typeface="Arial" panose="020B0604020202020204" pitchFamily="34" charset="0"/>
                <a:ea typeface="Cambria" panose="02040503050406030204" pitchFamily="18" charset="0"/>
              </a:rPr>
              <a:t>eREG</a:t>
            </a:r>
            <a:r>
              <a:rPr lang="en-US" sz="1600" dirty="0">
                <a:solidFill>
                  <a:srgbClr val="000000"/>
                </a:solidFill>
                <a:latin typeface="Arial" panose="020B0604020202020204" pitchFamily="34" charset="0"/>
                <a:ea typeface="Cambria" panose="02040503050406030204" pitchFamily="18" charset="0"/>
              </a:rPr>
              <a:t> Complion binder setup</a:t>
            </a: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Complion support/guidance with questions</a:t>
            </a:r>
          </a:p>
          <a:p>
            <a:pPr marL="257175" indent="-257175" defTabSz="342900" eaLnBrk="1" fontAlgn="auto" hangingPunct="1">
              <a:spcBef>
                <a:spcPts val="0"/>
              </a:spcBef>
              <a:spcAft>
                <a:spcPts val="0"/>
              </a:spcAft>
              <a:buFont typeface="Symbol" panose="05050102010706020507" pitchFamily="18" charset="2"/>
              <a:buChar char=""/>
            </a:pPr>
            <a:r>
              <a:rPr lang="en-US" sz="1600" dirty="0">
                <a:solidFill>
                  <a:srgbClr val="000000"/>
                </a:solidFill>
                <a:latin typeface="Arial" panose="020B0604020202020204" pitchFamily="34" charset="0"/>
                <a:ea typeface="Cambria" panose="02040503050406030204" pitchFamily="18" charset="0"/>
              </a:rPr>
              <a:t>Maintenance of Trial documents</a:t>
            </a:r>
          </a:p>
          <a:p>
            <a:pPr defTabSz="342900" eaLnBrk="1" fontAlgn="auto" hangingPunct="1">
              <a:spcBef>
                <a:spcPts val="0"/>
              </a:spcBef>
              <a:spcAft>
                <a:spcPts val="0"/>
              </a:spcAft>
            </a:pPr>
            <a:r>
              <a:rPr lang="en-US" sz="1600" dirty="0">
                <a:solidFill>
                  <a:srgbClr val="000000"/>
                </a:solidFill>
                <a:latin typeface="Arial" panose="020B0604020202020204" pitchFamily="34" charset="0"/>
                <a:ea typeface="Cambria" panose="02040503050406030204" pitchFamily="18" charset="0"/>
              </a:rPr>
              <a:t> </a:t>
            </a:r>
          </a:p>
        </p:txBody>
      </p:sp>
    </p:spTree>
    <p:extLst>
      <p:ext uri="{BB962C8B-B14F-4D97-AF65-F5344CB8AC3E}">
        <p14:creationId xmlns:p14="http://schemas.microsoft.com/office/powerpoint/2010/main" val="107378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38" y="483437"/>
            <a:ext cx="8518125" cy="1273628"/>
          </a:xfrm>
          <a:solidFill>
            <a:schemeClr val="accent6">
              <a:lumMod val="60000"/>
              <a:lumOff val="40000"/>
            </a:schemeClr>
          </a:solidFill>
          <a:ln>
            <a:solidFill>
              <a:srgbClr val="C00000"/>
            </a:solidFill>
          </a:ln>
        </p:spPr>
        <p:txBody>
          <a:bodyPr>
            <a:normAutofit fontScale="90000"/>
          </a:bodyPr>
          <a:lstStyle/>
          <a:p>
            <a:pPr algn="ctr"/>
            <a:r>
              <a:rPr lang="en-US" sz="3000" b="1" dirty="0"/>
              <a:t>IM Regulatory Services Centralization</a:t>
            </a:r>
            <a:r>
              <a:rPr lang="en-US" sz="3000" dirty="0"/>
              <a:t>: </a:t>
            </a:r>
            <a:br>
              <a:rPr lang="en-US" sz="3000" dirty="0"/>
            </a:br>
            <a:r>
              <a:rPr lang="en-US" sz="3000" dirty="0"/>
              <a:t>How to initiate regulatory services for </a:t>
            </a:r>
            <a:r>
              <a:rPr lang="en-US" sz="3000" b="1" dirty="0"/>
              <a:t>Sponsored</a:t>
            </a:r>
            <a:r>
              <a:rPr lang="en-US" sz="3000" dirty="0"/>
              <a:t> Clinical studies and </a:t>
            </a:r>
            <a:r>
              <a:rPr lang="en-US" sz="3000" b="1" dirty="0"/>
              <a:t>Investigator Initiated </a:t>
            </a:r>
            <a:r>
              <a:rPr lang="en-US" sz="3000" dirty="0"/>
              <a:t>studies</a:t>
            </a:r>
          </a:p>
        </p:txBody>
      </p:sp>
      <p:sp>
        <p:nvSpPr>
          <p:cNvPr id="3" name="Content Placeholder 2"/>
          <p:cNvSpPr>
            <a:spLocks noGrp="1"/>
          </p:cNvSpPr>
          <p:nvPr>
            <p:ph sz="half" idx="1"/>
          </p:nvPr>
        </p:nvSpPr>
        <p:spPr>
          <a:xfrm>
            <a:off x="312937" y="2019538"/>
            <a:ext cx="4220963" cy="4686062"/>
          </a:xfrm>
          <a:ln>
            <a:solidFill>
              <a:schemeClr val="accent1"/>
            </a:solidFill>
          </a:ln>
        </p:spPr>
        <p:txBody>
          <a:bodyPr>
            <a:normAutofit fontScale="25000" lnSpcReduction="20000"/>
          </a:bodyPr>
          <a:lstStyle/>
          <a:p>
            <a:pPr marL="0" indent="0">
              <a:buNone/>
            </a:pPr>
            <a:r>
              <a:rPr lang="en-US" sz="5600" b="1" u="sng" dirty="0"/>
              <a:t>Investigator Initiated Studies</a:t>
            </a:r>
            <a:r>
              <a:rPr lang="en-US" sz="5600" dirty="0"/>
              <a:t>:</a:t>
            </a:r>
          </a:p>
          <a:p>
            <a:pPr marL="0" indent="0">
              <a:buNone/>
            </a:pPr>
            <a:endParaRPr lang="en-US" sz="4800" dirty="0"/>
          </a:p>
          <a:p>
            <a:pPr marL="385763" indent="-385763">
              <a:buAutoNum type="alphaLcPeriod"/>
            </a:pPr>
            <a:r>
              <a:rPr lang="en-US" sz="5600" dirty="0"/>
              <a:t>Format </a:t>
            </a:r>
            <a:r>
              <a:rPr lang="en-US" sz="5600" b="1" dirty="0"/>
              <a:t>protocol</a:t>
            </a:r>
            <a:r>
              <a:rPr lang="en-US" sz="5600" dirty="0"/>
              <a:t> and </a:t>
            </a:r>
            <a:r>
              <a:rPr lang="en-US" sz="5600" b="1" dirty="0"/>
              <a:t>Informed Consent Form </a:t>
            </a:r>
            <a:r>
              <a:rPr lang="en-US" sz="5600" dirty="0"/>
              <a:t>(ICF) in required UCIRB format. </a:t>
            </a:r>
          </a:p>
          <a:p>
            <a:pPr marL="385763" indent="-385763">
              <a:buAutoNum type="alphaLcPeriod"/>
            </a:pPr>
            <a:r>
              <a:rPr lang="en-US" sz="5600" dirty="0"/>
              <a:t>Have </a:t>
            </a:r>
            <a:r>
              <a:rPr lang="en-US" sz="5600" b="1" dirty="0"/>
              <a:t>Scientific Pre-Review </a:t>
            </a:r>
            <a:r>
              <a:rPr lang="en-US" sz="5600" dirty="0"/>
              <a:t>(Required by UCIRB) completed on your study.</a:t>
            </a:r>
          </a:p>
          <a:p>
            <a:pPr marL="385763" indent="-385763">
              <a:buAutoNum type="alphaLcPeriod"/>
            </a:pPr>
            <a:r>
              <a:rPr lang="en-US" sz="5600" dirty="0"/>
              <a:t>Submit the following documents to </a:t>
            </a:r>
            <a:r>
              <a:rPr lang="en-US" sz="5600" dirty="0">
                <a:hlinkClick r:id="rId2"/>
              </a:rPr>
              <a:t>Imregulatory@uc.edu</a:t>
            </a:r>
            <a:r>
              <a:rPr lang="en-US" sz="5600" dirty="0"/>
              <a:t>:</a:t>
            </a:r>
          </a:p>
          <a:p>
            <a:pPr lvl="2"/>
            <a:r>
              <a:rPr lang="en-US" sz="5600" dirty="0"/>
              <a:t>Completed </a:t>
            </a:r>
            <a:r>
              <a:rPr lang="en-US" sz="5600" b="1" dirty="0"/>
              <a:t>protocol and ICF</a:t>
            </a:r>
            <a:r>
              <a:rPr lang="en-US" sz="5600" dirty="0"/>
              <a:t> (in UCIRB format)</a:t>
            </a:r>
          </a:p>
          <a:p>
            <a:pPr lvl="2"/>
            <a:r>
              <a:rPr lang="en-US" sz="5600" dirty="0"/>
              <a:t>Signed protocol </a:t>
            </a:r>
            <a:r>
              <a:rPr lang="en-US" sz="5600" b="1" dirty="0"/>
              <a:t>Scientific Pre-Review Form-</a:t>
            </a:r>
            <a:r>
              <a:rPr lang="en-US" sz="5600" dirty="0"/>
              <a:t>(</a:t>
            </a:r>
            <a:r>
              <a:rPr lang="en-US" sz="5600" b="1" u="sng" dirty="0">
                <a:solidFill>
                  <a:schemeClr val="accent2"/>
                </a:solidFill>
              </a:rPr>
              <a:t>Form must be signed by Division official</a:t>
            </a:r>
            <a:r>
              <a:rPr lang="en-US" sz="5600" dirty="0"/>
              <a:t>)</a:t>
            </a:r>
          </a:p>
          <a:p>
            <a:pPr lvl="2"/>
            <a:r>
              <a:rPr lang="en-US" sz="5600" dirty="0"/>
              <a:t>Completed </a:t>
            </a:r>
            <a:r>
              <a:rPr lang="en-US" sz="5600" b="1" dirty="0"/>
              <a:t>Intake</a:t>
            </a:r>
            <a:r>
              <a:rPr lang="en-US" sz="5600" dirty="0"/>
              <a:t> </a:t>
            </a:r>
            <a:r>
              <a:rPr lang="en-US" sz="5600" b="1" dirty="0"/>
              <a:t>Form </a:t>
            </a:r>
            <a:r>
              <a:rPr lang="en-US" sz="5600" dirty="0"/>
              <a:t>(Request for Regulatory Services – New Project)</a:t>
            </a:r>
          </a:p>
          <a:p>
            <a:pPr marL="385763" indent="-385763">
              <a:buAutoNum type="alphaLcPeriod"/>
            </a:pPr>
            <a:r>
              <a:rPr lang="en-US" sz="5600" b="1" dirty="0">
                <a:solidFill>
                  <a:srgbClr val="C00000"/>
                </a:solidFill>
              </a:rPr>
              <a:t>Trainee Projects must list trainee as PI</a:t>
            </a:r>
            <a:r>
              <a:rPr lang="en-US" sz="5600" b="1" dirty="0"/>
              <a:t>. </a:t>
            </a:r>
            <a:r>
              <a:rPr lang="en-US" sz="5600" dirty="0"/>
              <a:t>Fees are waived for students, fellows, residents and grad students. Trainees should  provide information about need for assistance with biostatistician, manuscript prep, protocol review and academic objective (data analysis, publications, lab methods experience, etc.)</a:t>
            </a:r>
          </a:p>
          <a:p>
            <a:pPr marL="0" indent="0">
              <a:buNone/>
            </a:pPr>
            <a:r>
              <a:rPr lang="en-US" sz="5600" dirty="0"/>
              <a:t>e.        A Regulatory CRP will be assigned to your study and will    reach out with any questions/comments on your submission.  </a:t>
            </a:r>
          </a:p>
          <a:p>
            <a:pPr marL="0" indent="0">
              <a:buNone/>
            </a:pPr>
            <a:r>
              <a:rPr lang="en-US" sz="3675" dirty="0"/>
              <a:t>      	</a:t>
            </a:r>
          </a:p>
          <a:p>
            <a:pPr marL="0" indent="0">
              <a:buNone/>
            </a:pPr>
            <a:endParaRPr lang="en-US" dirty="0"/>
          </a:p>
        </p:txBody>
      </p:sp>
      <p:sp>
        <p:nvSpPr>
          <p:cNvPr id="6" name="Content Placeholder 5"/>
          <p:cNvSpPr>
            <a:spLocks noGrp="1"/>
          </p:cNvSpPr>
          <p:nvPr>
            <p:ph sz="half" idx="2"/>
          </p:nvPr>
        </p:nvSpPr>
        <p:spPr>
          <a:xfrm>
            <a:off x="4610102" y="2040253"/>
            <a:ext cx="4182863" cy="3395242"/>
          </a:xfrm>
          <a:ln>
            <a:solidFill>
              <a:schemeClr val="accent1"/>
            </a:solidFill>
          </a:ln>
        </p:spPr>
        <p:txBody>
          <a:bodyPr>
            <a:normAutofit fontScale="25000" lnSpcReduction="20000"/>
          </a:bodyPr>
          <a:lstStyle/>
          <a:p>
            <a:pPr marL="0" indent="0">
              <a:buNone/>
            </a:pPr>
            <a:r>
              <a:rPr lang="en-US" sz="5600" b="1" u="sng" dirty="0"/>
              <a:t>Industry/Sponsored Studies</a:t>
            </a:r>
            <a:r>
              <a:rPr lang="en-US" sz="5600" dirty="0"/>
              <a:t>:</a:t>
            </a:r>
          </a:p>
          <a:p>
            <a:pPr marL="0" indent="0">
              <a:buNone/>
            </a:pPr>
            <a:endParaRPr lang="en-US" sz="4800" dirty="0"/>
          </a:p>
          <a:p>
            <a:pPr marL="0" indent="0">
              <a:buNone/>
            </a:pPr>
            <a:r>
              <a:rPr lang="en-US" sz="5600" dirty="0"/>
              <a:t>a. Submit the following documents to </a:t>
            </a:r>
            <a:r>
              <a:rPr lang="en-US" sz="5600" dirty="0">
                <a:hlinkClick r:id="rId2"/>
              </a:rPr>
              <a:t>Imregulatory@uc.edu</a:t>
            </a:r>
            <a:r>
              <a:rPr lang="en-US" sz="5600" dirty="0"/>
              <a:t>:</a:t>
            </a:r>
          </a:p>
          <a:p>
            <a:pPr lvl="2"/>
            <a:r>
              <a:rPr lang="en-US" sz="5600" dirty="0"/>
              <a:t>Completed </a:t>
            </a:r>
            <a:r>
              <a:rPr lang="en-US" sz="5600" b="1" dirty="0"/>
              <a:t>Intake Form </a:t>
            </a:r>
            <a:r>
              <a:rPr lang="en-US" sz="5600" dirty="0"/>
              <a:t>(Request for Regulatory Services – New Project)</a:t>
            </a:r>
          </a:p>
          <a:p>
            <a:pPr lvl="2"/>
            <a:r>
              <a:rPr lang="en-US" sz="5600" b="1" dirty="0"/>
              <a:t>All sponsor provided documents </a:t>
            </a:r>
            <a:r>
              <a:rPr lang="en-US" sz="5600" dirty="0"/>
              <a:t>(i.e., protocol, ICF, Regulatory packet, patient-facing documents, etc.) and a sponsor contact</a:t>
            </a:r>
          </a:p>
          <a:p>
            <a:pPr marL="685800" indent="-685800">
              <a:buAutoNum type="alphaLcPeriod" startAt="2"/>
            </a:pPr>
            <a:r>
              <a:rPr lang="en-US" sz="5600" dirty="0"/>
              <a:t>A Regulatory CRP will be assigned to your study and will reach out to the sponsor and the study team listed on the intake form. </a:t>
            </a:r>
          </a:p>
          <a:p>
            <a:pPr marL="0" indent="0">
              <a:buNone/>
            </a:pPr>
            <a:endParaRPr lang="en-US" sz="5600" dirty="0"/>
          </a:p>
          <a:p>
            <a:pPr marL="0" indent="0">
              <a:buNone/>
            </a:pPr>
            <a:r>
              <a:rPr lang="en-US" sz="5600" dirty="0"/>
              <a:t> </a:t>
            </a:r>
          </a:p>
          <a:p>
            <a:pPr>
              <a:buFont typeface="Wingdings" panose="05000000000000000000" pitchFamily="2" charset="2"/>
              <a:buChar char="v"/>
            </a:pPr>
            <a:r>
              <a:rPr lang="en-US" sz="5600" b="1" dirty="0"/>
              <a:t>Send requests and inquiries for regulatory services to </a:t>
            </a:r>
            <a:r>
              <a:rPr lang="en-US" sz="5600" b="1" dirty="0">
                <a:hlinkClick r:id="rId2"/>
              </a:rPr>
              <a:t>Imregulatory@uc.edu</a:t>
            </a:r>
            <a:endParaRPr lang="en-US" sz="5600" b="1" dirty="0"/>
          </a:p>
          <a:p>
            <a:endParaRPr lang="en-US" dirty="0"/>
          </a:p>
        </p:txBody>
      </p:sp>
      <p:sp>
        <p:nvSpPr>
          <p:cNvPr id="4" name="Date Placeholder 3">
            <a:extLst>
              <a:ext uri="{FF2B5EF4-FFF2-40B4-BE49-F238E27FC236}">
                <a16:creationId xmlns:a16="http://schemas.microsoft.com/office/drawing/2014/main" id="{56294035-759D-45A2-8369-D95F9F1E67EF}"/>
              </a:ext>
            </a:extLst>
          </p:cNvPr>
          <p:cNvSpPr>
            <a:spLocks noGrp="1"/>
          </p:cNvSpPr>
          <p:nvPr>
            <p:ph type="dt" sz="half" idx="10"/>
          </p:nvPr>
        </p:nvSpPr>
        <p:spPr>
          <a:xfrm>
            <a:off x="492711" y="5737748"/>
            <a:ext cx="705775" cy="160608"/>
          </a:xfrm>
        </p:spPr>
        <p:txBody>
          <a:bodyPr/>
          <a:lstStyle/>
          <a:p>
            <a:pPr defTabSz="342900" eaLnBrk="1" fontAlgn="auto" hangingPunct="1">
              <a:spcBef>
                <a:spcPts val="0"/>
              </a:spcBef>
              <a:spcAft>
                <a:spcPts val="0"/>
              </a:spcAft>
            </a:pPr>
            <a:fld id="{4B2BC787-BA9B-462D-9B25-C79AEACFC69E}" type="datetime1">
              <a:rPr lang="en-US">
                <a:solidFill>
                  <a:prstClr val="black">
                    <a:tint val="75000"/>
                  </a:prstClr>
                </a:solidFill>
                <a:latin typeface="Calibri" panose="020F0502020204030204"/>
                <a:ea typeface="+mn-ea"/>
              </a:rPr>
              <a:pPr defTabSz="342900" eaLnBrk="1" fontAlgn="auto" hangingPunct="1">
                <a:spcBef>
                  <a:spcPts val="0"/>
                </a:spcBef>
                <a:spcAft>
                  <a:spcPts val="0"/>
                </a:spcAft>
              </a:pPr>
              <a:t>10/21/2021</a:t>
            </a:fld>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05130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1B4CEB-DBDA-4CD8-BC82-0F72C35381A9}"/>
              </a:ext>
            </a:extLst>
          </p:cNvPr>
          <p:cNvSpPr txBox="1">
            <a:spLocks/>
          </p:cNvSpPr>
          <p:nvPr/>
        </p:nvSpPr>
        <p:spPr>
          <a:xfrm>
            <a:off x="857774" y="1981200"/>
            <a:ext cx="7428452" cy="89639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950" dirty="0">
                <a:latin typeface="Calibri" panose="020F0502020204030204" pitchFamily="34" charset="0"/>
                <a:cs typeface="Calibri" panose="020F0502020204030204" pitchFamily="34" charset="0"/>
              </a:rPr>
              <a:t>IM Division Processing Lab</a:t>
            </a:r>
          </a:p>
        </p:txBody>
      </p:sp>
      <p:sp>
        <p:nvSpPr>
          <p:cNvPr id="6" name="Subtitle 2">
            <a:extLst>
              <a:ext uri="{FF2B5EF4-FFF2-40B4-BE49-F238E27FC236}">
                <a16:creationId xmlns:a16="http://schemas.microsoft.com/office/drawing/2014/main" id="{941A6E04-D7A2-4603-9343-B2FA6701DBFD}"/>
              </a:ext>
            </a:extLst>
          </p:cNvPr>
          <p:cNvSpPr txBox="1">
            <a:spLocks/>
          </p:cNvSpPr>
          <p:nvPr/>
        </p:nvSpPr>
        <p:spPr>
          <a:xfrm>
            <a:off x="961065" y="3101451"/>
            <a:ext cx="7221873" cy="1445027"/>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25" dirty="0">
                <a:latin typeface="Calibri" panose="020F0502020204030204" pitchFamily="34" charset="0"/>
                <a:cs typeface="Calibri" panose="020F0502020204030204" pitchFamily="34" charset="0"/>
              </a:rPr>
              <a:t>Hours of Operation: Monday-Friday 8am-5pm</a:t>
            </a:r>
            <a:r>
              <a:rPr lang="en-US" sz="975" i="1" dirty="0">
                <a:latin typeface="Calibri" panose="020F0502020204030204" pitchFamily="34" charset="0"/>
                <a:cs typeface="Calibri" panose="020F0502020204030204" pitchFamily="34" charset="0"/>
              </a:rPr>
              <a:t> </a:t>
            </a:r>
          </a:p>
          <a:p>
            <a:pPr marL="0" indent="0" algn="ctr">
              <a:buNone/>
            </a:pPr>
            <a:r>
              <a:rPr lang="en-US" sz="2475" dirty="0">
                <a:latin typeface="Calibri" panose="020F0502020204030204" pitchFamily="34" charset="0"/>
                <a:cs typeface="Calibri" panose="020F0502020204030204" pitchFamily="34" charset="0"/>
              </a:rPr>
              <a:t>Lab: 513-558-4287</a:t>
            </a:r>
          </a:p>
          <a:p>
            <a:pPr marL="0" indent="0" algn="ctr">
              <a:buNone/>
            </a:pPr>
            <a:r>
              <a:rPr lang="en-US" sz="2100" dirty="0">
                <a:latin typeface="Calibri" panose="020F0502020204030204" pitchFamily="34" charset="0"/>
                <a:cs typeface="Calibri" panose="020F0502020204030204" pitchFamily="34" charset="0"/>
              </a:rPr>
              <a:t>Labs: 6155, 6159, 6163, 6258, and 6260 MSB</a:t>
            </a:r>
          </a:p>
          <a:p>
            <a:pPr marL="0" indent="0" algn="ctr">
              <a:buNone/>
            </a:pPr>
            <a:r>
              <a:rPr lang="en-US" sz="2100" dirty="0">
                <a:latin typeface="Calibri" panose="020F0502020204030204" pitchFamily="34" charset="0"/>
                <a:cs typeface="Calibri" panose="020F0502020204030204" pitchFamily="34" charset="0"/>
              </a:rPr>
              <a:t>Office: 6101 MSB</a:t>
            </a:r>
          </a:p>
        </p:txBody>
      </p:sp>
    </p:spTree>
    <p:extLst>
      <p:ext uri="{BB962C8B-B14F-4D97-AF65-F5344CB8AC3E}">
        <p14:creationId xmlns:p14="http://schemas.microsoft.com/office/powerpoint/2010/main" val="4294877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7E56F2-81C9-4B49-A82D-83777CE17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130" y="2816451"/>
            <a:ext cx="974171" cy="1363840"/>
          </a:xfrm>
          <a:prstGeom prst="rect">
            <a:avLst/>
          </a:prstGeom>
        </p:spPr>
      </p:pic>
      <p:pic>
        <p:nvPicPr>
          <p:cNvPr id="7" name="Picture 6">
            <a:extLst>
              <a:ext uri="{FF2B5EF4-FFF2-40B4-BE49-F238E27FC236}">
                <a16:creationId xmlns:a16="http://schemas.microsoft.com/office/drawing/2014/main" id="{5CA3275F-2960-4037-8B5B-094C6E985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221" y="2816451"/>
            <a:ext cx="974171" cy="1363840"/>
          </a:xfrm>
          <a:prstGeom prst="rect">
            <a:avLst/>
          </a:prstGeom>
        </p:spPr>
      </p:pic>
      <p:pic>
        <p:nvPicPr>
          <p:cNvPr id="8" name="Picture 7">
            <a:extLst>
              <a:ext uri="{FF2B5EF4-FFF2-40B4-BE49-F238E27FC236}">
                <a16:creationId xmlns:a16="http://schemas.microsoft.com/office/drawing/2014/main" id="{6CA560F8-0CB5-4A1D-BEE8-8BFCB5324E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167" y="3539731"/>
            <a:ext cx="974171" cy="1363840"/>
          </a:xfrm>
          <a:prstGeom prst="rect">
            <a:avLst/>
          </a:prstGeom>
        </p:spPr>
      </p:pic>
      <p:pic>
        <p:nvPicPr>
          <p:cNvPr id="10" name="Picture 9">
            <a:extLst>
              <a:ext uri="{FF2B5EF4-FFF2-40B4-BE49-F238E27FC236}">
                <a16:creationId xmlns:a16="http://schemas.microsoft.com/office/drawing/2014/main" id="{BE96C06F-A124-4AD1-8F4C-27F38BE828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3944" y="3539732"/>
            <a:ext cx="974171" cy="1363840"/>
          </a:xfrm>
          <a:prstGeom prst="rect">
            <a:avLst/>
          </a:prstGeom>
        </p:spPr>
      </p:pic>
      <p:pic>
        <p:nvPicPr>
          <p:cNvPr id="11" name="Picture 10">
            <a:extLst>
              <a:ext uri="{FF2B5EF4-FFF2-40B4-BE49-F238E27FC236}">
                <a16:creationId xmlns:a16="http://schemas.microsoft.com/office/drawing/2014/main" id="{3E9CC008-F951-411F-85D0-F6FE8628A3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0302" y="1477144"/>
            <a:ext cx="974171" cy="1363840"/>
          </a:xfrm>
          <a:prstGeom prst="rect">
            <a:avLst/>
          </a:prstGeom>
        </p:spPr>
      </p:pic>
      <p:sp>
        <p:nvSpPr>
          <p:cNvPr id="12" name="TextBox 11">
            <a:extLst>
              <a:ext uri="{FF2B5EF4-FFF2-40B4-BE49-F238E27FC236}">
                <a16:creationId xmlns:a16="http://schemas.microsoft.com/office/drawing/2014/main" id="{9C6DE824-95BE-47A9-960B-A8EBC86B7939}"/>
              </a:ext>
            </a:extLst>
          </p:cNvPr>
          <p:cNvSpPr txBox="1"/>
          <p:nvPr/>
        </p:nvSpPr>
        <p:spPr>
          <a:xfrm>
            <a:off x="663983" y="2250153"/>
            <a:ext cx="2224909" cy="461665"/>
          </a:xfrm>
          <a:prstGeom prst="rect">
            <a:avLst/>
          </a:prstGeom>
          <a:noFill/>
        </p:spPr>
        <p:txBody>
          <a:bodyPr wrap="square" rtlCol="0">
            <a:spAutoFit/>
          </a:bodyPr>
          <a:lstStyle/>
          <a:p>
            <a:r>
              <a:rPr lang="en-US" sz="1200" b="1" dirty="0"/>
              <a:t>Lab Director: </a:t>
            </a:r>
          </a:p>
          <a:p>
            <a:r>
              <a:rPr lang="en-US" sz="1200" b="1" dirty="0"/>
              <a:t>Moises A. </a:t>
            </a:r>
            <a:r>
              <a:rPr lang="en-US" sz="1200" b="1" dirty="0" err="1"/>
              <a:t>Huaman</a:t>
            </a:r>
            <a:r>
              <a:rPr lang="en-US" sz="1200" b="1" dirty="0"/>
              <a:t>, MD, MSc</a:t>
            </a:r>
          </a:p>
        </p:txBody>
      </p:sp>
      <p:sp>
        <p:nvSpPr>
          <p:cNvPr id="13" name="Title 14">
            <a:extLst>
              <a:ext uri="{FF2B5EF4-FFF2-40B4-BE49-F238E27FC236}">
                <a16:creationId xmlns:a16="http://schemas.microsoft.com/office/drawing/2014/main" id="{23F3E0B7-BE1B-40E8-B3D6-8261B5BDB917}"/>
              </a:ext>
            </a:extLst>
          </p:cNvPr>
          <p:cNvSpPr txBox="1">
            <a:spLocks/>
          </p:cNvSpPr>
          <p:nvPr/>
        </p:nvSpPr>
        <p:spPr>
          <a:xfrm>
            <a:off x="-533400" y="653753"/>
            <a:ext cx="7886700" cy="692834"/>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50" b="1" dirty="0"/>
              <a:t>Laboratory Team</a:t>
            </a:r>
          </a:p>
        </p:txBody>
      </p:sp>
      <p:sp>
        <p:nvSpPr>
          <p:cNvPr id="14" name="TextBox 13">
            <a:extLst>
              <a:ext uri="{FF2B5EF4-FFF2-40B4-BE49-F238E27FC236}">
                <a16:creationId xmlns:a16="http://schemas.microsoft.com/office/drawing/2014/main" id="{168E208B-D590-46F5-89AE-FC745EEFD983}"/>
              </a:ext>
            </a:extLst>
          </p:cNvPr>
          <p:cNvSpPr txBox="1"/>
          <p:nvPr/>
        </p:nvSpPr>
        <p:spPr>
          <a:xfrm>
            <a:off x="3216406" y="2265868"/>
            <a:ext cx="1270529" cy="461665"/>
          </a:xfrm>
          <a:prstGeom prst="rect">
            <a:avLst/>
          </a:prstGeom>
          <a:noFill/>
        </p:spPr>
        <p:txBody>
          <a:bodyPr wrap="square" rtlCol="0">
            <a:spAutoFit/>
          </a:bodyPr>
          <a:lstStyle/>
          <a:p>
            <a:r>
              <a:rPr lang="en-US" sz="1200" b="1" dirty="0"/>
              <a:t>Lab Supervisor: </a:t>
            </a:r>
          </a:p>
          <a:p>
            <a:r>
              <a:rPr lang="en-US" sz="1200" b="1" dirty="0"/>
              <a:t>Anissa Moussa</a:t>
            </a:r>
          </a:p>
        </p:txBody>
      </p:sp>
      <p:sp>
        <p:nvSpPr>
          <p:cNvPr id="15" name="TextBox 14">
            <a:extLst>
              <a:ext uri="{FF2B5EF4-FFF2-40B4-BE49-F238E27FC236}">
                <a16:creationId xmlns:a16="http://schemas.microsoft.com/office/drawing/2014/main" id="{7AB6BDAF-43ED-43D6-9096-19AB39C37A1F}"/>
              </a:ext>
            </a:extLst>
          </p:cNvPr>
          <p:cNvSpPr txBox="1"/>
          <p:nvPr/>
        </p:nvSpPr>
        <p:spPr>
          <a:xfrm>
            <a:off x="5456648" y="4916269"/>
            <a:ext cx="1443210" cy="646331"/>
          </a:xfrm>
          <a:prstGeom prst="rect">
            <a:avLst/>
          </a:prstGeom>
          <a:noFill/>
        </p:spPr>
        <p:txBody>
          <a:bodyPr wrap="square" rtlCol="0">
            <a:spAutoFit/>
          </a:bodyPr>
          <a:lstStyle/>
          <a:p>
            <a:r>
              <a:rPr lang="en-US" sz="1200" b="1" dirty="0"/>
              <a:t>Research Assistant:</a:t>
            </a:r>
          </a:p>
          <a:p>
            <a:r>
              <a:rPr lang="en-US" sz="1200" b="1" dirty="0"/>
              <a:t>Angelique Collins </a:t>
            </a:r>
          </a:p>
        </p:txBody>
      </p:sp>
      <p:sp>
        <p:nvSpPr>
          <p:cNvPr id="17" name="TextBox 16">
            <a:extLst>
              <a:ext uri="{FF2B5EF4-FFF2-40B4-BE49-F238E27FC236}">
                <a16:creationId xmlns:a16="http://schemas.microsoft.com/office/drawing/2014/main" id="{A3D5BABC-AF4C-40D1-B97F-E626EA15B40C}"/>
              </a:ext>
            </a:extLst>
          </p:cNvPr>
          <p:cNvSpPr txBox="1"/>
          <p:nvPr/>
        </p:nvSpPr>
        <p:spPr>
          <a:xfrm>
            <a:off x="6129557" y="2929104"/>
            <a:ext cx="1443210" cy="646331"/>
          </a:xfrm>
          <a:prstGeom prst="rect">
            <a:avLst/>
          </a:prstGeom>
          <a:noFill/>
        </p:spPr>
        <p:txBody>
          <a:bodyPr wrap="square" rtlCol="0">
            <a:spAutoFit/>
          </a:bodyPr>
          <a:lstStyle/>
          <a:p>
            <a:r>
              <a:rPr lang="en-US" sz="1200" b="1" dirty="0"/>
              <a:t>Research Assistant:</a:t>
            </a:r>
          </a:p>
          <a:p>
            <a:r>
              <a:rPr lang="en-US" sz="1200" b="1" dirty="0"/>
              <a:t>Sierra Bennett</a:t>
            </a:r>
          </a:p>
        </p:txBody>
      </p:sp>
      <p:sp>
        <p:nvSpPr>
          <p:cNvPr id="18" name="TextBox 17">
            <a:extLst>
              <a:ext uri="{FF2B5EF4-FFF2-40B4-BE49-F238E27FC236}">
                <a16:creationId xmlns:a16="http://schemas.microsoft.com/office/drawing/2014/main" id="{04B01626-D020-41A8-A7B2-77E04BDD66AD}"/>
              </a:ext>
            </a:extLst>
          </p:cNvPr>
          <p:cNvSpPr txBox="1"/>
          <p:nvPr/>
        </p:nvSpPr>
        <p:spPr>
          <a:xfrm>
            <a:off x="6961375" y="4916269"/>
            <a:ext cx="1443210" cy="646331"/>
          </a:xfrm>
          <a:prstGeom prst="rect">
            <a:avLst/>
          </a:prstGeom>
          <a:noFill/>
        </p:spPr>
        <p:txBody>
          <a:bodyPr wrap="square" rtlCol="0">
            <a:spAutoFit/>
          </a:bodyPr>
          <a:lstStyle/>
          <a:p>
            <a:r>
              <a:rPr lang="en-US" sz="1200" b="1" dirty="0"/>
              <a:t>Research Assistant:</a:t>
            </a:r>
          </a:p>
          <a:p>
            <a:r>
              <a:rPr lang="en-US" sz="1200" b="1" dirty="0"/>
              <a:t>Marlena Petrie</a:t>
            </a:r>
          </a:p>
        </p:txBody>
      </p:sp>
    </p:spTree>
    <p:extLst>
      <p:ext uri="{BB962C8B-B14F-4D97-AF65-F5344CB8AC3E}">
        <p14:creationId xmlns:p14="http://schemas.microsoft.com/office/powerpoint/2010/main" val="287111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ACFC4B-39CC-4DEC-9B68-5848F45138EC}"/>
              </a:ext>
            </a:extLst>
          </p:cNvPr>
          <p:cNvSpPr/>
          <p:nvPr/>
        </p:nvSpPr>
        <p:spPr>
          <a:xfrm>
            <a:off x="381000" y="355126"/>
            <a:ext cx="7859268" cy="1615827"/>
          </a:xfrm>
          <a:prstGeom prst="rect">
            <a:avLst/>
          </a:prstGeom>
        </p:spPr>
        <p:txBody>
          <a:bodyPr wrap="square">
            <a:spAutoFit/>
          </a:bodyPr>
          <a:lstStyle/>
          <a:p>
            <a:pPr defTabSz="685800">
              <a:defRPr/>
            </a:pPr>
            <a:r>
              <a:rPr lang="en-US" sz="2700" b="1" kern="0" dirty="0">
                <a:latin typeface="Calibri" panose="020F0502020204030204" pitchFamily="34" charset="0"/>
                <a:cs typeface="Calibri" panose="020F0502020204030204" pitchFamily="34" charset="0"/>
              </a:rPr>
              <a:t>IM Division Lab Services</a:t>
            </a:r>
          </a:p>
          <a:p>
            <a:pPr defTabSz="685800">
              <a:defRPr/>
            </a:pPr>
            <a:r>
              <a:rPr lang="en-US" b="1" kern="0" dirty="0">
                <a:latin typeface="Calibri" panose="020F0502020204030204" pitchFamily="34" charset="0"/>
                <a:cs typeface="Calibri" panose="020F0502020204030204" pitchFamily="34" charset="0"/>
              </a:rPr>
              <a:t>IM Clinical Research Specimen Processing, Shipping, and Storing Services</a:t>
            </a:r>
            <a:br>
              <a:rPr lang="en-US" b="1" kern="0" dirty="0">
                <a:latin typeface="Calibri" panose="020F0502020204030204" pitchFamily="34" charset="0"/>
                <a:cs typeface="Calibri" panose="020F0502020204030204" pitchFamily="34" charset="0"/>
              </a:rPr>
            </a:br>
            <a:endParaRPr lang="en-US" b="1" kern="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AB6B38A-8753-4CE5-B7A3-5D66DCF7AB19}"/>
              </a:ext>
            </a:extLst>
          </p:cNvPr>
          <p:cNvSpPr txBox="1"/>
          <p:nvPr/>
        </p:nvSpPr>
        <p:spPr>
          <a:xfrm>
            <a:off x="294894" y="1970953"/>
            <a:ext cx="8545068" cy="3854901"/>
          </a:xfrm>
          <a:prstGeom prst="rect">
            <a:avLst/>
          </a:prstGeom>
          <a:noFill/>
        </p:spPr>
        <p:txBody>
          <a:bodyPr wrap="square" rtlCol="0">
            <a:spAutoFit/>
          </a:bodyPr>
          <a:lstStyle/>
          <a:p>
            <a:pPr algn="ctr" defTabSz="685800">
              <a:defRPr/>
            </a:pPr>
            <a:r>
              <a:rPr lang="en-US" sz="1350" b="1" kern="0" dirty="0">
                <a:solidFill>
                  <a:srgbClr val="000000"/>
                </a:solidFill>
                <a:latin typeface="Calibri" panose="020F0502020204030204" pitchFamily="34" charset="0"/>
                <a:cs typeface="Calibri" panose="020F0502020204030204" pitchFamily="34" charset="0"/>
              </a:rPr>
              <a:t>Lab Supervisor: </a:t>
            </a:r>
            <a:r>
              <a:rPr lang="en-US" sz="1350" kern="0" dirty="0">
                <a:solidFill>
                  <a:srgbClr val="000000"/>
                </a:solidFill>
                <a:latin typeface="Calibri" panose="020F0502020204030204" pitchFamily="34" charset="0"/>
                <a:cs typeface="Calibri" panose="020F0502020204030204" pitchFamily="34" charset="0"/>
              </a:rPr>
              <a:t>Anissa Moussa | </a:t>
            </a:r>
            <a:r>
              <a:rPr lang="fr-FR" sz="1350" b="1" kern="0" dirty="0">
                <a:solidFill>
                  <a:srgbClr val="000000"/>
                </a:solidFill>
                <a:latin typeface="Calibri" panose="020F0502020204030204" pitchFamily="34" charset="0"/>
                <a:cs typeface="Calibri" panose="020F0502020204030204" pitchFamily="34" charset="0"/>
              </a:rPr>
              <a:t>PI/Lab </a:t>
            </a:r>
            <a:r>
              <a:rPr lang="fr-FR" sz="1350" b="1" kern="0" dirty="0" err="1">
                <a:solidFill>
                  <a:srgbClr val="000000"/>
                </a:solidFill>
                <a:latin typeface="Calibri" panose="020F0502020204030204" pitchFamily="34" charset="0"/>
                <a:cs typeface="Calibri" panose="020F0502020204030204" pitchFamily="34" charset="0"/>
              </a:rPr>
              <a:t>Director</a:t>
            </a:r>
            <a:r>
              <a:rPr lang="fr-FR" sz="1350" b="1" kern="0" dirty="0">
                <a:solidFill>
                  <a:srgbClr val="000000"/>
                </a:solidFill>
                <a:latin typeface="Calibri" panose="020F0502020204030204" pitchFamily="34" charset="0"/>
                <a:cs typeface="Calibri" panose="020F0502020204030204" pitchFamily="34" charset="0"/>
              </a:rPr>
              <a:t>: </a:t>
            </a:r>
            <a:r>
              <a:rPr lang="fr-FR" sz="1350" kern="0" dirty="0">
                <a:solidFill>
                  <a:srgbClr val="000000"/>
                </a:solidFill>
                <a:latin typeface="Calibri" panose="020F0502020204030204" pitchFamily="34" charset="0"/>
                <a:cs typeface="Calibri" panose="020F0502020204030204" pitchFamily="34" charset="0"/>
              </a:rPr>
              <a:t>Moises Huaman, MD</a:t>
            </a:r>
            <a:endParaRPr lang="en-US" sz="1350" kern="0" dirty="0">
              <a:solidFill>
                <a:srgbClr val="000000"/>
              </a:solidFill>
              <a:latin typeface="Calibri" panose="020F0502020204030204" pitchFamily="34" charset="0"/>
              <a:cs typeface="Calibri" panose="020F0502020204030204" pitchFamily="34" charset="0"/>
            </a:endParaRPr>
          </a:p>
          <a:p>
            <a:pPr algn="ctr" defTabSz="685800">
              <a:defRPr/>
            </a:pPr>
            <a:r>
              <a:rPr lang="en-US" sz="1350" b="1" kern="0" dirty="0">
                <a:solidFill>
                  <a:srgbClr val="000000"/>
                </a:solidFill>
                <a:latin typeface="Calibri" panose="020F0502020204030204" pitchFamily="34" charset="0"/>
                <a:cs typeface="Calibri" panose="020F0502020204030204" pitchFamily="34" charset="0"/>
              </a:rPr>
              <a:t>Location: </a:t>
            </a:r>
            <a:r>
              <a:rPr lang="en-US" sz="1350" kern="0" dirty="0">
                <a:solidFill>
                  <a:srgbClr val="000000"/>
                </a:solidFill>
                <a:latin typeface="Calibri" panose="020F0502020204030204" pitchFamily="34" charset="0"/>
                <a:cs typeface="Calibri" panose="020F0502020204030204" pitchFamily="34" charset="0"/>
              </a:rPr>
              <a:t>UC Retrovirology Reference Laboratory | 231 Albert Sabin Way, RM 6159 MSB, Cincinnati, Ohio 45267</a:t>
            </a:r>
          </a:p>
          <a:p>
            <a:pPr algn="ctr" defTabSz="685800">
              <a:defRPr/>
            </a:pPr>
            <a:r>
              <a:rPr lang="en-US" sz="1350" b="1" kern="0" dirty="0">
                <a:solidFill>
                  <a:srgbClr val="000000"/>
                </a:solidFill>
                <a:latin typeface="Calibri" panose="020F0502020204030204" pitchFamily="34" charset="0"/>
                <a:cs typeface="Calibri" panose="020F0502020204030204" pitchFamily="34" charset="0"/>
              </a:rPr>
              <a:t>Contact: </a:t>
            </a:r>
            <a:r>
              <a:rPr lang="en-US" sz="1350" kern="0" dirty="0">
                <a:solidFill>
                  <a:srgbClr val="0000FF"/>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DivisionLabServices@ucmail.uc.edu </a:t>
            </a:r>
            <a:r>
              <a:rPr lang="en-US" sz="1350" kern="0" dirty="0">
                <a:solidFill>
                  <a:srgbClr val="000000"/>
                </a:solidFill>
                <a:latin typeface="Calibri" panose="020F0502020204030204" pitchFamily="34" charset="0"/>
                <a:cs typeface="Calibri" panose="020F0502020204030204" pitchFamily="34" charset="0"/>
              </a:rPr>
              <a:t>| Lab: 513.558.4287 | Office: 513.558.4790 | Fax: 513.558.4711</a:t>
            </a:r>
          </a:p>
          <a:p>
            <a:pPr algn="ctr" defTabSz="685800">
              <a:defRPr/>
            </a:pPr>
            <a:endParaRPr lang="en-US" sz="750" kern="0" dirty="0">
              <a:solidFill>
                <a:srgbClr val="000000"/>
              </a:solidFill>
              <a:latin typeface="Calibri" panose="020F0502020204030204" pitchFamily="34" charset="0"/>
              <a:cs typeface="Calibri" panose="020F0502020204030204" pitchFamily="34" charset="0"/>
            </a:endParaRPr>
          </a:p>
          <a:p>
            <a:pPr marL="128588" indent="-128588"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To obtain a quote for services please send your completed request form to </a:t>
            </a:r>
            <a:r>
              <a:rPr lang="en-US" sz="1350" kern="0" dirty="0">
                <a:solidFill>
                  <a:srgbClr val="0000FF"/>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DivisionLabServices@ucmail.uc.edu</a:t>
            </a:r>
            <a:r>
              <a:rPr lang="en-US" sz="1350" kern="0" dirty="0">
                <a:solidFill>
                  <a:srgbClr val="000000"/>
                </a:solidFill>
                <a:latin typeface="Calibri" panose="020F0502020204030204" pitchFamily="34" charset="0"/>
                <a:cs typeface="Calibri" panose="020F0502020204030204" pitchFamily="34" charset="0"/>
              </a:rPr>
              <a:t> </a:t>
            </a:r>
            <a:r>
              <a:rPr lang="en-US" sz="1350" dirty="0">
                <a:solidFill>
                  <a:srgbClr val="000000"/>
                </a:solidFill>
                <a:latin typeface="Calibri" panose="020F0502020204030204" pitchFamily="34" charset="0"/>
                <a:cs typeface="Calibri" panose="020F0502020204030204" pitchFamily="34" charset="0"/>
              </a:rPr>
              <a:t>along with digital copies of the current IRB approved protocol and laboratory manual including lab processing chart. Once received, we will review, add any relevant comments, and send for signatures. </a:t>
            </a:r>
            <a:r>
              <a:rPr lang="en-US" sz="1350" i="1" u="sng" dirty="0">
                <a:solidFill>
                  <a:srgbClr val="000000"/>
                </a:solidFill>
                <a:latin typeface="Calibri" panose="020F0502020204030204" pitchFamily="34" charset="0"/>
                <a:cs typeface="Calibri" panose="020F0502020204030204" pitchFamily="34" charset="0"/>
              </a:rPr>
              <a:t>Our services are by signed request form and appointment only.</a:t>
            </a:r>
            <a:r>
              <a:rPr lang="en-US" sz="1350" i="1" dirty="0">
                <a:solidFill>
                  <a:srgbClr val="000000"/>
                </a:solidFill>
                <a:latin typeface="Calibri" panose="020F0502020204030204" pitchFamily="34" charset="0"/>
                <a:cs typeface="Calibri" panose="020F0502020204030204" pitchFamily="34" charset="0"/>
              </a:rPr>
              <a:t>  </a:t>
            </a:r>
            <a:r>
              <a:rPr lang="en-US" sz="1350" dirty="0">
                <a:solidFill>
                  <a:srgbClr val="000000"/>
                </a:solidFill>
                <a:latin typeface="Calibri" panose="020F0502020204030204" pitchFamily="34" charset="0"/>
                <a:cs typeface="Calibri" panose="020F0502020204030204" pitchFamily="34" charset="0"/>
              </a:rPr>
              <a:t>Hours of operation</a:t>
            </a:r>
            <a:r>
              <a:rPr lang="en-US" sz="1350" b="1" dirty="0">
                <a:solidFill>
                  <a:srgbClr val="000000"/>
                </a:solidFill>
                <a:latin typeface="Calibri" panose="020F0502020204030204" pitchFamily="34" charset="0"/>
                <a:cs typeface="Calibri" panose="020F0502020204030204" pitchFamily="34" charset="0"/>
              </a:rPr>
              <a:t>: Monday-Friday 8:00am-5:00pm</a:t>
            </a:r>
            <a:endParaRPr lang="en-US" sz="1350" dirty="0">
              <a:solidFill>
                <a:srgbClr val="000000"/>
              </a:solidFill>
              <a:latin typeface="Calibri" panose="020F0502020204030204" pitchFamily="34" charset="0"/>
              <a:cs typeface="Calibri" panose="020F0502020204030204" pitchFamily="34" charset="0"/>
            </a:endParaRPr>
          </a:p>
          <a:p>
            <a:pPr defTabSz="685800">
              <a:defRPr/>
            </a:pPr>
            <a:endParaRPr lang="en-US" sz="750" b="1" kern="0" dirty="0">
              <a:solidFill>
                <a:srgbClr val="000000"/>
              </a:solidFill>
              <a:latin typeface="Calibri" panose="020F0502020204030204" pitchFamily="34" charset="0"/>
              <a:cs typeface="Calibri" panose="020F0502020204030204" pitchFamily="34" charset="0"/>
            </a:endParaRPr>
          </a:p>
          <a:p>
            <a:pPr defTabSz="685800">
              <a:defRPr/>
            </a:pPr>
            <a:r>
              <a:rPr lang="en-US" sz="1350" b="1" kern="0" dirty="0">
                <a:solidFill>
                  <a:srgbClr val="000000"/>
                </a:solidFill>
                <a:latin typeface="Calibri" panose="020F0502020204030204" pitchFamily="34" charset="0"/>
                <a:cs typeface="Calibri" panose="020F0502020204030204" pitchFamily="34" charset="0"/>
              </a:rPr>
              <a:t>When the study opens, the following items are required for lab services to begin:</a:t>
            </a:r>
            <a:endParaRPr lang="en-US" sz="1350" kern="0" dirty="0">
              <a:solidFill>
                <a:srgbClr val="000000"/>
              </a:solidFill>
              <a:latin typeface="Calibri" panose="020F0502020204030204" pitchFamily="34" charset="0"/>
              <a:cs typeface="Calibri" panose="020F0502020204030204" pitchFamily="34" charset="0"/>
            </a:endParaRPr>
          </a:p>
          <a:p>
            <a:pPr marL="96441" indent="-96441"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Completed and signed request for services form</a:t>
            </a:r>
          </a:p>
          <a:p>
            <a:pPr marL="96441" indent="-96441"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Current IRB approved protocol (e-copy)</a:t>
            </a:r>
          </a:p>
          <a:p>
            <a:pPr marL="96441" indent="-96441"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Current lab processing manual/chart</a:t>
            </a:r>
          </a:p>
          <a:p>
            <a:pPr marL="96441" indent="-96441"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Shipping supplies: shipping containers/boxes [provided per patient appointment] and </a:t>
            </a:r>
            <a:r>
              <a:rPr lang="en-US" sz="1350" kern="0" dirty="0" err="1">
                <a:solidFill>
                  <a:srgbClr val="000000"/>
                </a:solidFill>
                <a:latin typeface="Calibri" panose="020F0502020204030204" pitchFamily="34" charset="0"/>
                <a:cs typeface="Calibri" panose="020F0502020204030204" pitchFamily="34" charset="0"/>
              </a:rPr>
              <a:t>airbills</a:t>
            </a:r>
            <a:r>
              <a:rPr lang="en-US" sz="1350" kern="0" dirty="0">
                <a:solidFill>
                  <a:srgbClr val="000000"/>
                </a:solidFill>
                <a:latin typeface="Calibri" panose="020F0502020204030204" pitchFamily="34" charset="0"/>
                <a:cs typeface="Calibri" panose="020F0502020204030204" pitchFamily="34" charset="0"/>
              </a:rPr>
              <a:t> or division/study FedEx account for </a:t>
            </a:r>
            <a:r>
              <a:rPr lang="en-US" sz="1350" kern="0" dirty="0" err="1">
                <a:solidFill>
                  <a:srgbClr val="000000"/>
                </a:solidFill>
                <a:latin typeface="Calibri" panose="020F0502020204030204" pitchFamily="34" charset="0"/>
                <a:cs typeface="Calibri" panose="020F0502020204030204" pitchFamily="34" charset="0"/>
              </a:rPr>
              <a:t>airbill</a:t>
            </a:r>
            <a:r>
              <a:rPr lang="en-US" sz="1350" kern="0" dirty="0">
                <a:solidFill>
                  <a:srgbClr val="000000"/>
                </a:solidFill>
                <a:latin typeface="Calibri" panose="020F0502020204030204" pitchFamily="34" charset="0"/>
                <a:cs typeface="Calibri" panose="020F0502020204030204" pitchFamily="34" charset="0"/>
              </a:rPr>
              <a:t> creation</a:t>
            </a:r>
          </a:p>
          <a:p>
            <a:pPr marL="96441" indent="-96441"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If chemical additives or solutions are required for specimen preparation/processing, these items would need review. In addition, </a:t>
            </a:r>
            <a:r>
              <a:rPr lang="en-US" sz="1350" u="sng" kern="0" dirty="0">
                <a:solidFill>
                  <a:srgbClr val="0000FF"/>
                </a:solidFill>
                <a:latin typeface="Calibri" panose="020F0502020204030204" pitchFamily="34" charset="0"/>
                <a:cs typeface="Calibri" panose="020F0502020204030204" pitchFamily="34" charset="0"/>
              </a:rPr>
              <a:t>instructions for use of chemical and the current MSDS [Material Safety Data Sheet] is required</a:t>
            </a:r>
            <a:endParaRPr lang="en-US" sz="1350" kern="0" dirty="0">
              <a:solidFill>
                <a:srgbClr val="0000FF"/>
              </a:solidFill>
              <a:latin typeface="Calibri" panose="020F0502020204030204" pitchFamily="34" charset="0"/>
              <a:cs typeface="Calibri" panose="020F0502020204030204" pitchFamily="34" charset="0"/>
            </a:endParaRPr>
          </a:p>
          <a:p>
            <a:pPr marL="96441" indent="-96441"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If special equipment [incubators, etc.] are required they must be provided by the study or coordinator</a:t>
            </a:r>
          </a:p>
          <a:p>
            <a:pPr marL="96441" indent="-96441" defTabSz="685800">
              <a:buFont typeface="Arial" panose="020B0604020202020204" pitchFamily="34" charset="0"/>
              <a:buChar char="•"/>
              <a:defRPr/>
            </a:pPr>
            <a:r>
              <a:rPr lang="en-US" sz="1350" kern="0" dirty="0">
                <a:solidFill>
                  <a:srgbClr val="000000"/>
                </a:solidFill>
                <a:latin typeface="Calibri" panose="020F0502020204030204" pitchFamily="34" charset="0"/>
                <a:cs typeface="Calibri" panose="020F0502020204030204" pitchFamily="34" charset="0"/>
              </a:rPr>
              <a:t>Calendar invites for processing/shipping should be sent to </a:t>
            </a:r>
            <a:r>
              <a:rPr lang="en-US" sz="1350" kern="0" dirty="0">
                <a:solidFill>
                  <a:srgbClr val="0000FF"/>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DivisionLabServices@ucmail.uc.edu</a:t>
            </a:r>
            <a:r>
              <a:rPr lang="en-US" sz="1350" kern="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8087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772400" cy="2387600"/>
          </a:xfrm>
        </p:spPr>
        <p:txBody>
          <a:bodyPr/>
          <a:lstStyle/>
          <a:p>
            <a:r>
              <a:rPr lang="en-US" b="1" dirty="0"/>
              <a:t>Research Financial Services</a:t>
            </a:r>
            <a:br>
              <a:rPr lang="en-US" dirty="0"/>
            </a:br>
            <a:r>
              <a:rPr lang="en-US" sz="2000" dirty="0"/>
              <a:t>(RFS)</a:t>
            </a:r>
            <a:endParaRPr lang="en-US" sz="5400" dirty="0"/>
          </a:p>
        </p:txBody>
      </p:sp>
      <p:sp>
        <p:nvSpPr>
          <p:cNvPr id="3" name="Subtitle 2"/>
          <p:cNvSpPr>
            <a:spLocks noGrp="1"/>
          </p:cNvSpPr>
          <p:nvPr>
            <p:ph type="subTitle" idx="1"/>
          </p:nvPr>
        </p:nvSpPr>
        <p:spPr>
          <a:xfrm>
            <a:off x="1143000" y="2601119"/>
            <a:ext cx="6858000" cy="1655762"/>
          </a:xfrm>
        </p:spPr>
        <p:txBody>
          <a:bodyPr/>
          <a:lstStyle/>
          <a:p>
            <a:r>
              <a:rPr lang="en-US" dirty="0"/>
              <a:t>Financial Services offered through</a:t>
            </a:r>
          </a:p>
          <a:p>
            <a:r>
              <a:rPr lang="en-US" dirty="0"/>
              <a:t>Internal Medicine</a:t>
            </a:r>
          </a:p>
          <a:p>
            <a:r>
              <a:rPr lang="en-US" dirty="0"/>
              <a:t>Academic Research Services</a:t>
            </a:r>
          </a:p>
        </p:txBody>
      </p:sp>
      <p:sp>
        <p:nvSpPr>
          <p:cNvPr id="4" name="Content Placeholder 2">
            <a:extLst>
              <a:ext uri="{FF2B5EF4-FFF2-40B4-BE49-F238E27FC236}">
                <a16:creationId xmlns:a16="http://schemas.microsoft.com/office/drawing/2014/main" id="{07D9E728-8682-4356-83A0-3DABD0196811}"/>
              </a:ext>
            </a:extLst>
          </p:cNvPr>
          <p:cNvSpPr txBox="1">
            <a:spLocks/>
          </p:cNvSpPr>
          <p:nvPr/>
        </p:nvSpPr>
        <p:spPr>
          <a:xfrm>
            <a:off x="381000" y="3962400"/>
            <a:ext cx="8229600" cy="1708729"/>
          </a:xfrm>
          <a:prstGeom prst="rect">
            <a:avLst/>
          </a:prstGeom>
        </p:spPr>
        <p:txBody>
          <a:bodyPr vert="horz" lIns="91440" tIns="45720" rIns="91440" bIns="45720" rtlCol="0">
            <a:normAutofit/>
          </a:bodyPr>
          <a:lstStyle>
            <a:lvl1pPr marL="0" indent="0" algn="ctr" defTabSz="685783"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892" indent="0" algn="ctr" defTabSz="68578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83" indent="0" algn="ctr"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675"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566"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pPr>
            <a:endParaRPr lang="en-US" sz="2400" i="1" dirty="0">
              <a:solidFill>
                <a:srgbClr val="FF0000"/>
              </a:solidFill>
            </a:endParaRPr>
          </a:p>
          <a:p>
            <a:pPr marL="400050" lvl="1" algn="just" fontAlgn="auto">
              <a:spcAft>
                <a:spcPts val="0"/>
              </a:spcAft>
            </a:pPr>
            <a:r>
              <a:rPr lang="en-US" sz="2000" i="1" dirty="0"/>
              <a:t>Objective:</a:t>
            </a:r>
          </a:p>
          <a:p>
            <a:pPr marL="400050" lvl="1" algn="just" fontAlgn="auto">
              <a:spcAft>
                <a:spcPts val="0"/>
              </a:spcAft>
            </a:pPr>
            <a:r>
              <a:rPr lang="en-US" sz="2000" i="1" dirty="0"/>
              <a:t>To provide clinical trial financial oversight and management within the Department of Internal Medicine by designing and implementing best practices for centralized services and  divisional responsibilities.</a:t>
            </a:r>
            <a:endParaRPr lang="en-US" sz="800" i="1" dirty="0"/>
          </a:p>
          <a:p>
            <a:pPr marL="400050" lvl="1" algn="just" fontAlgn="auto">
              <a:spcAft>
                <a:spcPts val="0"/>
              </a:spcAft>
            </a:pPr>
            <a:endParaRPr lang="en-US" sz="800" i="1" dirty="0"/>
          </a:p>
          <a:p>
            <a:pPr marL="400050" lvl="1" algn="just" fontAlgn="auto">
              <a:spcAft>
                <a:spcPts val="0"/>
              </a:spcAft>
            </a:pPr>
            <a:endParaRPr lang="en-US" sz="800" i="1" dirty="0"/>
          </a:p>
          <a:p>
            <a:pPr marL="400050" lvl="1" algn="just" fontAlgn="auto">
              <a:spcAft>
                <a:spcPts val="0"/>
              </a:spcAft>
            </a:pPr>
            <a:endParaRPr lang="en-US" sz="900" i="1" dirty="0"/>
          </a:p>
        </p:txBody>
      </p:sp>
    </p:spTree>
    <p:extLst>
      <p:ext uri="{BB962C8B-B14F-4D97-AF65-F5344CB8AC3E}">
        <p14:creationId xmlns:p14="http://schemas.microsoft.com/office/powerpoint/2010/main" val="163972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3E44-4D41-463F-8AD3-D9298C900DC9}"/>
              </a:ext>
            </a:extLst>
          </p:cNvPr>
          <p:cNvSpPr>
            <a:spLocks noGrp="1"/>
          </p:cNvSpPr>
          <p:nvPr>
            <p:ph type="title"/>
          </p:nvPr>
        </p:nvSpPr>
        <p:spPr>
          <a:xfrm>
            <a:off x="457200" y="466775"/>
            <a:ext cx="8229600" cy="855538"/>
          </a:xfrm>
        </p:spPr>
        <p:txBody>
          <a:bodyPr/>
          <a:lstStyle/>
          <a:p>
            <a:r>
              <a:rPr lang="en-US" dirty="0">
                <a:solidFill>
                  <a:srgbClr val="FF0000"/>
                </a:solidFill>
              </a:rPr>
              <a:t>Meet the Team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5653" y="2297918"/>
            <a:ext cx="2847310" cy="3986234"/>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871" y="2621903"/>
            <a:ext cx="2256933" cy="3159709"/>
          </a:xfrm>
          <a:prstGeom prst="ellipse">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845" y="2621903"/>
            <a:ext cx="2193010" cy="3068027"/>
          </a:xfrm>
          <a:prstGeom prst="ellipse">
            <a:avLst/>
          </a:prstGeom>
          <a:ln>
            <a:noFill/>
          </a:ln>
          <a:effectLst>
            <a:softEdge rad="112500"/>
          </a:effectLst>
        </p:spPr>
      </p:pic>
      <p:sp>
        <p:nvSpPr>
          <p:cNvPr id="7" name="TextBox 6"/>
          <p:cNvSpPr txBox="1"/>
          <p:nvPr/>
        </p:nvSpPr>
        <p:spPr>
          <a:xfrm>
            <a:off x="3000236" y="1333062"/>
            <a:ext cx="314352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800" dirty="0"/>
              <a:t>Kelly Niederhausen</a:t>
            </a:r>
          </a:p>
          <a:p>
            <a:pPr algn="ctr"/>
            <a:r>
              <a:rPr lang="en-US" sz="1400" dirty="0"/>
              <a:t>Assistant Director of Research</a:t>
            </a:r>
          </a:p>
          <a:p>
            <a:pPr algn="ctr"/>
            <a:r>
              <a:rPr lang="en-US" sz="1400" dirty="0"/>
              <a:t>Academic Research Services</a:t>
            </a:r>
          </a:p>
        </p:txBody>
      </p:sp>
      <p:sp>
        <p:nvSpPr>
          <p:cNvPr id="8" name="TextBox 7"/>
          <p:cNvSpPr txBox="1"/>
          <p:nvPr/>
        </p:nvSpPr>
        <p:spPr>
          <a:xfrm>
            <a:off x="6693958" y="1799366"/>
            <a:ext cx="2099060"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800" dirty="0"/>
              <a:t>Lisa Schira</a:t>
            </a:r>
          </a:p>
          <a:p>
            <a:pPr algn="ctr"/>
            <a:r>
              <a:rPr lang="en-US" sz="1400" dirty="0"/>
              <a:t>Business Manager</a:t>
            </a:r>
          </a:p>
        </p:txBody>
      </p:sp>
      <p:sp>
        <p:nvSpPr>
          <p:cNvPr id="9" name="TextBox 8"/>
          <p:cNvSpPr txBox="1"/>
          <p:nvPr/>
        </p:nvSpPr>
        <p:spPr>
          <a:xfrm>
            <a:off x="196845" y="1860922"/>
            <a:ext cx="2154144" cy="67710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400" dirty="0"/>
              <a:t>Leah Bischoff</a:t>
            </a:r>
          </a:p>
          <a:p>
            <a:pPr algn="ctr"/>
            <a:r>
              <a:rPr lang="en-US" sz="1400" dirty="0"/>
              <a:t>Manager-Special Projects</a:t>
            </a:r>
          </a:p>
        </p:txBody>
      </p:sp>
    </p:spTree>
    <p:extLst>
      <p:ext uri="{BB962C8B-B14F-4D97-AF65-F5344CB8AC3E}">
        <p14:creationId xmlns:p14="http://schemas.microsoft.com/office/powerpoint/2010/main" val="1845964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037"/>
            <a:ext cx="7886700" cy="1325563"/>
          </a:xfrm>
        </p:spPr>
        <p:txBody>
          <a:bodyPr>
            <a:normAutofit/>
          </a:bodyPr>
          <a:lstStyle/>
          <a:p>
            <a:pPr algn="ctr"/>
            <a:r>
              <a:rPr lang="en-US" sz="4000" b="1" dirty="0">
                <a:solidFill>
                  <a:srgbClr val="FF0000"/>
                </a:solidFill>
              </a:rPr>
              <a:t>Services Provided</a:t>
            </a:r>
          </a:p>
        </p:txBody>
      </p:sp>
      <p:sp>
        <p:nvSpPr>
          <p:cNvPr id="3" name="Content Placeholder 2"/>
          <p:cNvSpPr>
            <a:spLocks noGrp="1"/>
          </p:cNvSpPr>
          <p:nvPr>
            <p:ph idx="1"/>
          </p:nvPr>
        </p:nvSpPr>
        <p:spPr>
          <a:xfrm>
            <a:off x="893685" y="1371600"/>
            <a:ext cx="8229600" cy="3724710"/>
          </a:xfrm>
        </p:spPr>
        <p:txBody>
          <a:bodyPr>
            <a:normAutofit fontScale="25000" lnSpcReduction="20000"/>
          </a:bodyPr>
          <a:lstStyle/>
          <a:p>
            <a:r>
              <a:rPr lang="en-US" sz="9600" dirty="0"/>
              <a:t>Contracting – collaboration with OCR</a:t>
            </a:r>
          </a:p>
          <a:p>
            <a:r>
              <a:rPr lang="en-US" sz="9600" dirty="0"/>
              <a:t>CDA – submission to OCR</a:t>
            </a:r>
          </a:p>
          <a:p>
            <a:r>
              <a:rPr lang="en-US" sz="9600" dirty="0"/>
              <a:t>Con</a:t>
            </a:r>
          </a:p>
          <a:p>
            <a:r>
              <a:rPr lang="en-US" sz="9600" dirty="0"/>
              <a:t>tract and budget negotiations </a:t>
            </a:r>
          </a:p>
          <a:p>
            <a:pPr lvl="1"/>
            <a:r>
              <a:rPr lang="en-US" sz="9600" dirty="0"/>
              <a:t>In collaboration with PI and OCR</a:t>
            </a:r>
          </a:p>
          <a:p>
            <a:r>
              <a:rPr lang="en-US" sz="9600" dirty="0"/>
              <a:t>Verification of Medicare Coverage Analysis</a:t>
            </a:r>
          </a:p>
          <a:p>
            <a:endParaRPr lang="en-US" sz="9600" dirty="0"/>
          </a:p>
          <a:p>
            <a:endParaRPr lang="en-US" sz="9600" dirty="0"/>
          </a:p>
          <a:p>
            <a:r>
              <a:rPr lang="en-US" sz="9600" dirty="0"/>
              <a:t>Clinical Trial Account Management</a:t>
            </a:r>
          </a:p>
          <a:p>
            <a:r>
              <a:rPr lang="en-US" sz="9600" dirty="0"/>
              <a:t>Quarterly Reports to BA, PI and Clinical Trial Directors/Manager</a:t>
            </a:r>
          </a:p>
          <a:p>
            <a:r>
              <a:rPr lang="en-US" sz="9600" dirty="0"/>
              <a:t>Semi-annual meeting with PI to review accounts</a:t>
            </a:r>
          </a:p>
          <a:p>
            <a:r>
              <a:rPr lang="en-US" sz="9600" dirty="0"/>
              <a:t>Monthly Clinical Trial Director/Coordinator meetings</a:t>
            </a:r>
          </a:p>
          <a:p>
            <a:r>
              <a:rPr lang="en-US" sz="9600" dirty="0"/>
              <a:t>Budgeting/Projections/Accruals</a:t>
            </a:r>
          </a:p>
          <a:p>
            <a:endParaRPr lang="en-US" dirty="0"/>
          </a:p>
        </p:txBody>
      </p:sp>
    </p:spTree>
    <p:extLst>
      <p:ext uri="{BB962C8B-B14F-4D97-AF65-F5344CB8AC3E}">
        <p14:creationId xmlns:p14="http://schemas.microsoft.com/office/powerpoint/2010/main" val="343634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FF0000"/>
                </a:solidFill>
              </a:rPr>
              <a:t>Clinical Trial Account Management</a:t>
            </a:r>
          </a:p>
        </p:txBody>
      </p:sp>
      <p:sp>
        <p:nvSpPr>
          <p:cNvPr id="3" name="Content Placeholder 2"/>
          <p:cNvSpPr>
            <a:spLocks noGrp="1"/>
          </p:cNvSpPr>
          <p:nvPr>
            <p:ph sz="half" idx="2"/>
          </p:nvPr>
        </p:nvSpPr>
        <p:spPr>
          <a:xfrm>
            <a:off x="531812" y="1690692"/>
            <a:ext cx="4040188" cy="4591050"/>
          </a:xfrm>
        </p:spPr>
        <p:txBody>
          <a:bodyPr>
            <a:normAutofit/>
          </a:bodyPr>
          <a:lstStyle/>
          <a:p>
            <a:r>
              <a:rPr lang="en-US" b="1" dirty="0"/>
              <a:t>Set up </a:t>
            </a:r>
          </a:p>
          <a:p>
            <a:pPr lvl="1"/>
            <a:r>
              <a:rPr lang="en-US" dirty="0"/>
              <a:t>request T-account</a:t>
            </a:r>
          </a:p>
          <a:p>
            <a:pPr lvl="1"/>
            <a:r>
              <a:rPr lang="en-US" dirty="0"/>
              <a:t>Lawson account</a:t>
            </a:r>
          </a:p>
          <a:p>
            <a:pPr lvl="1"/>
            <a:r>
              <a:rPr lang="en-US" dirty="0"/>
              <a:t>UC internal order #</a:t>
            </a:r>
          </a:p>
          <a:p>
            <a:r>
              <a:rPr lang="en-US" b="1" dirty="0"/>
              <a:t>Invoicing/AR</a:t>
            </a:r>
          </a:p>
          <a:p>
            <a:pPr lvl="1"/>
            <a:r>
              <a:rPr lang="en-US" dirty="0"/>
              <a:t>Invoice Start-ups, IRB, other</a:t>
            </a:r>
          </a:p>
          <a:p>
            <a:pPr lvl="1"/>
            <a:r>
              <a:rPr lang="en-US" dirty="0"/>
              <a:t>Participant enrollment tracking </a:t>
            </a:r>
          </a:p>
          <a:p>
            <a:pPr lvl="1"/>
            <a:r>
              <a:rPr lang="en-US" dirty="0"/>
              <a:t>Monthly accruals</a:t>
            </a:r>
          </a:p>
          <a:p>
            <a:r>
              <a:rPr lang="en-US" b="1" dirty="0"/>
              <a:t>Check Requests/AP</a:t>
            </a:r>
          </a:p>
          <a:p>
            <a:pPr lvl="1"/>
            <a:r>
              <a:rPr lang="en-US" dirty="0"/>
              <a:t>Process invoices for payment</a:t>
            </a:r>
          </a:p>
        </p:txBody>
      </p:sp>
      <p:sp>
        <p:nvSpPr>
          <p:cNvPr id="6" name="Content Placeholder 5">
            <a:extLst>
              <a:ext uri="{FF2B5EF4-FFF2-40B4-BE49-F238E27FC236}">
                <a16:creationId xmlns:a16="http://schemas.microsoft.com/office/drawing/2014/main" id="{88315159-D6F0-4B13-AF96-B3A5938F4277}"/>
              </a:ext>
            </a:extLst>
          </p:cNvPr>
          <p:cNvSpPr>
            <a:spLocks noGrp="1"/>
          </p:cNvSpPr>
          <p:nvPr>
            <p:ph sz="quarter" idx="4"/>
          </p:nvPr>
        </p:nvSpPr>
        <p:spPr>
          <a:xfrm>
            <a:off x="4953000" y="1752600"/>
            <a:ext cx="4041775" cy="4591050"/>
          </a:xfrm>
        </p:spPr>
        <p:txBody>
          <a:bodyPr>
            <a:normAutofit/>
          </a:bodyPr>
          <a:lstStyle/>
          <a:p>
            <a:r>
              <a:rPr lang="en-US" b="1" dirty="0"/>
              <a:t>CRP Effort Allocations</a:t>
            </a:r>
          </a:p>
          <a:p>
            <a:pPr lvl="1"/>
            <a:r>
              <a:rPr lang="en-US" dirty="0"/>
              <a:t>Monthly tracking and review </a:t>
            </a:r>
          </a:p>
          <a:p>
            <a:r>
              <a:rPr lang="en-US" b="1" dirty="0"/>
              <a:t>Journals</a:t>
            </a:r>
          </a:p>
          <a:p>
            <a:r>
              <a:rPr lang="en-US" b="1" dirty="0"/>
              <a:t>Closeout</a:t>
            </a:r>
          </a:p>
          <a:p>
            <a:pPr lvl="1"/>
            <a:r>
              <a:rPr lang="en-US" dirty="0"/>
              <a:t>Final invoices</a:t>
            </a:r>
          </a:p>
          <a:p>
            <a:pPr lvl="1"/>
            <a:r>
              <a:rPr lang="en-US" dirty="0"/>
              <a:t>Coordination with regulatory for IRB closeout</a:t>
            </a:r>
          </a:p>
          <a:p>
            <a:pPr lvl="1"/>
            <a:r>
              <a:rPr lang="en-US" dirty="0"/>
              <a:t>Review fund balances</a:t>
            </a:r>
          </a:p>
        </p:txBody>
      </p:sp>
    </p:spTree>
    <p:extLst>
      <p:ext uri="{BB962C8B-B14F-4D97-AF65-F5344CB8AC3E}">
        <p14:creationId xmlns:p14="http://schemas.microsoft.com/office/powerpoint/2010/main" val="349316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FF0000"/>
                </a:solidFill>
              </a:rPr>
              <a:t>Meetings with PI &amp; Coordinators</a:t>
            </a:r>
          </a:p>
        </p:txBody>
      </p:sp>
      <p:sp>
        <p:nvSpPr>
          <p:cNvPr id="3" name="Content Placeholder 2"/>
          <p:cNvSpPr>
            <a:spLocks noGrp="1"/>
          </p:cNvSpPr>
          <p:nvPr>
            <p:ph idx="1"/>
          </p:nvPr>
        </p:nvSpPr>
        <p:spPr>
          <a:xfrm>
            <a:off x="762000" y="1658880"/>
            <a:ext cx="8229600" cy="4450702"/>
          </a:xfrm>
        </p:spPr>
        <p:txBody>
          <a:bodyPr>
            <a:normAutofit fontScale="92500" lnSpcReduction="10000"/>
          </a:bodyPr>
          <a:lstStyle/>
          <a:p>
            <a:r>
              <a:rPr lang="en-US" sz="2800" dirty="0"/>
              <a:t>Attend Start up meetings</a:t>
            </a:r>
          </a:p>
          <a:p>
            <a:r>
              <a:rPr lang="en-US" sz="2800" dirty="0"/>
              <a:t>PI Meetings</a:t>
            </a:r>
          </a:p>
          <a:p>
            <a:pPr lvl="1"/>
            <a:r>
              <a:rPr lang="en-US" sz="2400" dirty="0"/>
              <a:t>Semi-Annual or more often as requested</a:t>
            </a:r>
          </a:p>
          <a:p>
            <a:pPr lvl="2"/>
            <a:r>
              <a:rPr lang="en-US" sz="2000" dirty="0"/>
              <a:t>Review trial reports</a:t>
            </a:r>
          </a:p>
          <a:p>
            <a:pPr lvl="2"/>
            <a:r>
              <a:rPr lang="en-US" sz="2000" dirty="0"/>
              <a:t>Discuss future funding</a:t>
            </a:r>
          </a:p>
          <a:p>
            <a:pPr lvl="2"/>
            <a:r>
              <a:rPr lang="en-US" sz="2000" dirty="0"/>
              <a:t>Staffing needs</a:t>
            </a:r>
          </a:p>
          <a:p>
            <a:pPr lvl="2"/>
            <a:r>
              <a:rPr lang="en-US" sz="2000" dirty="0"/>
              <a:t>Budget projections</a:t>
            </a:r>
          </a:p>
          <a:p>
            <a:r>
              <a:rPr lang="en-US" sz="2800" dirty="0"/>
              <a:t>CT Director/Coordinators Meetings</a:t>
            </a:r>
          </a:p>
          <a:p>
            <a:pPr lvl="1"/>
            <a:r>
              <a:rPr lang="en-US" sz="2400" dirty="0"/>
              <a:t>Monthly</a:t>
            </a:r>
          </a:p>
          <a:p>
            <a:pPr lvl="2"/>
            <a:r>
              <a:rPr lang="en-US" sz="2000" dirty="0"/>
              <a:t>Review enrollment</a:t>
            </a:r>
          </a:p>
          <a:p>
            <a:pPr lvl="2"/>
            <a:r>
              <a:rPr lang="en-US" sz="2000" dirty="0"/>
              <a:t>Screen fails</a:t>
            </a:r>
          </a:p>
          <a:p>
            <a:pPr lvl="2"/>
            <a:r>
              <a:rPr lang="en-US" sz="2000" dirty="0"/>
              <a:t>Milestones</a:t>
            </a:r>
          </a:p>
          <a:p>
            <a:pPr lvl="2"/>
            <a:r>
              <a:rPr lang="en-US" sz="2000" dirty="0"/>
              <a:t>Coordinator patient accrual targets</a:t>
            </a:r>
          </a:p>
          <a:p>
            <a:pPr lvl="2"/>
            <a:r>
              <a:rPr lang="en-US" sz="2000" dirty="0"/>
              <a:t>Effort reporting/tracking</a:t>
            </a:r>
          </a:p>
        </p:txBody>
      </p:sp>
    </p:spTree>
    <p:extLst>
      <p:ext uri="{BB962C8B-B14F-4D97-AF65-F5344CB8AC3E}">
        <p14:creationId xmlns:p14="http://schemas.microsoft.com/office/powerpoint/2010/main" val="322537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239000" cy="762000"/>
          </a:xfrm>
        </p:spPr>
        <p:txBody>
          <a:bodyPr/>
          <a:lstStyle/>
          <a:p>
            <a:pPr>
              <a:defRPr/>
            </a:pPr>
            <a:r>
              <a:rPr lang="en-US" sz="4000" b="1" dirty="0"/>
              <a:t>IM Research Mission</a:t>
            </a:r>
          </a:p>
        </p:txBody>
      </p:sp>
      <p:sp>
        <p:nvSpPr>
          <p:cNvPr id="57347" name="Content Placeholder 2"/>
          <p:cNvSpPr>
            <a:spLocks noGrp="1"/>
          </p:cNvSpPr>
          <p:nvPr>
            <p:ph idx="1"/>
          </p:nvPr>
        </p:nvSpPr>
        <p:spPr>
          <a:xfrm>
            <a:off x="1905000" y="1676400"/>
            <a:ext cx="6705600" cy="4572000"/>
          </a:xfrm>
        </p:spPr>
        <p:txBody>
          <a:bodyPr/>
          <a:lstStyle/>
          <a:p>
            <a:pPr marL="457200" indent="-457200">
              <a:buFontTx/>
              <a:buChar char="•"/>
            </a:pPr>
            <a:r>
              <a:rPr lang="en-US" altLang="en-US" sz="2000" dirty="0"/>
              <a:t>Prioritize research in strategic planning</a:t>
            </a:r>
          </a:p>
          <a:p>
            <a:pPr marL="457200" indent="-457200">
              <a:buFontTx/>
              <a:buChar char="•"/>
            </a:pPr>
            <a:r>
              <a:rPr lang="en-US" altLang="en-US" sz="2000" dirty="0"/>
              <a:t>Support Research through funded initiatives and formal programs</a:t>
            </a:r>
          </a:p>
          <a:p>
            <a:pPr marL="457200" indent="-457200">
              <a:buFontTx/>
              <a:buChar char="•"/>
            </a:pPr>
            <a:r>
              <a:rPr lang="en-US" altLang="en-US" sz="2000" dirty="0"/>
              <a:t>Support researchers with intramural funding, providing seed money for garnering external awards, preliminary data, presentations and publications</a:t>
            </a:r>
          </a:p>
          <a:p>
            <a:pPr marL="457200" indent="-457200">
              <a:buFontTx/>
              <a:buChar char="•"/>
            </a:pPr>
            <a:r>
              <a:rPr lang="en-US" altLang="en-US" sz="2000" dirty="0"/>
              <a:t>Foster innovation and impact</a:t>
            </a:r>
          </a:p>
          <a:p>
            <a:pPr marL="457200" indent="-457200">
              <a:buFontTx/>
              <a:buChar char="•"/>
            </a:pPr>
            <a:r>
              <a:rPr lang="en-US" altLang="en-US" sz="2000" dirty="0"/>
              <a:t>Mentor and support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25" y="533400"/>
            <a:ext cx="7886700" cy="1325563"/>
          </a:xfrm>
        </p:spPr>
        <p:txBody>
          <a:bodyPr>
            <a:normAutofit/>
          </a:bodyPr>
          <a:lstStyle/>
          <a:p>
            <a:pPr algn="ctr"/>
            <a:r>
              <a:rPr lang="en-US" sz="3600" b="1" dirty="0">
                <a:solidFill>
                  <a:srgbClr val="FF0000"/>
                </a:solidFill>
              </a:rPr>
              <a:t>Budgeting/Projections/Accruals</a:t>
            </a:r>
          </a:p>
        </p:txBody>
      </p:sp>
      <p:sp>
        <p:nvSpPr>
          <p:cNvPr id="3" name="Content Placeholder 2"/>
          <p:cNvSpPr>
            <a:spLocks noGrp="1"/>
          </p:cNvSpPr>
          <p:nvPr>
            <p:ph idx="1"/>
          </p:nvPr>
        </p:nvSpPr>
        <p:spPr>
          <a:xfrm>
            <a:off x="780125" y="1981200"/>
            <a:ext cx="8229600" cy="4109339"/>
          </a:xfrm>
        </p:spPr>
        <p:txBody>
          <a:bodyPr>
            <a:normAutofit/>
          </a:bodyPr>
          <a:lstStyle/>
          <a:p>
            <a:r>
              <a:rPr lang="en-US" sz="2800" dirty="0"/>
              <a:t>Assist BA with budgeting for clinical trials</a:t>
            </a:r>
          </a:p>
          <a:p>
            <a:pPr lvl="1"/>
            <a:r>
              <a:rPr lang="en-US" sz="2400" dirty="0"/>
              <a:t>Provide projections based on current enrollment and pending clinical trials</a:t>
            </a:r>
          </a:p>
          <a:p>
            <a:r>
              <a:rPr lang="en-US" sz="2800" dirty="0"/>
              <a:t>Maintain accruals throughout the fiscal year</a:t>
            </a:r>
          </a:p>
          <a:p>
            <a:r>
              <a:rPr lang="en-US" sz="2800" dirty="0"/>
              <a:t>Provide variance explanations for CT</a:t>
            </a:r>
          </a:p>
          <a:p>
            <a:r>
              <a:rPr lang="en-US" sz="2800" dirty="0"/>
              <a:t>Provide back-up documentation for hiring justifications</a:t>
            </a:r>
          </a:p>
          <a:p>
            <a:endParaRPr lang="en-US" dirty="0"/>
          </a:p>
          <a:p>
            <a:endParaRPr lang="en-US" dirty="0"/>
          </a:p>
        </p:txBody>
      </p:sp>
    </p:spTree>
    <p:extLst>
      <p:ext uri="{BB962C8B-B14F-4D97-AF65-F5344CB8AC3E}">
        <p14:creationId xmlns:p14="http://schemas.microsoft.com/office/powerpoint/2010/main" val="77068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84598284"/>
              </p:ext>
            </p:extLst>
          </p:nvPr>
        </p:nvGraphicFramePr>
        <p:xfrm>
          <a:off x="520455" y="381000"/>
          <a:ext cx="8736105" cy="352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Rectangle 6"/>
          <p:cNvSpPr>
            <a:spLocks noChangeArrowheads="1"/>
          </p:cNvSpPr>
          <p:nvPr/>
        </p:nvSpPr>
        <p:spPr bwMode="auto">
          <a:xfrm>
            <a:off x="5715000" y="3136711"/>
            <a:ext cx="2997992" cy="24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FF3300"/>
              </a:buClr>
              <a:buSzPct val="80000"/>
              <a:tabLst>
                <a:tab pos="914400" algn="l"/>
              </a:tabLst>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tabLst>
                <a:tab pos="914400"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tabLst>
                <a:tab pos="914400"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tabLst>
                <a:tab pos="914400"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tabLst>
                <a:tab pos="914400"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tabLst>
                <a:tab pos="914400"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tabLst>
                <a:tab pos="914400"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tabLst>
                <a:tab pos="914400"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tabLst>
                <a:tab pos="914400" algn="l"/>
              </a:tabLst>
              <a:defRPr sz="2000">
                <a:solidFill>
                  <a:schemeClr val="tx1"/>
                </a:solidFill>
                <a:latin typeface="Arial" panose="020B0604020202020204" pitchFamily="34" charset="0"/>
                <a:ea typeface="MS PGothic" panose="020B0600070205080204" pitchFamily="34" charset="-128"/>
              </a:defRPr>
            </a:lvl9pPr>
          </a:lstStyle>
          <a:p>
            <a:pPr lvl="1" indent="-117475" fontAlgn="ctr">
              <a:lnSpc>
                <a:spcPct val="107000"/>
              </a:lnSpc>
              <a:spcBef>
                <a:spcPct val="0"/>
              </a:spcBef>
              <a:buClrTx/>
              <a:buSzTx/>
              <a:buFont typeface="Symbol" panose="05050102010706020507" pitchFamily="18" charset="2"/>
              <a:buChar char=""/>
              <a:defRPr/>
            </a:pPr>
            <a:r>
              <a:rPr lang="en-US" altLang="en-US" sz="1200" dirty="0">
                <a:latin typeface="+mn-lt"/>
                <a:cs typeface="Times New Roman" panose="02020603050405020304" pitchFamily="18" charset="0"/>
              </a:rPr>
              <a:t>Copy of most current </a:t>
            </a:r>
            <a:r>
              <a:rPr lang="en-US" altLang="en-US" sz="1200" dirty="0">
                <a:solidFill>
                  <a:schemeClr val="bg2"/>
                </a:solidFill>
                <a:latin typeface="+mn-lt"/>
                <a:cs typeface="Times New Roman" panose="02020603050405020304" pitchFamily="18" charset="0"/>
              </a:rPr>
              <a:t>CV/biosketch</a:t>
            </a:r>
            <a:endParaRPr lang="en-US" altLang="en-US" sz="1200" dirty="0">
              <a:solidFill>
                <a:schemeClr val="bg2"/>
              </a:solidFill>
              <a:latin typeface="+mn-lt"/>
              <a:ea typeface="Calibri" panose="020F0502020204030204" pitchFamily="34" charset="0"/>
              <a:cs typeface="Times New Roman" panose="02020603050405020304" pitchFamily="18" charset="0"/>
            </a:endParaRPr>
          </a:p>
          <a:p>
            <a:pPr lvl="1" indent="-117475" fontAlgn="ctr">
              <a:lnSpc>
                <a:spcPct val="107000"/>
              </a:lnSpc>
              <a:spcBef>
                <a:spcPct val="0"/>
              </a:spcBef>
              <a:buClrTx/>
              <a:buSzTx/>
              <a:buFont typeface="Symbol" panose="05050102010706020507" pitchFamily="18" charset="2"/>
              <a:buChar char=""/>
              <a:defRPr/>
            </a:pPr>
            <a:r>
              <a:rPr lang="en-US" altLang="en-US" sz="1200" dirty="0">
                <a:solidFill>
                  <a:schemeClr val="bg2"/>
                </a:solidFill>
                <a:latin typeface="+mn-lt"/>
                <a:cs typeface="Times New Roman" panose="02020603050405020304" pitchFamily="18" charset="0"/>
              </a:rPr>
              <a:t>Kind of grant being submitted- (Funding Opportunity Announcement (FOA) or Request for Application (RFA) or Program Announcement (PA) name and number)</a:t>
            </a:r>
          </a:p>
          <a:p>
            <a:pPr lvl="1" indent="-117475" fontAlgn="ctr">
              <a:lnSpc>
                <a:spcPct val="107000"/>
              </a:lnSpc>
              <a:spcBef>
                <a:spcPct val="0"/>
              </a:spcBef>
              <a:buClrTx/>
              <a:buSzTx/>
              <a:buFont typeface="Symbol" panose="05050102010706020507" pitchFamily="18" charset="2"/>
              <a:buChar char=""/>
              <a:defRPr/>
            </a:pPr>
            <a:r>
              <a:rPr lang="en-US" altLang="en-US" sz="1200" dirty="0">
                <a:solidFill>
                  <a:schemeClr val="bg2"/>
                </a:solidFill>
                <a:latin typeface="+mn-lt"/>
                <a:cs typeface="Times New Roman" panose="02020603050405020304" pitchFamily="18" charset="0"/>
              </a:rPr>
              <a:t>Make up of laboratory and/or clinical study personnel support</a:t>
            </a:r>
          </a:p>
          <a:p>
            <a:pPr lvl="1" indent="-117475" fontAlgn="ctr">
              <a:lnSpc>
                <a:spcPct val="107000"/>
              </a:lnSpc>
              <a:spcBef>
                <a:spcPct val="0"/>
              </a:spcBef>
              <a:buClrTx/>
              <a:buSzTx/>
              <a:buFont typeface="Symbol" panose="05050102010706020507" pitchFamily="18" charset="2"/>
              <a:buChar char=""/>
              <a:defRPr/>
            </a:pPr>
            <a:r>
              <a:rPr lang="en-US" altLang="en-US" sz="1200" dirty="0">
                <a:solidFill>
                  <a:schemeClr val="bg2"/>
                </a:solidFill>
                <a:latin typeface="+mn-lt"/>
                <a:cs typeface="Times New Roman" panose="02020603050405020304" pitchFamily="18" charset="0"/>
              </a:rPr>
              <a:t>Mentor or collaborator listing</a:t>
            </a:r>
          </a:p>
        </p:txBody>
      </p:sp>
      <p:sp>
        <p:nvSpPr>
          <p:cNvPr id="8197" name="TextBox 7"/>
          <p:cNvSpPr txBox="1">
            <a:spLocks noChangeArrowheads="1"/>
          </p:cNvSpPr>
          <p:nvPr/>
        </p:nvSpPr>
        <p:spPr bwMode="auto">
          <a:xfrm>
            <a:off x="6447901" y="3136711"/>
            <a:ext cx="176683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defRPr/>
            </a:pPr>
            <a:r>
              <a:rPr lang="en-US" altLang="en-US" sz="1050" b="1" dirty="0">
                <a:latin typeface="+mn-lt"/>
              </a:rPr>
              <a:t>Will be asked </a:t>
            </a:r>
            <a:r>
              <a:rPr lang="en-US" altLang="en-US" sz="1050" b="1" dirty="0">
                <a:solidFill>
                  <a:schemeClr val="tx1"/>
                </a:solidFill>
                <a:latin typeface="+mn-lt"/>
              </a:rPr>
              <a:t>to provide:</a:t>
            </a:r>
          </a:p>
        </p:txBody>
      </p:sp>
      <p:sp>
        <p:nvSpPr>
          <p:cNvPr id="8198" name="TextBox 11"/>
          <p:cNvSpPr txBox="1">
            <a:spLocks noChangeArrowheads="1"/>
          </p:cNvSpPr>
          <p:nvPr/>
        </p:nvSpPr>
        <p:spPr bwMode="auto">
          <a:xfrm>
            <a:off x="-670502" y="3393466"/>
            <a:ext cx="3788230" cy="206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085850" indent="-17145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Refinement of SA, etc.</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Monitoring timeline and  completion of responsibilities</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Ongoing contact with GA/BA</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Ensure accurate completion of all science and administrative components of the grant</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ea typeface="Calibri" panose="020F0502020204030204" pitchFamily="34" charset="0"/>
                <a:cs typeface="Times New Roman" panose="02020603050405020304" pitchFamily="18" charset="0"/>
              </a:rPr>
              <a:t>Ensure timely submission of grant to Operations and Finance 5 working days before due date</a:t>
            </a:r>
          </a:p>
        </p:txBody>
      </p:sp>
      <p:sp>
        <p:nvSpPr>
          <p:cNvPr id="8200" name="Rectangle 1"/>
          <p:cNvSpPr>
            <a:spLocks noChangeArrowheads="1"/>
          </p:cNvSpPr>
          <p:nvPr/>
        </p:nvSpPr>
        <p:spPr bwMode="auto">
          <a:xfrm>
            <a:off x="2281684" y="3393467"/>
            <a:ext cx="3858675" cy="206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Careful reading  of funding opportunity announcement  </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Generate checklist with timeline, assignment of responsibilities, etc.</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 Plan for “unbiased” outside reviews though COM pre-review process </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Arrange for statistical help</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cs typeface="Times New Roman" panose="02020603050405020304" pitchFamily="18" charset="0"/>
              </a:rPr>
              <a:t>Assist with manuscript readiness</a:t>
            </a:r>
          </a:p>
          <a:p>
            <a:pPr lvl="2" eaLnBrk="0" fontAlgn="ctr" hangingPunct="0">
              <a:lnSpc>
                <a:spcPct val="107000"/>
              </a:lnSpc>
              <a:spcBef>
                <a:spcPct val="0"/>
              </a:spcBef>
              <a:spcAft>
                <a:spcPct val="0"/>
              </a:spcAft>
              <a:buClrTx/>
              <a:buSzTx/>
              <a:buFont typeface="Wingdings" panose="05000000000000000000" pitchFamily="2" charset="2"/>
              <a:buChar char="§"/>
              <a:defRPr/>
            </a:pPr>
            <a:r>
              <a:rPr lang="en-US" altLang="en-US" sz="1200" dirty="0">
                <a:solidFill>
                  <a:schemeClr val="bg2"/>
                </a:solidFill>
                <a:latin typeface="+mn-lt"/>
                <a:ea typeface="Calibri" panose="020F0502020204030204" pitchFamily="34" charset="0"/>
                <a:cs typeface="Times New Roman" panose="02020603050405020304" pitchFamily="18" charset="0"/>
              </a:rPr>
              <a:t>Assist with writing, e</a:t>
            </a:r>
            <a:r>
              <a:rPr lang="en-US" altLang="en-US" sz="1200" dirty="0" err="1">
                <a:solidFill>
                  <a:schemeClr val="bg2"/>
                </a:solidFill>
                <a:latin typeface="+mn-lt"/>
                <a:ea typeface="Calibri" panose="020F0502020204030204" pitchFamily="34" charset="0"/>
                <a:cs typeface="Times New Roman" panose="02020603050405020304" pitchFamily="18" charset="0"/>
              </a:rPr>
              <a:t>dit</a:t>
            </a:r>
            <a:r>
              <a:rPr lang="en-US" altLang="en-US" sz="1200" dirty="0">
                <a:solidFill>
                  <a:schemeClr val="bg2"/>
                </a:solidFill>
                <a:latin typeface="+mn-lt"/>
                <a:ea typeface="Calibri" panose="020F0502020204030204" pitchFamily="34" charset="0"/>
                <a:cs typeface="Times New Roman" panose="02020603050405020304" pitchFamily="18" charset="0"/>
              </a:rPr>
              <a:t> and review of funding applications</a:t>
            </a:r>
          </a:p>
        </p:txBody>
      </p:sp>
    </p:spTree>
    <p:extLst>
      <p:ext uri="{BB962C8B-B14F-4D97-AF65-F5344CB8AC3E}">
        <p14:creationId xmlns:p14="http://schemas.microsoft.com/office/powerpoint/2010/main" val="269102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TextBox 37"/>
          <p:cNvSpPr txBox="1">
            <a:spLocks noChangeArrowheads="1"/>
          </p:cNvSpPr>
          <p:nvPr/>
        </p:nvSpPr>
        <p:spPr bwMode="auto">
          <a:xfrm>
            <a:off x="7010400" y="1839913"/>
            <a:ext cx="1446213" cy="492125"/>
          </a:xfrm>
          <a:prstGeom prst="rect">
            <a:avLst/>
          </a:prstGeom>
          <a:solidFill>
            <a:schemeClr val="accent1">
              <a:alpha val="74901"/>
            </a:schemeClr>
          </a:solidFill>
          <a:ln>
            <a:noFill/>
          </a:ln>
          <a:extLst>
            <a:ext uri="{91240B29-F687-4F45-9708-019B960494DF}">
              <a14:hiddenLine xmlns:a14="http://schemas.microsoft.com/office/drawing/2010/main" w="3175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3200">
                <a:solidFill>
                  <a:srgbClr val="000066"/>
                </a:solidFill>
                <a:ea typeface="+mn-ea"/>
                <a:cs typeface="Arial" panose="020B0604020202020204" pitchFamily="34" charset="0"/>
              </a:rPr>
              <a:t>     </a:t>
            </a:r>
            <a:endParaRPr lang="en-US" altLang="en-US">
              <a:solidFill>
                <a:srgbClr val="000000"/>
              </a:solidFill>
              <a:ea typeface="+mn-ea"/>
              <a:cs typeface="Arial" panose="020B0604020202020204" pitchFamily="34" charset="0"/>
            </a:endParaRPr>
          </a:p>
        </p:txBody>
      </p:sp>
      <p:sp>
        <p:nvSpPr>
          <p:cNvPr id="40" name="TextBox 39"/>
          <p:cNvSpPr txBox="1"/>
          <p:nvPr/>
        </p:nvSpPr>
        <p:spPr>
          <a:xfrm>
            <a:off x="3352800" y="1839913"/>
            <a:ext cx="3657600" cy="492125"/>
          </a:xfrm>
          <a:prstGeom prst="rect">
            <a:avLst/>
          </a:prstGeom>
          <a:solidFill>
            <a:schemeClr val="accent1">
              <a:lumMod val="20000"/>
              <a:lumOff val="80000"/>
            </a:schemeClr>
          </a:solidFill>
          <a:ln w="31750">
            <a:noFill/>
          </a:ln>
        </p:spPr>
        <p:txBody>
          <a:bodyPr lIns="0" tIns="0" rIns="0" bIns="0">
            <a:spAutoFit/>
          </a:bodyPr>
          <a:lstStyle/>
          <a:p>
            <a:pPr>
              <a:defRPr/>
            </a:pPr>
            <a:r>
              <a:rPr lang="en-US" sz="3200" dirty="0">
                <a:solidFill>
                  <a:srgbClr val="000066"/>
                </a:solidFill>
                <a:latin typeface="Arial" panose="020B0604020202020204" pitchFamily="34" charset="0"/>
                <a:ea typeface="+mn-ea"/>
                <a:cs typeface="Arial" panose="020B0604020202020204" pitchFamily="34" charset="0"/>
              </a:rPr>
              <a:t>     </a:t>
            </a:r>
            <a:endParaRPr lang="en-US" sz="2800" dirty="0">
              <a:solidFill>
                <a:srgbClr val="000000"/>
              </a:solidFill>
              <a:latin typeface="Arial" panose="020B0604020202020204" pitchFamily="34" charset="0"/>
              <a:ea typeface="+mn-ea"/>
              <a:cs typeface="Arial" panose="020B0604020202020204" pitchFamily="34" charset="0"/>
            </a:endParaRPr>
          </a:p>
        </p:txBody>
      </p:sp>
      <p:sp>
        <p:nvSpPr>
          <p:cNvPr id="139268" name="TextBox 40"/>
          <p:cNvSpPr txBox="1">
            <a:spLocks noChangeArrowheads="1"/>
          </p:cNvSpPr>
          <p:nvPr/>
        </p:nvSpPr>
        <p:spPr bwMode="auto">
          <a:xfrm>
            <a:off x="1143000" y="1828800"/>
            <a:ext cx="7315200" cy="492125"/>
          </a:xfrm>
          <a:prstGeom prst="rect">
            <a:avLst/>
          </a:prstGeom>
          <a:noFill/>
          <a:ln w="31750">
            <a:solidFill>
              <a:srgbClr val="34588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3200">
                <a:solidFill>
                  <a:srgbClr val="000066"/>
                </a:solidFill>
                <a:ea typeface="+mn-ea"/>
                <a:cs typeface="Arial" panose="020B0604020202020204" pitchFamily="34" charset="0"/>
              </a:rPr>
              <a:t>      </a:t>
            </a:r>
            <a:r>
              <a:rPr lang="en-US" altLang="en-US">
                <a:solidFill>
                  <a:srgbClr val="000000"/>
                </a:solidFill>
                <a:ea typeface="+mn-ea"/>
                <a:cs typeface="Arial" panose="020B0604020202020204" pitchFamily="34" charset="0"/>
              </a:rPr>
              <a:t>8      7      6      5      4      3      2      1 mo.</a:t>
            </a:r>
          </a:p>
        </p:txBody>
      </p:sp>
      <p:sp>
        <p:nvSpPr>
          <p:cNvPr id="139269" name="Title 1"/>
          <p:cNvSpPr>
            <a:spLocks noGrp="1"/>
          </p:cNvSpPr>
          <p:nvPr>
            <p:ph type="title"/>
          </p:nvPr>
        </p:nvSpPr>
        <p:spPr>
          <a:xfrm>
            <a:off x="0" y="597694"/>
            <a:ext cx="9144000" cy="822325"/>
          </a:xfrm>
        </p:spPr>
        <p:txBody>
          <a:bodyPr/>
          <a:lstStyle/>
          <a:p>
            <a:pPr algn="ctr">
              <a:defRPr/>
            </a:pPr>
            <a:r>
              <a:rPr lang="en-US" altLang="en-US" b="1" dirty="0">
                <a:latin typeface="Garamond" panose="02020404030301010803" pitchFamily="18" charset="0"/>
                <a:cs typeface="Arial" panose="020B0604020202020204" pitchFamily="34" charset="0"/>
              </a:rPr>
              <a:t>Pre-submission planning timeline</a:t>
            </a:r>
          </a:p>
        </p:txBody>
      </p:sp>
      <p:sp>
        <p:nvSpPr>
          <p:cNvPr id="139270" name="TextBox 42"/>
          <p:cNvSpPr txBox="1">
            <a:spLocks noChangeArrowheads="1"/>
          </p:cNvSpPr>
          <p:nvPr/>
        </p:nvSpPr>
        <p:spPr bwMode="auto">
          <a:xfrm>
            <a:off x="8515350" y="2162175"/>
            <a:ext cx="574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1100" dirty="0">
                <a:solidFill>
                  <a:srgbClr val="000000"/>
                </a:solidFill>
                <a:ea typeface="+mn-ea"/>
                <a:cs typeface="Arial" panose="020B0604020202020204" pitchFamily="34" charset="0"/>
              </a:rPr>
              <a:t>Receipt</a:t>
            </a:r>
          </a:p>
          <a:p>
            <a:pPr>
              <a:lnSpc>
                <a:spcPct val="100000"/>
              </a:lnSpc>
              <a:spcBef>
                <a:spcPct val="0"/>
              </a:spcBef>
              <a:buClrTx/>
              <a:buFontTx/>
              <a:buNone/>
              <a:defRPr/>
            </a:pPr>
            <a:r>
              <a:rPr lang="en-US" altLang="en-US" sz="1100" dirty="0">
                <a:solidFill>
                  <a:srgbClr val="000000"/>
                </a:solidFill>
                <a:ea typeface="+mn-ea"/>
                <a:cs typeface="Arial" panose="020B0604020202020204" pitchFamily="34" charset="0"/>
              </a:rPr>
              <a:t>Date</a:t>
            </a:r>
          </a:p>
        </p:txBody>
      </p:sp>
      <p:sp>
        <p:nvSpPr>
          <p:cNvPr id="139271" name="TextBox 43"/>
          <p:cNvSpPr txBox="1">
            <a:spLocks noChangeArrowheads="1"/>
          </p:cNvSpPr>
          <p:nvPr/>
        </p:nvSpPr>
        <p:spPr bwMode="auto">
          <a:xfrm>
            <a:off x="381000" y="1828800"/>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1600">
                <a:solidFill>
                  <a:srgbClr val="000000"/>
                </a:solidFill>
                <a:ea typeface="+mn-ea"/>
                <a:cs typeface="Arial" panose="020B0604020202020204" pitchFamily="34" charset="0"/>
              </a:rPr>
              <a:t>Months Prior</a:t>
            </a:r>
          </a:p>
        </p:txBody>
      </p:sp>
      <p:sp>
        <p:nvSpPr>
          <p:cNvPr id="139272" name="TextBox 44"/>
          <p:cNvSpPr txBox="1">
            <a:spLocks noChangeArrowheads="1"/>
          </p:cNvSpPr>
          <p:nvPr/>
        </p:nvSpPr>
        <p:spPr bwMode="auto">
          <a:xfrm>
            <a:off x="533400" y="2582863"/>
            <a:ext cx="12192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2000" dirty="0">
                <a:solidFill>
                  <a:srgbClr val="000000"/>
                </a:solidFill>
                <a:ea typeface="+mn-ea"/>
                <a:cs typeface="Arial" panose="020B0604020202020204" pitchFamily="34" charset="0"/>
              </a:rPr>
              <a:t>Assess</a:t>
            </a:r>
          </a:p>
          <a:p>
            <a:pPr>
              <a:lnSpc>
                <a:spcPct val="100000"/>
              </a:lnSpc>
              <a:spcBef>
                <a:spcPct val="0"/>
              </a:spcBef>
              <a:buClrTx/>
              <a:buFontTx/>
              <a:buNone/>
              <a:defRPr/>
            </a:pPr>
            <a:r>
              <a:rPr lang="en-US" altLang="en-US" sz="2000" dirty="0">
                <a:solidFill>
                  <a:srgbClr val="000000"/>
                </a:solidFill>
                <a:ea typeface="+mn-ea"/>
                <a:cs typeface="Arial" panose="020B0604020202020204" pitchFamily="34" charset="0"/>
              </a:rPr>
              <a:t>yourself, field, &amp; resources</a:t>
            </a:r>
          </a:p>
        </p:txBody>
      </p:sp>
      <p:cxnSp>
        <p:nvCxnSpPr>
          <p:cNvPr id="46" name="Straight Connector 45"/>
          <p:cNvCxnSpPr/>
          <p:nvPr/>
        </p:nvCxnSpPr>
        <p:spPr>
          <a:xfrm>
            <a:off x="26670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67600" y="224631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29400" y="225266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05400" y="224631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67200" y="225266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052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050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grpSp>
        <p:nvGrpSpPr>
          <p:cNvPr id="2" name="Group 1"/>
          <p:cNvGrpSpPr>
            <a:grpSpLocks/>
          </p:cNvGrpSpPr>
          <p:nvPr/>
        </p:nvGrpSpPr>
        <p:grpSpPr bwMode="auto">
          <a:xfrm>
            <a:off x="244475" y="2476500"/>
            <a:ext cx="1676400" cy="2794000"/>
            <a:chOff x="244390" y="2476500"/>
            <a:chExt cx="1676400" cy="2793783"/>
          </a:xfrm>
        </p:grpSpPr>
        <p:sp>
          <p:nvSpPr>
            <p:cNvPr id="139298" name="TextBox 53"/>
            <p:cNvSpPr txBox="1">
              <a:spLocks noChangeArrowheads="1"/>
            </p:cNvSpPr>
            <p:nvPr/>
          </p:nvSpPr>
          <p:spPr bwMode="auto">
            <a:xfrm>
              <a:off x="244390" y="4346430"/>
              <a:ext cx="1676400" cy="92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2000" dirty="0">
                  <a:solidFill>
                    <a:srgbClr val="000000"/>
                  </a:solidFill>
                  <a:ea typeface="+mn-ea"/>
                  <a:cs typeface="Arial" panose="020B0604020202020204" pitchFamily="34" charset="0"/>
                </a:rPr>
                <a:t>Brainstorm; research idea; call NIH staff</a:t>
              </a:r>
            </a:p>
          </p:txBody>
        </p:sp>
        <p:cxnSp>
          <p:nvCxnSpPr>
            <p:cNvPr id="56" name="Straight Connector 55"/>
            <p:cNvCxnSpPr/>
            <p:nvPr/>
          </p:nvCxnSpPr>
          <p:spPr>
            <a:xfrm>
              <a:off x="1904915" y="2476500"/>
              <a:ext cx="0" cy="2650919"/>
            </a:xfrm>
            <a:prstGeom prst="line">
              <a:avLst/>
            </a:prstGeom>
            <a:ln w="19050">
              <a:solidFill>
                <a:srgbClr val="345884"/>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2057400" y="2476500"/>
            <a:ext cx="2057400" cy="2635250"/>
            <a:chOff x="2057400" y="2476500"/>
            <a:chExt cx="2057400" cy="2635250"/>
          </a:xfrm>
        </p:grpSpPr>
        <p:sp>
          <p:nvSpPr>
            <p:cNvPr id="139296" name="TextBox 54"/>
            <p:cNvSpPr txBox="1">
              <a:spLocks noChangeArrowheads="1"/>
            </p:cNvSpPr>
            <p:nvPr/>
          </p:nvSpPr>
          <p:spPr bwMode="auto">
            <a:xfrm>
              <a:off x="2057400" y="3573463"/>
              <a:ext cx="20574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2000">
                  <a:solidFill>
                    <a:srgbClr val="000000"/>
                  </a:solidFill>
                  <a:ea typeface="+mn-ea"/>
                  <a:cs typeface="Arial" panose="020B0604020202020204" pitchFamily="34" charset="0"/>
                </a:rPr>
                <a:t>Set up own review committee; determine human &amp; animal subject requirements</a:t>
              </a:r>
            </a:p>
          </p:txBody>
        </p:sp>
        <p:cxnSp>
          <p:nvCxnSpPr>
            <p:cNvPr id="57" name="Straight Connector 56"/>
            <p:cNvCxnSpPr/>
            <p:nvPr/>
          </p:nvCxnSpPr>
          <p:spPr>
            <a:xfrm>
              <a:off x="2667000" y="2476500"/>
              <a:ext cx="0" cy="1096963"/>
            </a:xfrm>
            <a:prstGeom prst="line">
              <a:avLst/>
            </a:prstGeom>
            <a:ln w="19050">
              <a:solidFill>
                <a:srgbClr val="345884"/>
              </a:solidFill>
              <a:prstDash val="lgDash"/>
            </a:ln>
          </p:spPr>
          <p:style>
            <a:lnRef idx="1">
              <a:schemeClr val="accent1"/>
            </a:lnRef>
            <a:fillRef idx="0">
              <a:schemeClr val="accent1"/>
            </a:fillRef>
            <a:effectRef idx="0">
              <a:schemeClr val="accent1"/>
            </a:effectRef>
            <a:fontRef idx="minor">
              <a:schemeClr val="tx1"/>
            </a:fontRef>
          </p:style>
        </p:cxnSp>
      </p:grpSp>
      <p:grpSp>
        <p:nvGrpSpPr>
          <p:cNvPr id="4" name="Group 3"/>
          <p:cNvGrpSpPr>
            <a:grpSpLocks/>
          </p:cNvGrpSpPr>
          <p:nvPr/>
        </p:nvGrpSpPr>
        <p:grpSpPr bwMode="auto">
          <a:xfrm>
            <a:off x="3287713" y="1428750"/>
            <a:ext cx="2587625" cy="2378075"/>
            <a:chOff x="3288405" y="1428663"/>
            <a:chExt cx="2587233" cy="2377440"/>
          </a:xfrm>
        </p:grpSpPr>
        <p:sp>
          <p:nvSpPr>
            <p:cNvPr id="139292" name="TextBox 59"/>
            <p:cNvSpPr txBox="1">
              <a:spLocks noChangeArrowheads="1"/>
            </p:cNvSpPr>
            <p:nvPr/>
          </p:nvSpPr>
          <p:spPr bwMode="auto">
            <a:xfrm>
              <a:off x="3288405" y="2726891"/>
              <a:ext cx="2587233" cy="9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2000" dirty="0">
                  <a:solidFill>
                    <a:srgbClr val="000000"/>
                  </a:solidFill>
                  <a:ea typeface="+mn-ea"/>
                  <a:cs typeface="Arial" panose="020B0604020202020204" pitchFamily="34" charset="0"/>
                </a:rPr>
                <a:t>Outline application structure; begin write your application</a:t>
              </a:r>
            </a:p>
          </p:txBody>
        </p:sp>
        <p:sp>
          <p:nvSpPr>
            <p:cNvPr id="63" name="Right Brace 62"/>
            <p:cNvSpPr/>
            <p:nvPr/>
          </p:nvSpPr>
          <p:spPr>
            <a:xfrm>
              <a:off x="4573562" y="1428663"/>
              <a:ext cx="152400" cy="2377440"/>
            </a:xfrm>
            <a:prstGeom prst="rightBrace">
              <a:avLst/>
            </a:prstGeom>
            <a:ln w="19050">
              <a:solidFill>
                <a:srgbClr val="345884"/>
              </a:solidFill>
              <a:prstDash val="lgDash"/>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000" b="1">
                <a:solidFill>
                  <a:srgbClr val="000000"/>
                </a:solidFill>
              </a:endParaRPr>
            </a:p>
          </p:txBody>
        </p:sp>
      </p:grpSp>
      <p:sp>
        <p:nvSpPr>
          <p:cNvPr id="65" name="TextBox 64"/>
          <p:cNvSpPr txBox="1"/>
          <p:nvPr/>
        </p:nvSpPr>
        <p:spPr>
          <a:xfrm>
            <a:off x="2470150" y="1614488"/>
            <a:ext cx="2209800" cy="246062"/>
          </a:xfrm>
          <a:prstGeom prst="rect">
            <a:avLst/>
          </a:prstGeom>
          <a:noFill/>
          <a:ln w="38100">
            <a:noFill/>
          </a:ln>
        </p:spPr>
        <p:txBody>
          <a:bodyPr lIns="0" tIns="0" bIns="0">
            <a:spAutoFit/>
          </a:bodyPr>
          <a:lstStyle/>
          <a:p>
            <a:pPr algn="ctr">
              <a:defRPr/>
            </a:pPr>
            <a:r>
              <a:rPr lang="en-US" sz="1600" cap="all" dirty="0">
                <a:solidFill>
                  <a:srgbClr val="000000"/>
                </a:solidFill>
                <a:latin typeface="Arial" panose="020B0604020202020204" pitchFamily="34" charset="0"/>
                <a:ea typeface="+mn-ea"/>
                <a:cs typeface="Arial" panose="020B0604020202020204" pitchFamily="34" charset="0"/>
              </a:rPr>
              <a:t>Planning</a:t>
            </a:r>
          </a:p>
        </p:txBody>
      </p:sp>
      <p:sp>
        <p:nvSpPr>
          <p:cNvPr id="66" name="TextBox 65"/>
          <p:cNvSpPr txBox="1"/>
          <p:nvPr/>
        </p:nvSpPr>
        <p:spPr>
          <a:xfrm>
            <a:off x="3352800" y="1582738"/>
            <a:ext cx="3651250" cy="246062"/>
          </a:xfrm>
          <a:prstGeom prst="rect">
            <a:avLst/>
          </a:prstGeom>
          <a:noFill/>
          <a:ln w="38100">
            <a:noFill/>
          </a:ln>
        </p:spPr>
        <p:txBody>
          <a:bodyPr lIns="0" tIns="0" bIns="0">
            <a:spAutoFit/>
          </a:bodyPr>
          <a:lstStyle/>
          <a:p>
            <a:pPr algn="ctr">
              <a:defRPr/>
            </a:pPr>
            <a:r>
              <a:rPr lang="en-US" sz="1600" cap="all" dirty="0">
                <a:solidFill>
                  <a:srgbClr val="000000"/>
                </a:solidFill>
                <a:latin typeface="Arial" panose="020B0604020202020204" pitchFamily="34" charset="0"/>
                <a:ea typeface="+mn-ea"/>
                <a:cs typeface="Arial" panose="020B0604020202020204" pitchFamily="34" charset="0"/>
              </a:rPr>
              <a:t>Writing</a:t>
            </a:r>
          </a:p>
        </p:txBody>
      </p:sp>
      <p:sp>
        <p:nvSpPr>
          <p:cNvPr id="67" name="TextBox 66"/>
          <p:cNvSpPr txBox="1"/>
          <p:nvPr/>
        </p:nvSpPr>
        <p:spPr>
          <a:xfrm>
            <a:off x="6162675" y="1595438"/>
            <a:ext cx="1446213" cy="246062"/>
          </a:xfrm>
          <a:prstGeom prst="rect">
            <a:avLst/>
          </a:prstGeom>
          <a:noFill/>
          <a:ln w="38100">
            <a:noFill/>
          </a:ln>
        </p:spPr>
        <p:txBody>
          <a:bodyPr lIns="0" tIns="0" bIns="0">
            <a:spAutoFit/>
          </a:bodyPr>
          <a:lstStyle/>
          <a:p>
            <a:pPr algn="ctr">
              <a:defRPr/>
            </a:pPr>
            <a:r>
              <a:rPr lang="en-US" sz="1600" cap="all" dirty="0">
                <a:solidFill>
                  <a:srgbClr val="000000"/>
                </a:solidFill>
                <a:latin typeface="Arial" panose="020B0604020202020204" pitchFamily="34" charset="0"/>
                <a:ea typeface="+mn-ea"/>
                <a:cs typeface="Arial" panose="020B0604020202020204" pitchFamily="34" charset="0"/>
              </a:rPr>
              <a:t>Submitting</a:t>
            </a:r>
          </a:p>
        </p:txBody>
      </p:sp>
      <p:sp>
        <p:nvSpPr>
          <p:cNvPr id="74775" name="TextBox 6"/>
          <p:cNvSpPr txBox="1">
            <a:spLocks noChangeArrowheads="1"/>
          </p:cNvSpPr>
          <p:nvPr/>
        </p:nvSpPr>
        <p:spPr bwMode="auto">
          <a:xfrm>
            <a:off x="2363788" y="3175"/>
            <a:ext cx="2865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3600" dirty="0">
                <a:latin typeface="Times New Roman" panose="02020603050405020304" pitchFamily="18" charset="0"/>
              </a:rPr>
              <a:t>Ideal Timeline</a:t>
            </a:r>
          </a:p>
        </p:txBody>
      </p:sp>
      <p:sp>
        <p:nvSpPr>
          <p:cNvPr id="7" name="TextBox 6"/>
          <p:cNvSpPr txBox="1"/>
          <p:nvPr/>
        </p:nvSpPr>
        <p:spPr>
          <a:xfrm>
            <a:off x="5856288" y="3602038"/>
            <a:ext cx="1960562" cy="1416050"/>
          </a:xfrm>
          <a:prstGeom prst="rect">
            <a:avLst/>
          </a:prstGeom>
          <a:noFill/>
          <a:ln w="25400">
            <a:solidFill>
              <a:schemeClr val="bg2"/>
            </a:solidFill>
          </a:ln>
        </p:spPr>
        <p:txBody>
          <a:bodyPr>
            <a:spAutoFit/>
          </a:bodyPr>
          <a:lstStyle/>
          <a:p>
            <a:pPr>
              <a:defRPr/>
            </a:pPr>
            <a:r>
              <a:rPr lang="en-US" sz="1400" dirty="0">
                <a:solidFill>
                  <a:schemeClr val="bg1"/>
                </a:solidFill>
              </a:rPr>
              <a:t>Contact  GA</a:t>
            </a:r>
            <a:endParaRPr lang="en-US" sz="1200" dirty="0">
              <a:solidFill>
                <a:schemeClr val="bg1"/>
              </a:solidFill>
            </a:endParaRPr>
          </a:p>
          <a:p>
            <a:pPr marL="457200" indent="-457200">
              <a:buFontTx/>
              <a:buAutoNum type="arabicPeriod"/>
              <a:defRPr/>
            </a:pPr>
            <a:r>
              <a:rPr lang="en-US" sz="1200" dirty="0">
                <a:solidFill>
                  <a:schemeClr val="bg1"/>
                </a:solidFill>
              </a:rPr>
              <a:t>Checklist</a:t>
            </a:r>
          </a:p>
          <a:p>
            <a:pPr marL="457200" indent="-457200">
              <a:buFontTx/>
              <a:buAutoNum type="arabicPeriod"/>
              <a:defRPr/>
            </a:pPr>
            <a:r>
              <a:rPr lang="en-US" sz="1200" dirty="0">
                <a:solidFill>
                  <a:schemeClr val="bg1"/>
                </a:solidFill>
              </a:rPr>
              <a:t>Review RFA</a:t>
            </a:r>
          </a:p>
          <a:p>
            <a:pPr marL="457200" indent="-457200">
              <a:buFontTx/>
              <a:buAutoNum type="arabicPeriod"/>
              <a:defRPr/>
            </a:pPr>
            <a:r>
              <a:rPr lang="en-US" sz="1200" dirty="0">
                <a:solidFill>
                  <a:schemeClr val="bg1"/>
                </a:solidFill>
              </a:rPr>
              <a:t>Define key personnel</a:t>
            </a:r>
          </a:p>
          <a:p>
            <a:pPr marL="457200" indent="-457200">
              <a:buFontTx/>
              <a:buAutoNum type="arabicPeriod"/>
              <a:defRPr/>
            </a:pPr>
            <a:r>
              <a:rPr lang="en-US" sz="1200" dirty="0">
                <a:solidFill>
                  <a:schemeClr val="bg1"/>
                </a:solidFill>
              </a:rPr>
              <a:t>Subcontracts</a:t>
            </a:r>
          </a:p>
          <a:p>
            <a:pPr marL="457200" indent="-457200">
              <a:buFontTx/>
              <a:buAutoNum type="arabicPeriod"/>
              <a:defRPr/>
            </a:pPr>
            <a:r>
              <a:rPr lang="en-US" sz="1200" dirty="0">
                <a:solidFill>
                  <a:schemeClr val="bg1"/>
                </a:solidFill>
              </a:rPr>
              <a:t>Refine timeline</a:t>
            </a:r>
          </a:p>
          <a:p>
            <a:pPr marL="457200" indent="-457200">
              <a:buFontTx/>
              <a:buAutoNum type="arabicPeriod"/>
              <a:defRPr/>
            </a:pPr>
            <a:r>
              <a:rPr lang="en-US" sz="1200" dirty="0">
                <a:solidFill>
                  <a:schemeClr val="bg1"/>
                </a:solidFill>
              </a:rPr>
              <a:t>Review budget</a:t>
            </a:r>
          </a:p>
        </p:txBody>
      </p:sp>
      <p:cxnSp>
        <p:nvCxnSpPr>
          <p:cNvPr id="9" name="Straight Arrow Connector 8"/>
          <p:cNvCxnSpPr>
            <a:cxnSpLocks noChangeShapeType="1"/>
            <a:endCxn id="14" idx="1"/>
          </p:cNvCxnSpPr>
          <p:nvPr/>
        </p:nvCxnSpPr>
        <p:spPr bwMode="auto">
          <a:xfrm flipH="1" flipV="1">
            <a:off x="5510213" y="2571750"/>
            <a:ext cx="346075" cy="1066800"/>
          </a:xfrm>
          <a:prstGeom prst="straightConnector1">
            <a:avLst/>
          </a:prstGeom>
          <a:noFill/>
          <a:ln w="25400" cap="sq">
            <a:solidFill>
              <a:schemeClr val="bg2"/>
            </a:solidFill>
            <a:round/>
            <a:headEnd type="none" w="sm" len="sm"/>
            <a:tailEnd type="triangle" w="med" len="med"/>
          </a:ln>
          <a:extLst>
            <a:ext uri="{909E8E84-426E-40DD-AFC4-6F175D3DCCD1}">
              <a14:hiddenFill xmlns:a14="http://schemas.microsoft.com/office/drawing/2010/main">
                <a:noFill/>
              </a14:hiddenFill>
            </a:ext>
          </a:extLst>
        </p:spPr>
      </p:cxnSp>
      <p:sp>
        <p:nvSpPr>
          <p:cNvPr id="14" name="Right Brace 13"/>
          <p:cNvSpPr>
            <a:spLocks/>
          </p:cNvSpPr>
          <p:nvPr/>
        </p:nvSpPr>
        <p:spPr bwMode="auto">
          <a:xfrm rot="5400000">
            <a:off x="5403850" y="2130425"/>
            <a:ext cx="212725" cy="669925"/>
          </a:xfrm>
          <a:prstGeom prst="rightBrace">
            <a:avLst>
              <a:gd name="adj1" fmla="val 8340"/>
              <a:gd name="adj2" fmla="val 50000"/>
            </a:avLst>
          </a:prstGeom>
          <a:solidFill>
            <a:schemeClr val="accent1"/>
          </a:solidFill>
          <a:ln w="12700" cap="sq">
            <a:solidFill>
              <a:srgbClr val="FC1921"/>
            </a:solidFill>
            <a:round/>
            <a:headEnd type="none" w="sm" len="sm"/>
            <a:tailEnd type="none" w="sm" len="sm"/>
          </a:ln>
        </p:spPr>
        <p:txBody>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pPr>
            <a:endParaRPr lang="en-US" altLang="en-US" sz="2400">
              <a:solidFill>
                <a:schemeClr val="tx1"/>
              </a:solidFill>
              <a:latin typeface="Times New Roman" panose="02020603050405020304" pitchFamily="18" charset="0"/>
            </a:endParaRPr>
          </a:p>
        </p:txBody>
      </p:sp>
      <p:sp>
        <p:nvSpPr>
          <p:cNvPr id="54" name="TextBox 53"/>
          <p:cNvSpPr txBox="1"/>
          <p:nvPr/>
        </p:nvSpPr>
        <p:spPr>
          <a:xfrm>
            <a:off x="4665663" y="5018088"/>
            <a:ext cx="2097087" cy="1600200"/>
          </a:xfrm>
          <a:prstGeom prst="rect">
            <a:avLst/>
          </a:prstGeom>
          <a:noFill/>
          <a:ln w="25400">
            <a:solidFill>
              <a:schemeClr val="bg2"/>
            </a:solidFill>
          </a:ln>
        </p:spPr>
        <p:txBody>
          <a:bodyPr>
            <a:spAutoFit/>
          </a:bodyPr>
          <a:lstStyle/>
          <a:p>
            <a:pPr>
              <a:defRPr/>
            </a:pPr>
            <a:r>
              <a:rPr lang="en-US" sz="1400" dirty="0">
                <a:solidFill>
                  <a:schemeClr val="bg1"/>
                </a:solidFill>
              </a:rPr>
              <a:t>Contact  BA</a:t>
            </a:r>
            <a:endParaRPr lang="en-US" sz="1200" dirty="0">
              <a:solidFill>
                <a:schemeClr val="bg1"/>
              </a:solidFill>
            </a:endParaRPr>
          </a:p>
          <a:p>
            <a:pPr marL="457200" indent="-457200">
              <a:buFontTx/>
              <a:buAutoNum type="arabicPeriod"/>
              <a:defRPr/>
            </a:pPr>
            <a:r>
              <a:rPr lang="en-US" sz="1200" dirty="0">
                <a:solidFill>
                  <a:schemeClr val="bg1"/>
                </a:solidFill>
              </a:rPr>
              <a:t>Review budget</a:t>
            </a:r>
          </a:p>
          <a:p>
            <a:pPr marL="457200" indent="-457200">
              <a:buFontTx/>
              <a:buAutoNum type="arabicPeriod"/>
              <a:defRPr/>
            </a:pPr>
            <a:r>
              <a:rPr lang="en-US" sz="1200" dirty="0">
                <a:solidFill>
                  <a:schemeClr val="bg1"/>
                </a:solidFill>
              </a:rPr>
              <a:t>Preliminary budget justification</a:t>
            </a:r>
          </a:p>
          <a:p>
            <a:pPr marL="457200" indent="-457200">
              <a:buFontTx/>
              <a:buAutoNum type="arabicPeriod"/>
              <a:defRPr/>
            </a:pPr>
            <a:r>
              <a:rPr lang="en-US" sz="1200" dirty="0">
                <a:solidFill>
                  <a:schemeClr val="bg1"/>
                </a:solidFill>
              </a:rPr>
              <a:t>Define key personnel, % effort, etc.</a:t>
            </a:r>
          </a:p>
          <a:p>
            <a:pPr marL="457200" indent="-457200">
              <a:buFontTx/>
              <a:buAutoNum type="arabicPeriod"/>
              <a:defRPr/>
            </a:pPr>
            <a:r>
              <a:rPr lang="en-US" sz="1200" dirty="0">
                <a:solidFill>
                  <a:schemeClr val="bg1"/>
                </a:solidFill>
              </a:rPr>
              <a:t>Refine timeline with GA</a:t>
            </a:r>
          </a:p>
        </p:txBody>
      </p:sp>
      <p:sp>
        <p:nvSpPr>
          <p:cNvPr id="55" name="TextBox 54"/>
          <p:cNvSpPr txBox="1">
            <a:spLocks noChangeArrowheads="1"/>
          </p:cNvSpPr>
          <p:nvPr/>
        </p:nvSpPr>
        <p:spPr bwMode="auto">
          <a:xfrm>
            <a:off x="7724775" y="141288"/>
            <a:ext cx="1190625" cy="11684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1400" dirty="0">
                <a:solidFill>
                  <a:schemeClr val="bg1"/>
                </a:solidFill>
                <a:latin typeface="Times New Roman" panose="02020603050405020304" pitchFamily="18" charset="0"/>
              </a:rPr>
              <a:t>Receive a reminder 10 business days of 5 day requirement</a:t>
            </a:r>
            <a:endParaRPr lang="en-US" altLang="en-US" sz="1200" dirty="0">
              <a:solidFill>
                <a:schemeClr val="bg1"/>
              </a:solidFill>
              <a:latin typeface="Times New Roman" panose="02020603050405020304" pitchFamily="18" charset="0"/>
            </a:endParaRPr>
          </a:p>
        </p:txBody>
      </p:sp>
      <p:cxnSp>
        <p:nvCxnSpPr>
          <p:cNvPr id="22" name="Straight Arrow Connector 21"/>
          <p:cNvCxnSpPr>
            <a:cxnSpLocks noChangeShapeType="1"/>
          </p:cNvCxnSpPr>
          <p:nvPr/>
        </p:nvCxnSpPr>
        <p:spPr bwMode="auto">
          <a:xfrm flipH="1">
            <a:off x="8001000" y="1343025"/>
            <a:ext cx="439738" cy="517525"/>
          </a:xfrm>
          <a:prstGeom prst="straightConnector1">
            <a:avLst/>
          </a:prstGeom>
          <a:noFill/>
          <a:ln w="38100" cap="sq">
            <a:solidFill>
              <a:schemeClr val="bg1"/>
            </a:solidFill>
            <a:round/>
            <a:headEnd type="none" w="sm" len="sm"/>
            <a:tailEnd type="triangle" w="med" len="med"/>
          </a:ln>
          <a:extLst>
            <a:ext uri="{909E8E84-426E-40DD-AFC4-6F175D3DCCD1}">
              <a14:hiddenFill xmlns:a14="http://schemas.microsoft.com/office/drawing/2010/main">
                <a:noFill/>
              </a14:hiddenFill>
            </a:ext>
          </a:extLst>
        </p:spPr>
      </p:cxnSp>
      <p:cxnSp>
        <p:nvCxnSpPr>
          <p:cNvPr id="74782" name="Straight Connector 23"/>
          <p:cNvCxnSpPr>
            <a:cxnSpLocks noChangeShapeType="1"/>
          </p:cNvCxnSpPr>
          <p:nvPr/>
        </p:nvCxnSpPr>
        <p:spPr bwMode="auto">
          <a:xfrm>
            <a:off x="8229600" y="1860550"/>
            <a:ext cx="0" cy="460375"/>
          </a:xfrm>
          <a:prstGeom prst="line">
            <a:avLst/>
          </a:prstGeom>
          <a:noFill/>
          <a:ln w="38100" cap="sq">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60" name="TextBox 59"/>
          <p:cNvSpPr txBox="1">
            <a:spLocks noChangeArrowheads="1"/>
          </p:cNvSpPr>
          <p:nvPr/>
        </p:nvSpPr>
        <p:spPr bwMode="auto">
          <a:xfrm>
            <a:off x="8229600" y="2973388"/>
            <a:ext cx="866775" cy="73818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1400">
                <a:solidFill>
                  <a:schemeClr val="bg1"/>
                </a:solidFill>
                <a:latin typeface="Times New Roman" panose="02020603050405020304" pitchFamily="18" charset="0"/>
              </a:rPr>
              <a:t>5 day internal deadline</a:t>
            </a:r>
            <a:endParaRPr lang="en-US" altLang="en-US" sz="1200">
              <a:solidFill>
                <a:schemeClr val="bg1"/>
              </a:solidFill>
              <a:latin typeface="Times New Roman" panose="02020603050405020304" pitchFamily="18" charset="0"/>
            </a:endParaRPr>
          </a:p>
        </p:txBody>
      </p:sp>
      <p:cxnSp>
        <p:nvCxnSpPr>
          <p:cNvPr id="71" name="Straight Arrow Connector 70"/>
          <p:cNvCxnSpPr>
            <a:cxnSpLocks noChangeShapeType="1"/>
          </p:cNvCxnSpPr>
          <p:nvPr/>
        </p:nvCxnSpPr>
        <p:spPr bwMode="auto">
          <a:xfrm flipH="1" flipV="1">
            <a:off x="8229600" y="2279650"/>
            <a:ext cx="442913" cy="709613"/>
          </a:xfrm>
          <a:prstGeom prst="straightConnector1">
            <a:avLst/>
          </a:prstGeom>
          <a:noFill/>
          <a:ln w="38100" cap="sq">
            <a:solidFill>
              <a:schemeClr val="bg1"/>
            </a:solidFill>
            <a:round/>
            <a:headEnd type="none" w="sm" len="sm"/>
            <a:tailEnd type="triangle" w="med" len="med"/>
          </a:ln>
          <a:extLst>
            <a:ext uri="{909E8E84-426E-40DD-AFC4-6F175D3DCCD1}">
              <a14:hiddenFill xmlns:a14="http://schemas.microsoft.com/office/drawing/2010/main">
                <a:noFill/>
              </a14:hiddenFill>
            </a:ext>
          </a:extLst>
        </p:spPr>
      </p:cxnSp>
      <p:sp>
        <p:nvSpPr>
          <p:cNvPr id="73" name="TextBox 72"/>
          <p:cNvSpPr txBox="1">
            <a:spLocks noChangeArrowheads="1"/>
          </p:cNvSpPr>
          <p:nvPr/>
        </p:nvSpPr>
        <p:spPr bwMode="auto">
          <a:xfrm>
            <a:off x="4211638" y="1200150"/>
            <a:ext cx="2792412" cy="30638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1400">
                <a:solidFill>
                  <a:schemeClr val="bg1"/>
                </a:solidFill>
                <a:latin typeface="Times New Roman" panose="02020603050405020304" pitchFamily="18" charset="0"/>
              </a:rPr>
              <a:t>60 day internal pre-review deadline</a:t>
            </a:r>
            <a:endParaRPr lang="en-US" altLang="en-US" sz="1200">
              <a:solidFill>
                <a:schemeClr val="bg1"/>
              </a:solidFill>
              <a:latin typeface="Times New Roman" panose="02020603050405020304" pitchFamily="18" charset="0"/>
            </a:endParaRPr>
          </a:p>
        </p:txBody>
      </p:sp>
      <p:cxnSp>
        <p:nvCxnSpPr>
          <p:cNvPr id="74" name="Straight Arrow Connector 73"/>
          <p:cNvCxnSpPr>
            <a:cxnSpLocks noChangeShapeType="1"/>
          </p:cNvCxnSpPr>
          <p:nvPr/>
        </p:nvCxnSpPr>
        <p:spPr bwMode="auto">
          <a:xfrm>
            <a:off x="5667375" y="1517650"/>
            <a:ext cx="914400" cy="552450"/>
          </a:xfrm>
          <a:prstGeom prst="straightConnector1">
            <a:avLst/>
          </a:prstGeom>
          <a:noFill/>
          <a:ln w="38100" cap="sq">
            <a:solidFill>
              <a:schemeClr val="bg1"/>
            </a:solidFill>
            <a:round/>
            <a:headEnd type="none" w="sm" len="sm"/>
            <a:tailEnd type="triangle" w="med" len="med"/>
          </a:ln>
          <a:extLst>
            <a:ext uri="{909E8E84-426E-40DD-AFC4-6F175D3DCCD1}">
              <a14:hiddenFill xmlns:a14="http://schemas.microsoft.com/office/drawing/2010/main">
                <a:noFill/>
              </a14:hiddenFill>
            </a:ext>
          </a:extLst>
        </p:spPr>
      </p:cxnSp>
      <p:sp>
        <p:nvSpPr>
          <p:cNvPr id="75" name="TextBox 74"/>
          <p:cNvSpPr txBox="1">
            <a:spLocks noChangeArrowheads="1"/>
          </p:cNvSpPr>
          <p:nvPr/>
        </p:nvSpPr>
        <p:spPr bwMode="auto">
          <a:xfrm>
            <a:off x="6991350" y="2565400"/>
            <a:ext cx="866775" cy="95408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1400">
                <a:solidFill>
                  <a:schemeClr val="bg1"/>
                </a:solidFill>
                <a:latin typeface="Times New Roman" panose="02020603050405020304" pitchFamily="18" charset="0"/>
              </a:rPr>
              <a:t>30 day pre-critique results</a:t>
            </a:r>
            <a:endParaRPr lang="en-US" altLang="en-US" sz="1200">
              <a:solidFill>
                <a:schemeClr val="bg1"/>
              </a:solidFill>
              <a:latin typeface="Times New Roman" panose="02020603050405020304" pitchFamily="18" charset="0"/>
            </a:endParaRPr>
          </a:p>
        </p:txBody>
      </p:sp>
      <p:cxnSp>
        <p:nvCxnSpPr>
          <p:cNvPr id="76" name="Straight Arrow Connector 75"/>
          <p:cNvCxnSpPr>
            <a:cxnSpLocks noChangeShapeType="1"/>
          </p:cNvCxnSpPr>
          <p:nvPr/>
        </p:nvCxnSpPr>
        <p:spPr bwMode="auto">
          <a:xfrm flipV="1">
            <a:off x="7096125" y="2333625"/>
            <a:ext cx="363538" cy="231775"/>
          </a:xfrm>
          <a:prstGeom prst="straightConnector1">
            <a:avLst/>
          </a:prstGeom>
          <a:noFill/>
          <a:ln w="38100" cap="sq">
            <a:solidFill>
              <a:schemeClr val="bg1"/>
            </a:solidFill>
            <a:round/>
            <a:headEnd type="none" w="sm" len="sm"/>
            <a:tailEnd type="triangle" w="med" len="med"/>
          </a:ln>
          <a:extLst>
            <a:ext uri="{909E8E84-426E-40DD-AFC4-6F175D3DCCD1}">
              <a14:hiddenFill xmlns:a14="http://schemas.microsoft.com/office/drawing/2010/main">
                <a:noFill/>
              </a14:hiddenFill>
            </a:ext>
          </a:extLst>
        </p:spPr>
      </p:cxnSp>
      <p:sp>
        <p:nvSpPr>
          <p:cNvPr id="80" name="TextBox 59"/>
          <p:cNvSpPr txBox="1">
            <a:spLocks noChangeArrowheads="1"/>
          </p:cNvSpPr>
          <p:nvPr/>
        </p:nvSpPr>
        <p:spPr bwMode="auto">
          <a:xfrm>
            <a:off x="5945188" y="2457450"/>
            <a:ext cx="898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1400" dirty="0">
                <a:solidFill>
                  <a:srgbClr val="000000"/>
                </a:solidFill>
                <a:ea typeface="+mn-ea"/>
                <a:cs typeface="Arial" panose="020B0604020202020204" pitchFamily="34" charset="0"/>
              </a:rPr>
              <a:t>Complete mature draft of your application</a:t>
            </a:r>
          </a:p>
        </p:txBody>
      </p:sp>
      <p:sp>
        <p:nvSpPr>
          <p:cNvPr id="81" name="TextBox 60"/>
          <p:cNvSpPr txBox="1">
            <a:spLocks noChangeArrowheads="1"/>
          </p:cNvSpPr>
          <p:nvPr/>
        </p:nvSpPr>
        <p:spPr bwMode="auto">
          <a:xfrm>
            <a:off x="7331075" y="5278438"/>
            <a:ext cx="1812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defRPr/>
            </a:pPr>
            <a:r>
              <a:rPr lang="en-US" altLang="en-US" sz="2000" dirty="0">
                <a:solidFill>
                  <a:srgbClr val="000000"/>
                </a:solidFill>
                <a:ea typeface="+mn-ea"/>
                <a:cs typeface="Arial" panose="020B0604020202020204" pitchFamily="34" charset="0"/>
              </a:rPr>
              <a:t>Get feedback; edit; proofread</a:t>
            </a:r>
          </a:p>
        </p:txBody>
      </p:sp>
      <p:cxnSp>
        <p:nvCxnSpPr>
          <p:cNvPr id="82" name="Straight Arrow Connector 81"/>
          <p:cNvCxnSpPr>
            <a:cxnSpLocks noChangeShapeType="1"/>
          </p:cNvCxnSpPr>
          <p:nvPr/>
        </p:nvCxnSpPr>
        <p:spPr bwMode="auto">
          <a:xfrm flipH="1" flipV="1">
            <a:off x="7932738" y="2327275"/>
            <a:ext cx="196850" cy="2940050"/>
          </a:xfrm>
          <a:prstGeom prst="straightConnector1">
            <a:avLst/>
          </a:prstGeom>
          <a:noFill/>
          <a:ln w="38100" cap="sq">
            <a:solidFill>
              <a:schemeClr val="bg1"/>
            </a:solidFill>
            <a:round/>
            <a:headEnd type="none" w="sm" len="sm"/>
            <a:tailEnd type="triangle"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19200" y="228600"/>
            <a:ext cx="6934200" cy="838200"/>
          </a:xfrm>
          <a:solidFill>
            <a:schemeClr val="tx2">
              <a:lumMod val="60000"/>
              <a:lumOff val="40000"/>
            </a:schemeClr>
          </a:solidFill>
        </p:spPr>
        <p:txBody>
          <a:bodyPr/>
          <a:lstStyle/>
          <a:p>
            <a:pPr algn="ctr">
              <a:defRPr/>
            </a:pPr>
            <a:r>
              <a:rPr lang="en-US" altLang="en-US" sz="3600" b="1" dirty="0"/>
              <a:t>How to access ARS services</a:t>
            </a:r>
          </a:p>
        </p:txBody>
      </p:sp>
      <p:sp>
        <p:nvSpPr>
          <p:cNvPr id="104451" name="Content Placeholder 2"/>
          <p:cNvSpPr>
            <a:spLocks noGrp="1"/>
          </p:cNvSpPr>
          <p:nvPr>
            <p:ph idx="1"/>
          </p:nvPr>
        </p:nvSpPr>
        <p:spPr>
          <a:xfrm>
            <a:off x="1371600" y="1066800"/>
            <a:ext cx="7620000" cy="3429000"/>
          </a:xfrm>
          <a:noFill/>
          <a:ln>
            <a:solidFill>
              <a:schemeClr val="bg1"/>
            </a:solidFill>
          </a:ln>
        </p:spPr>
        <p:txBody>
          <a:bodyPr/>
          <a:lstStyle/>
          <a:p>
            <a:pPr fontAlgn="ctr">
              <a:lnSpc>
                <a:spcPct val="107000"/>
              </a:lnSpc>
            </a:pPr>
            <a:r>
              <a:rPr lang="en-US" altLang="en-US" sz="2400" dirty="0">
                <a:latin typeface="Calibri" panose="020F0502020204030204" pitchFamily="34" charset="0"/>
                <a:cs typeface="Times New Roman" panose="02020603050405020304" pitchFamily="18" charset="0"/>
              </a:rPr>
              <a:t>To initiate support services </a:t>
            </a:r>
            <a:r>
              <a:rPr lang="en-US" altLang="en-US" sz="2400" b="1" dirty="0">
                <a:latin typeface="Calibri" panose="020F0502020204030204" pitchFamily="34" charset="0"/>
                <a:cs typeface="Times New Roman" panose="02020603050405020304" pitchFamily="18" charset="0"/>
              </a:rPr>
              <a:t>contact:</a:t>
            </a:r>
          </a:p>
          <a:p>
            <a:pPr fontAlgn="ctr">
              <a:lnSpc>
                <a:spcPct val="107000"/>
              </a:lnSpc>
            </a:pPr>
            <a:endParaRPr lang="en-US" altLang="en-US" sz="2400" b="1" dirty="0">
              <a:latin typeface="Calibri" panose="020F0502020204030204" pitchFamily="34" charset="0"/>
              <a:cs typeface="Times New Roman" panose="02020603050405020304" pitchFamily="18" charset="0"/>
            </a:endParaRPr>
          </a:p>
          <a:p>
            <a:pPr fontAlgn="ctr">
              <a:lnSpc>
                <a:spcPct val="107000"/>
              </a:lnSpc>
            </a:pPr>
            <a:r>
              <a:rPr lang="en-US" altLang="en-US" sz="2400" dirty="0">
                <a:latin typeface="Calibri" panose="020F0502020204030204" pitchFamily="34" charset="0"/>
                <a:cs typeface="Times New Roman" panose="02020603050405020304" pitchFamily="18" charset="0"/>
              </a:rPr>
              <a:t> Yolanda Wess at </a:t>
            </a:r>
            <a:r>
              <a:rPr lang="en-US" altLang="en-US" sz="2400" u="sng" dirty="0">
                <a:solidFill>
                  <a:srgbClr val="0070C0"/>
                </a:solidFill>
                <a:latin typeface="Calibri" panose="020F0502020204030204" pitchFamily="34" charset="0"/>
                <a:cs typeface="Times New Roman" panose="02020603050405020304" pitchFamily="18" charset="0"/>
                <a:hlinkClick r:id="rId3"/>
              </a:rPr>
              <a:t>wessyy@uc.edu</a:t>
            </a:r>
            <a:r>
              <a:rPr lang="en-US" altLang="en-US" sz="2400" u="sng" dirty="0">
                <a:latin typeface="Calibri" panose="020F0502020204030204" pitchFamily="34" charset="0"/>
                <a:cs typeface="Times New Roman" panose="02020603050405020304" pitchFamily="18" charset="0"/>
              </a:rPr>
              <a:t> </a:t>
            </a:r>
            <a:r>
              <a:rPr lang="en-US" altLang="en-US" sz="2000" dirty="0">
                <a:latin typeface="Calibri" panose="020F0502020204030204" pitchFamily="34" charset="0"/>
                <a:cs typeface="Times New Roman" panose="02020603050405020304" pitchFamily="18" charset="0"/>
              </a:rPr>
              <a:t>–general inquiries</a:t>
            </a:r>
          </a:p>
          <a:p>
            <a:pPr fontAlgn="ctr">
              <a:lnSpc>
                <a:spcPct val="107000"/>
              </a:lnSpc>
            </a:pPr>
            <a:r>
              <a:rPr lang="en-US" altLang="en-US" sz="2400" dirty="0">
                <a:latin typeface="Calibri" panose="020F0502020204030204" pitchFamily="34" charset="0"/>
                <a:cs typeface="Times New Roman" panose="02020603050405020304" pitchFamily="18" charset="0"/>
              </a:rPr>
              <a:t>  Eric Smith at </a:t>
            </a:r>
            <a:r>
              <a:rPr lang="en-US" altLang="en-US" sz="2400" dirty="0">
                <a:solidFill>
                  <a:srgbClr val="0070C0"/>
                </a:solidFill>
                <a:latin typeface="Calibri" panose="020F0502020204030204" pitchFamily="34" charset="0"/>
                <a:cs typeface="Times New Roman" panose="02020603050405020304" pitchFamily="18" charset="0"/>
                <a:hlinkClick r:id="rId4"/>
              </a:rPr>
              <a:t>eric.smith@uc.edu-</a:t>
            </a:r>
            <a:r>
              <a:rPr lang="en-US" altLang="en-US" sz="2400" dirty="0">
                <a:solidFill>
                  <a:srgbClr val="0070C0"/>
                </a:solidFill>
                <a:latin typeface="Calibri" panose="020F0502020204030204" pitchFamily="34" charset="0"/>
                <a:cs typeface="Times New Roman" panose="02020603050405020304" pitchFamily="18" charset="0"/>
              </a:rPr>
              <a:t> </a:t>
            </a:r>
            <a:r>
              <a:rPr lang="en-US" altLang="en-US" sz="2000" dirty="0">
                <a:latin typeface="Calibri" panose="020F0502020204030204" pitchFamily="34" charset="0"/>
                <a:cs typeface="Times New Roman" panose="02020603050405020304" pitchFamily="18" charset="0"/>
              </a:rPr>
              <a:t>grant writing</a:t>
            </a:r>
          </a:p>
          <a:p>
            <a:pPr fontAlgn="ctr">
              <a:lnSpc>
                <a:spcPct val="107000"/>
              </a:lnSpc>
            </a:pPr>
            <a:r>
              <a:rPr lang="en-US" altLang="en-US" sz="2400" dirty="0">
                <a:latin typeface="Calibri" panose="020F0502020204030204" pitchFamily="34" charset="0"/>
                <a:cs typeface="Times New Roman" panose="02020603050405020304" pitchFamily="18" charset="0"/>
              </a:rPr>
              <a:t>  Angela Duke at </a:t>
            </a:r>
            <a:r>
              <a:rPr lang="en-US" altLang="en-US" sz="2400" dirty="0">
                <a:latin typeface="Calibri" panose="020F0502020204030204" pitchFamily="34" charset="0"/>
                <a:cs typeface="Times New Roman" panose="02020603050405020304" pitchFamily="18" charset="0"/>
                <a:hlinkClick r:id="rId5"/>
              </a:rPr>
              <a:t>dukeaa@ucmail.uc.edu</a:t>
            </a:r>
            <a:r>
              <a:rPr lang="en-US" altLang="en-US" sz="2400" dirty="0">
                <a:latin typeface="Calibri" panose="020F0502020204030204" pitchFamily="34" charset="0"/>
                <a:cs typeface="Times New Roman" panose="02020603050405020304" pitchFamily="18" charset="0"/>
              </a:rPr>
              <a:t> –</a:t>
            </a:r>
            <a:r>
              <a:rPr lang="en-US" altLang="en-US" sz="2000" dirty="0">
                <a:latin typeface="Calibri" panose="020F0502020204030204" pitchFamily="34" charset="0"/>
                <a:cs typeface="Times New Roman" panose="02020603050405020304" pitchFamily="18" charset="0"/>
              </a:rPr>
              <a:t>general inquiries</a:t>
            </a:r>
          </a:p>
          <a:p>
            <a:pPr fontAlgn="ctr">
              <a:lnSpc>
                <a:spcPct val="107000"/>
              </a:lnSpc>
            </a:pPr>
            <a:r>
              <a:rPr lang="en-US" altLang="en-US" sz="2400" dirty="0">
                <a:latin typeface="Calibri" panose="020F0502020204030204" pitchFamily="34" charset="0"/>
                <a:cs typeface="Times New Roman" panose="02020603050405020304" pitchFamily="18" charset="0"/>
              </a:rPr>
              <a:t>  Gina Shelton at </a:t>
            </a:r>
            <a:r>
              <a:rPr lang="en-US" altLang="en-US" sz="2400" dirty="0">
                <a:solidFill>
                  <a:schemeClr val="bg1"/>
                </a:solidFill>
                <a:latin typeface="Calibri" panose="020F0502020204030204" pitchFamily="34" charset="0"/>
                <a:cs typeface="Times New Roman" panose="02020603050405020304" pitchFamily="18" charset="0"/>
                <a:hlinkClick r:id="rId6"/>
              </a:rPr>
              <a:t>sheltohn@uc.edu</a:t>
            </a:r>
            <a:r>
              <a:rPr lang="en-US" altLang="en-US" sz="2400" dirty="0">
                <a:solidFill>
                  <a:schemeClr val="bg1"/>
                </a:solidFill>
                <a:latin typeface="Calibri" panose="020F0502020204030204" pitchFamily="34" charset="0"/>
                <a:cs typeface="Times New Roman" panose="02020603050405020304" pitchFamily="18" charset="0"/>
              </a:rPr>
              <a:t> -</a:t>
            </a:r>
            <a:r>
              <a:rPr lang="en-US" altLang="en-US" sz="2000" dirty="0">
                <a:latin typeface="Calibri" panose="020F0502020204030204" pitchFamily="34" charset="0"/>
                <a:cs typeface="Times New Roman" panose="02020603050405020304" pitchFamily="18" charset="0"/>
              </a:rPr>
              <a:t>regulatory</a:t>
            </a:r>
            <a:endParaRPr lang="en-US" altLang="en-US" sz="2000" u="sng" dirty="0">
              <a:latin typeface="Calibri" panose="020F0502020204030204" pitchFamily="34" charset="0"/>
              <a:cs typeface="Times New Roman" panose="02020603050405020304" pitchFamily="18" charset="0"/>
            </a:endParaRPr>
          </a:p>
          <a:p>
            <a:pPr fontAlgn="ctr">
              <a:lnSpc>
                <a:spcPct val="107000"/>
              </a:lnSpc>
            </a:pPr>
            <a:r>
              <a:rPr lang="en-US" altLang="en-US" sz="2200" dirty="0">
                <a:latin typeface="Calibri" panose="020F0502020204030204" pitchFamily="34" charset="0"/>
                <a:cs typeface="Times New Roman" panose="02020603050405020304" pitchFamily="18" charset="0"/>
              </a:rPr>
              <a:t>   Anissa Moussa at  </a:t>
            </a:r>
            <a:r>
              <a:rPr lang="en-US" altLang="en-US" sz="2200" dirty="0">
                <a:latin typeface="Calibri" panose="020F0502020204030204" pitchFamily="34" charset="0"/>
                <a:cs typeface="Times New Roman" panose="02020603050405020304" pitchFamily="18" charset="0"/>
                <a:hlinkClick r:id="rId7"/>
              </a:rPr>
              <a:t>moussaaa@uc.edu</a:t>
            </a:r>
            <a:r>
              <a:rPr lang="en-US" altLang="en-US" sz="2200" dirty="0">
                <a:latin typeface="Calibri" panose="020F0502020204030204" pitchFamily="34" charset="0"/>
                <a:cs typeface="Times New Roman" panose="02020603050405020304" pitchFamily="18" charset="0"/>
              </a:rPr>
              <a:t> - lab processing	</a:t>
            </a:r>
          </a:p>
          <a:p>
            <a:pPr fontAlgn="ctr">
              <a:lnSpc>
                <a:spcPct val="107000"/>
              </a:lnSpc>
            </a:pPr>
            <a:endParaRPr lang="en-US" altLang="en-US" sz="2200" dirty="0">
              <a:latin typeface="Calibri" panose="020F0502020204030204" pitchFamily="34" charset="0"/>
              <a:cs typeface="Times New Roman" panose="02020603050405020304" pitchFamily="18" charset="0"/>
            </a:endParaRPr>
          </a:p>
          <a:p>
            <a:pPr lvl="1" fontAlgn="ctr">
              <a:lnSpc>
                <a:spcPct val="107000"/>
              </a:lnSpc>
              <a:spcBef>
                <a:spcPct val="0"/>
              </a:spcBef>
            </a:pPr>
            <a:r>
              <a:rPr lang="en-US" altLang="en-US" sz="2000" dirty="0">
                <a:solidFill>
                  <a:schemeClr val="bg2"/>
                </a:solidFill>
                <a:latin typeface="Calibri" panose="020F0502020204030204" pitchFamily="34" charset="0"/>
                <a:cs typeface="Times New Roman" panose="02020603050405020304" pitchFamily="18" charset="0"/>
              </a:rPr>
              <a:t>     </a:t>
            </a:r>
            <a:r>
              <a:rPr lang="en-US" altLang="en-US" sz="1800" dirty="0">
                <a:solidFill>
                  <a:schemeClr val="bg2"/>
                </a:solidFill>
                <a:latin typeface="Calibri" panose="020F0502020204030204" pitchFamily="34" charset="0"/>
                <a:cs typeface="Times New Roman" panose="02020603050405020304" pitchFamily="18" charset="0"/>
              </a:rPr>
              <a:t> A determination will be made whether the ARS team can meet the  </a:t>
            </a:r>
          </a:p>
          <a:p>
            <a:pPr lvl="1" fontAlgn="ctr">
              <a:lnSpc>
                <a:spcPct val="107000"/>
              </a:lnSpc>
              <a:spcBef>
                <a:spcPct val="0"/>
              </a:spcBef>
              <a:buFontTx/>
              <a:buNone/>
            </a:pPr>
            <a:r>
              <a:rPr lang="en-US" altLang="en-US" sz="1800" dirty="0">
                <a:solidFill>
                  <a:schemeClr val="bg2"/>
                </a:solidFill>
                <a:latin typeface="Calibri" panose="020F0502020204030204" pitchFamily="34" charset="0"/>
                <a:cs typeface="Times New Roman" panose="02020603050405020304" pitchFamily="18" charset="0"/>
              </a:rPr>
              <a:t>                  needs within time constraints</a:t>
            </a:r>
            <a:endParaRPr lang="en-US" altLang="en-US" sz="1800" dirty="0">
              <a:solidFill>
                <a:schemeClr val="bg2"/>
              </a:solidFill>
              <a:latin typeface="Calibri" panose="020F0502020204030204" pitchFamily="34" charset="0"/>
            </a:endParaRPr>
          </a:p>
          <a:p>
            <a:r>
              <a:rPr lang="en-US" altLang="en-US" sz="1800" dirty="0"/>
              <a:t>.</a:t>
            </a:r>
          </a:p>
          <a:p>
            <a:pPr>
              <a:spcAft>
                <a:spcPts val="300"/>
              </a:spcAft>
            </a:pPr>
            <a:endParaRPr lang="en-US" altLang="en-US" sz="2400" dirty="0"/>
          </a:p>
        </p:txBody>
      </p:sp>
      <p:sp>
        <p:nvSpPr>
          <p:cNvPr id="104452"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fld id="{837DA829-7FC0-403C-B689-D3A63B4EFB3E}" type="slidenum">
              <a:rPr lang="en-US" altLang="en-US" sz="1200">
                <a:solidFill>
                  <a:schemeClr val="tx1"/>
                </a:solidFill>
              </a:rPr>
              <a:pPr>
                <a:spcBef>
                  <a:spcPct val="0"/>
                </a:spcBef>
                <a:buClrTx/>
                <a:buSzTx/>
              </a:pPr>
              <a:t>33</a:t>
            </a:fld>
            <a:endParaRPr lang="en-US" altLang="en-US" sz="1200">
              <a:solidFill>
                <a:schemeClr val="tx1"/>
              </a:solidFill>
            </a:endParaRPr>
          </a:p>
        </p:txBody>
      </p:sp>
    </p:spTree>
    <p:extLst>
      <p:ext uri="{BB962C8B-B14F-4D97-AF65-F5344CB8AC3E}">
        <p14:creationId xmlns:p14="http://schemas.microsoft.com/office/powerpoint/2010/main" val="57156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371600"/>
            <a:ext cx="6797675" cy="4708525"/>
          </a:xfrm>
          <a:prstGeom prst="rect">
            <a:avLst/>
          </a:prstGeom>
        </p:spPr>
        <p:txBody>
          <a:bodyPr>
            <a:spAutoFit/>
          </a:bodyPr>
          <a:lstStyle/>
          <a:p>
            <a:pPr marL="171450" indent="-171450">
              <a:buFont typeface="Arial" panose="020B0604020202020204" pitchFamily="34" charset="0"/>
              <a:buChar char="•"/>
              <a:defRPr/>
            </a:pPr>
            <a:r>
              <a:rPr lang="en-US" sz="2000" dirty="0">
                <a:solidFill>
                  <a:schemeClr val="bg2"/>
                </a:solidFill>
              </a:rPr>
              <a:t>The goal of the </a:t>
            </a:r>
            <a:r>
              <a:rPr lang="en-US" sz="2000" dirty="0" err="1">
                <a:solidFill>
                  <a:schemeClr val="bg2"/>
                </a:solidFill>
              </a:rPr>
              <a:t>CoM</a:t>
            </a:r>
            <a:r>
              <a:rPr lang="en-US" sz="2000" dirty="0">
                <a:solidFill>
                  <a:schemeClr val="bg2"/>
                </a:solidFill>
              </a:rPr>
              <a:t> Grant Pre-Review Program is to support the refinement of scientific projects and </a:t>
            </a:r>
            <a:r>
              <a:rPr lang="en-US" sz="2000" dirty="0" err="1">
                <a:solidFill>
                  <a:schemeClr val="bg2"/>
                </a:solidFill>
              </a:rPr>
              <a:t>grantsmanship</a:t>
            </a:r>
            <a:r>
              <a:rPr lang="en-US" sz="2000" dirty="0">
                <a:solidFill>
                  <a:schemeClr val="bg2"/>
                </a:solidFill>
              </a:rPr>
              <a:t> of proposals from </a:t>
            </a:r>
            <a:r>
              <a:rPr lang="en-US" sz="2000" dirty="0" err="1">
                <a:solidFill>
                  <a:schemeClr val="bg2"/>
                </a:solidFill>
              </a:rPr>
              <a:t>CoM</a:t>
            </a:r>
            <a:r>
              <a:rPr lang="en-US" sz="2000" dirty="0">
                <a:solidFill>
                  <a:schemeClr val="bg2"/>
                </a:solidFill>
              </a:rPr>
              <a:t> faculty prior to official submission of a grant application to a funding agency. </a:t>
            </a:r>
          </a:p>
          <a:p>
            <a:pPr>
              <a:defRPr/>
            </a:pPr>
            <a:endParaRPr lang="en-US" sz="2000" dirty="0">
              <a:solidFill>
                <a:schemeClr val="bg2"/>
              </a:solidFill>
            </a:endParaRPr>
          </a:p>
          <a:p>
            <a:pPr marL="171450" indent="-171450">
              <a:buFont typeface="Arial" panose="020B0604020202020204" pitchFamily="34" charset="0"/>
              <a:buChar char="•"/>
              <a:defRPr/>
            </a:pPr>
            <a:r>
              <a:rPr lang="en-US" sz="2000" dirty="0">
                <a:solidFill>
                  <a:schemeClr val="bg2"/>
                </a:solidFill>
              </a:rPr>
              <a:t>The Grant Pre-Review Program accepts electronic submissions of grant proposals on a rolling basis and provides NIH style reviews from our expert faculty. </a:t>
            </a:r>
          </a:p>
          <a:p>
            <a:pPr lvl="1">
              <a:defRPr/>
            </a:pPr>
            <a:r>
              <a:rPr lang="en-US" sz="2000" dirty="0">
                <a:solidFill>
                  <a:schemeClr val="bg2"/>
                </a:solidFill>
              </a:rPr>
              <a:t>(</a:t>
            </a:r>
            <a:r>
              <a:rPr lang="en-US" sz="2000" dirty="0">
                <a:solidFill>
                  <a:schemeClr val="bg2"/>
                </a:solidFill>
                <a:hlinkClick r:id="rId2"/>
              </a:rPr>
              <a:t>http://www.med.uc.edu/research/funding/grant-pre-review</a:t>
            </a:r>
            <a:r>
              <a:rPr lang="en-US" sz="2000" dirty="0">
                <a:solidFill>
                  <a:schemeClr val="bg2"/>
                </a:solidFill>
              </a:rPr>
              <a:t>)</a:t>
            </a:r>
          </a:p>
          <a:p>
            <a:pPr lvl="1">
              <a:defRPr/>
            </a:pPr>
            <a:endParaRPr lang="en-US" sz="2000" dirty="0">
              <a:solidFill>
                <a:schemeClr val="bg2"/>
              </a:solidFill>
            </a:endParaRPr>
          </a:p>
          <a:p>
            <a:pPr marL="171450" indent="-171450">
              <a:buFont typeface="Arial" panose="020B0604020202020204" pitchFamily="34" charset="0"/>
              <a:buChar char="•"/>
              <a:defRPr/>
            </a:pPr>
            <a:r>
              <a:rPr lang="en-US" sz="2000" dirty="0">
                <a:solidFill>
                  <a:schemeClr val="bg2"/>
                </a:solidFill>
              </a:rPr>
              <a:t>Applications for pre-review need to be submitted 60 days prior to the actual grant deadline.  </a:t>
            </a:r>
          </a:p>
          <a:p>
            <a:pPr>
              <a:defRPr/>
            </a:pPr>
            <a:endParaRPr lang="en-US" sz="2000" dirty="0">
              <a:solidFill>
                <a:schemeClr val="bg2"/>
              </a:solidFill>
            </a:endParaRPr>
          </a:p>
          <a:p>
            <a:pPr marL="171450" indent="-171450">
              <a:buFont typeface="Arial" panose="020B0604020202020204" pitchFamily="34" charset="0"/>
              <a:buChar char="•"/>
              <a:defRPr/>
            </a:pPr>
            <a:r>
              <a:rPr lang="en-US" sz="2000" dirty="0">
                <a:solidFill>
                  <a:schemeClr val="bg2"/>
                </a:solidFill>
              </a:rPr>
              <a:t>The intent of the program is to provide expert reviews within 30 days prior to the submission date of the application</a:t>
            </a:r>
          </a:p>
        </p:txBody>
      </p:sp>
      <p:grpSp>
        <p:nvGrpSpPr>
          <p:cNvPr id="76803" name="Title 1"/>
          <p:cNvGrpSpPr>
            <a:grpSpLocks/>
          </p:cNvGrpSpPr>
          <p:nvPr/>
        </p:nvGrpSpPr>
        <p:grpSpPr bwMode="auto">
          <a:xfrm>
            <a:off x="914400" y="152400"/>
            <a:ext cx="7924800" cy="1079500"/>
            <a:chOff x="576" y="96"/>
            <a:chExt cx="4992" cy="680"/>
          </a:xfrm>
        </p:grpSpPr>
        <p:pic>
          <p:nvPicPr>
            <p:cNvPr id="76804" name="Tit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96"/>
              <a:ext cx="499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576" y="103"/>
              <a:ext cx="4992" cy="672"/>
            </a:xfrm>
            <a:prstGeom prst="rect">
              <a:avLst/>
            </a:prstGeom>
            <a:solidFill>
              <a:schemeClr val="accent4">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z="3200" b="1" dirty="0">
                  <a:solidFill>
                    <a:schemeClr val="bg1"/>
                  </a:solidFill>
                  <a:effectLst>
                    <a:outerShdw blurRad="38100" dist="38100" dir="2700000" algn="tl">
                      <a:srgbClr val="C0C0C0"/>
                    </a:outerShdw>
                  </a:effectLst>
                  <a:latin typeface="Arial" panose="020B0604020202020204" pitchFamily="34" charset="0"/>
                </a:rPr>
                <a:t>College of Medicine: Grant Pre-Review Program</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70710" y="1360054"/>
            <a:ext cx="7162800"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The College of medicine’s (</a:t>
            </a:r>
            <a:r>
              <a:rPr kumimoji="0" lang="en-US" altLang="en-US" sz="18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CoM’s</a:t>
            </a:r>
            <a:r>
              <a:rPr kumimoji="0" lang="en-US" altLang="en-US"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Office of Research announces the services of a scientific writer, </a:t>
            </a:r>
            <a:r>
              <a:rPr kumimoji="0" lang="en-US" altLang="en-US" sz="1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Jen </a:t>
            </a:r>
            <a:r>
              <a:rPr kumimoji="0" lang="en-US" altLang="en-US" sz="18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Veevers</a:t>
            </a:r>
            <a:r>
              <a:rPr kumimoji="0" lang="en-US" altLang="en-US" sz="1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Ph.D.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The purpose of this support: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Review written grants.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Provide recommendations on the Specific Aims page, Research Strategy, Project Narrative, and Project Summary.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Maximize the </a:t>
            </a:r>
            <a:r>
              <a:rPr kumimoji="0" lang="en-US" altLang="en-US" sz="12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grantsmanship</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clarity of thought, and logical presentation of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Requests for grant writing assistance should meet the following criteria: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1. Applications that are within 15 percentile points of the NIH Institute </a:t>
            </a:r>
            <a:r>
              <a:rPr kumimoji="0" lang="en-US" altLang="en-US" sz="1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payline</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endParaRPr kumimoji="0" lang="en-US" alt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altLang="en-US" sz="1200" b="0"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Timeline</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2-week turnaround time for recommendations from Dr. </a:t>
            </a:r>
            <a:r>
              <a:rPr kumimoji="0" lang="en-US" altLang="en-US" sz="12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Veevers</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altLang="en-US" sz="1200" b="0"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Required documents</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(1) a copy of the submitted proposal; (2) a copy of the summary statement, including the score;  (3) a draft of the one-page “Introduction to Resubmission.”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2. Applications that have been reviewed and received a score</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endParaRPr kumimoji="0" lang="en-US" alt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altLang="en-US" sz="1200" b="0"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Timeline</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3-week turnaround time for recommendations from Dr. </a:t>
            </a:r>
            <a:r>
              <a:rPr kumimoji="0" lang="en-US" altLang="en-US" sz="12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Veevers</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altLang="en-US" sz="1200" b="0"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Required documents</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(1) a copy of the submitted proposal; (2) a copy of the summary statement, including the score; (3) a draft of the one-page “Introduction to Resubmission.” </a:t>
            </a:r>
          </a:p>
          <a:p>
            <a:pPr marL="0" marR="0" lvl="0" indent="0" algn="l" defTabSz="457200" rtl="0" eaLnBrk="1" fontAlgn="auto" latinLnBrk="0" hangingPunct="1">
              <a:lnSpc>
                <a:spcPct val="100000"/>
              </a:lnSpc>
              <a:spcBef>
                <a:spcPts val="0"/>
              </a:spcBef>
              <a:spcAft>
                <a:spcPts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3. New submissions that have a well thought out Specific Aims page, Premise, Hypothesis, Impact, Introduction including Literature Review, Preliminary data.</a:t>
            </a:r>
            <a:endParaRPr kumimoji="0" lang="en-US" alt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altLang="en-US" sz="1200" b="0"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Timeline</a:t>
            </a:r>
            <a:r>
              <a:rPr kumimoji="0" lang="en-US" altLang="en-US" sz="1200" b="1"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6 week turnaround time for final recommendations from Dr. </a:t>
            </a:r>
            <a:r>
              <a:rPr kumimoji="0" lang="en-US" altLang="en-US" sz="12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Veevers</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endParaRPr kumimoji="0" lang="en-US" alt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altLang="en-US" sz="1200" b="0" i="0" u="sng" strike="noStrike" kern="1200" cap="none" spc="0" normalizeH="0" baseline="0" noProof="0" dirty="0">
                <a:ln>
                  <a:noFill/>
                </a:ln>
                <a:solidFill>
                  <a:prstClr val="black"/>
                </a:solidFill>
                <a:effectLst/>
                <a:uLnTx/>
                <a:uFillTx/>
                <a:latin typeface="Arial"/>
                <a:ea typeface="+mn-ea"/>
                <a:cs typeface="Arial" panose="020B0604020202020204" pitchFamily="34" charset="0"/>
              </a:rPr>
              <a:t>Required documents</a:t>
            </a:r>
            <a:r>
              <a:rPr kumimoji="0" lang="en-US" altLang="en-US" sz="1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US" alt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(1) FOA; (2) a solid draft of Specific Aims page and Research Strategy; (3) Figures (including summary overview and preliminary data); (4) EndNote Library.</a:t>
            </a:r>
            <a:endParaRPr kumimoji="0" lang="en-US" altLang="en-US" sz="12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 name="Rectangle 4"/>
          <p:cNvSpPr>
            <a:spLocks noChangeArrowheads="1"/>
          </p:cNvSpPr>
          <p:nvPr/>
        </p:nvSpPr>
        <p:spPr bwMode="auto">
          <a:xfrm>
            <a:off x="4237182" y="629956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Form for consideration:</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1200" b="0" i="0" u="none" strike="noStrike" kern="1200" cap="none" spc="0" normalizeH="0" baseline="0" noProof="0" dirty="0">
                <a:ln>
                  <a:noFill/>
                </a:ln>
                <a:solidFill>
                  <a:srgbClr val="EEECE1"/>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https://redcap.research.cchmc.org/surveys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/?s=EJMWXK38CW</a:t>
            </a:r>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33172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B0489AB2-C30A-4AB0-A1D8-0405A92C4C48}"/>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SzPct val="80000"/>
              <a:defRPr sz="2400">
                <a:solidFill>
                  <a:schemeClr val="bg2"/>
                </a:solidFill>
                <a:latin typeface="Arial" panose="020B0604020202020204" pitchFamily="34" charset="0"/>
                <a:ea typeface="MS PGothic" panose="020B0600070205080204" pitchFamily="34" charset="-128"/>
              </a:defRPr>
            </a:lvl1pPr>
            <a:lvl2pPr marL="557213" indent="-214313">
              <a:spcBef>
                <a:spcPct val="20000"/>
              </a:spcBef>
              <a:buClr>
                <a:srgbClr val="FF3300"/>
              </a:buClr>
              <a:buSzPct val="8000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lr>
                <a:srgbClr val="FF3300"/>
              </a:buClr>
              <a:buSzPct val="8000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lr>
                <a:srgbClr val="FF3300"/>
              </a:buClr>
              <a:buSzPct val="8000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lr>
                <a:srgbClr val="FF3300"/>
              </a:buClr>
              <a:buSzPct val="80000"/>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lr>
                <a:srgbClr val="FF3300"/>
              </a:buClr>
              <a:buSzPct val="80000"/>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lr>
                <a:srgbClr val="FF3300"/>
              </a:buClr>
              <a:buSzPct val="80000"/>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lr>
                <a:srgbClr val="FF3300"/>
              </a:buClr>
              <a:buSzPct val="80000"/>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lr>
                <a:srgbClr val="FF3300"/>
              </a:buClr>
              <a:buSzPct val="80000"/>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ClrTx/>
              <a:buSzTx/>
            </a:pPr>
            <a:fld id="{63FA8D07-7B5A-4AD3-A873-2AAFF1D167B0}" type="slidenum">
              <a:rPr lang="en-US" altLang="en-US" sz="1800">
                <a:solidFill>
                  <a:schemeClr val="tx1"/>
                </a:solidFill>
              </a:rPr>
              <a:pPr>
                <a:spcBef>
                  <a:spcPct val="0"/>
                </a:spcBef>
                <a:buClrTx/>
                <a:buSzTx/>
              </a:pPr>
              <a:t>36</a:t>
            </a:fld>
            <a:endParaRPr lang="en-US" altLang="en-US" sz="1800">
              <a:solidFill>
                <a:schemeClr val="tx1"/>
              </a:solidFill>
            </a:endParaRPr>
          </a:p>
        </p:txBody>
      </p:sp>
      <p:sp>
        <p:nvSpPr>
          <p:cNvPr id="41987" name="Rectangle 2">
            <a:extLst>
              <a:ext uri="{FF2B5EF4-FFF2-40B4-BE49-F238E27FC236}">
                <a16:creationId xmlns:a16="http://schemas.microsoft.com/office/drawing/2014/main" id="{ED1DC584-0E9A-42EC-A2B6-4C1107A8A545}"/>
              </a:ext>
            </a:extLst>
          </p:cNvPr>
          <p:cNvSpPr>
            <a:spLocks noChangeArrowheads="1"/>
          </p:cNvSpPr>
          <p:nvPr/>
        </p:nvSpPr>
        <p:spPr bwMode="auto">
          <a:xfrm>
            <a:off x="1771650" y="1783773"/>
            <a:ext cx="56007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2100" b="1" dirty="0">
                <a:solidFill>
                  <a:schemeClr val="tx1"/>
                </a:solidFill>
              </a:rPr>
              <a:t>SPIN: Funding Opportunity Search Engine</a:t>
            </a:r>
          </a:p>
          <a:p>
            <a:pPr>
              <a:spcBef>
                <a:spcPct val="0"/>
              </a:spcBef>
              <a:buClrTx/>
              <a:buSzTx/>
            </a:pPr>
            <a:br>
              <a:rPr lang="en-US" altLang="en-US" sz="2100" dirty="0">
                <a:solidFill>
                  <a:schemeClr val="tx1"/>
                </a:solidFill>
              </a:rPr>
            </a:br>
            <a:r>
              <a:rPr lang="en-US" altLang="en-US" sz="1500" dirty="0">
                <a:solidFill>
                  <a:schemeClr val="tx1"/>
                </a:solidFill>
              </a:rPr>
              <a:t>The University of Cincinnati offers SPIN to provide a platform to search for Funding Opportunities; it features customizable queries for funding opportunities that match exactly what you are eligible to receive. </a:t>
            </a:r>
          </a:p>
          <a:p>
            <a:pPr>
              <a:spcBef>
                <a:spcPct val="0"/>
              </a:spcBef>
              <a:buClrTx/>
              <a:buSzTx/>
            </a:pPr>
            <a:endParaRPr lang="en-US" altLang="en-US" sz="1500" dirty="0"/>
          </a:p>
        </p:txBody>
      </p:sp>
      <p:sp>
        <p:nvSpPr>
          <p:cNvPr id="41988" name="Rectangle 1">
            <a:extLst>
              <a:ext uri="{FF2B5EF4-FFF2-40B4-BE49-F238E27FC236}">
                <a16:creationId xmlns:a16="http://schemas.microsoft.com/office/drawing/2014/main" id="{3867F1CE-99A3-4EA5-8616-388555266107}"/>
              </a:ext>
            </a:extLst>
          </p:cNvPr>
          <p:cNvSpPr>
            <a:spLocks noChangeArrowheads="1"/>
          </p:cNvSpPr>
          <p:nvPr/>
        </p:nvSpPr>
        <p:spPr bwMode="auto">
          <a:xfrm>
            <a:off x="5295900" y="5403035"/>
            <a:ext cx="2686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900" dirty="0">
                <a:latin typeface="Times New Roman" panose="02020603050405020304" pitchFamily="18" charset="0"/>
                <a:hlinkClick r:id="rId2"/>
              </a:rPr>
              <a:t>https://research.uc.edu/funding/external-funding</a:t>
            </a:r>
            <a:endParaRPr lang="en-US" altLang="en-US" sz="900" dirty="0">
              <a:latin typeface="Times New Roman" panose="02020603050405020304" pitchFamily="18" charset="0"/>
            </a:endParaRPr>
          </a:p>
          <a:p>
            <a:pPr>
              <a:spcBef>
                <a:spcPct val="0"/>
              </a:spcBef>
              <a:buClrTx/>
              <a:buSzTx/>
            </a:pPr>
            <a:r>
              <a:rPr lang="en-US" altLang="en-US" sz="900" dirty="0">
                <a:solidFill>
                  <a:schemeClr val="bg1"/>
                </a:solidFill>
              </a:rPr>
              <a:t>(CCTST grant search page links to SPIN)</a:t>
            </a:r>
            <a:endParaRPr lang="en-US" altLang="en-US" sz="1800" dirty="0">
              <a:latin typeface="Times New Roman" panose="02020603050405020304" pitchFamily="18" charset="0"/>
            </a:endParaRPr>
          </a:p>
        </p:txBody>
      </p:sp>
      <p:pic>
        <p:nvPicPr>
          <p:cNvPr id="2" name="Picture 1">
            <a:extLst>
              <a:ext uri="{FF2B5EF4-FFF2-40B4-BE49-F238E27FC236}">
                <a16:creationId xmlns:a16="http://schemas.microsoft.com/office/drawing/2014/main" id="{61605209-937A-4476-8C0F-8E2CF248236D}"/>
              </a:ext>
            </a:extLst>
          </p:cNvPr>
          <p:cNvPicPr>
            <a:picLocks noChangeAspect="1"/>
          </p:cNvPicPr>
          <p:nvPr/>
        </p:nvPicPr>
        <p:blipFill>
          <a:blip r:embed="rId3"/>
          <a:stretch>
            <a:fillRect/>
          </a:stretch>
        </p:blipFill>
        <p:spPr>
          <a:xfrm>
            <a:off x="600975" y="3682969"/>
            <a:ext cx="3070480" cy="183814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57188" y="190500"/>
            <a:ext cx="8229600" cy="855663"/>
          </a:xfrm>
        </p:spPr>
        <p:txBody>
          <a:bodyPr/>
          <a:lstStyle/>
          <a:p>
            <a:pPr eaLnBrk="1" hangingPunct="1"/>
            <a:r>
              <a:rPr lang="en-US" altLang="en-US"/>
              <a:t>CoM Communications</a:t>
            </a:r>
          </a:p>
        </p:txBody>
      </p:sp>
      <p:sp>
        <p:nvSpPr>
          <p:cNvPr id="3" name="Content Placeholder 2"/>
          <p:cNvSpPr>
            <a:spLocks noGrp="1"/>
          </p:cNvSpPr>
          <p:nvPr>
            <p:ph idx="1"/>
          </p:nvPr>
        </p:nvSpPr>
        <p:spPr>
          <a:xfrm>
            <a:off x="331788" y="1246188"/>
            <a:ext cx="6529387" cy="4935537"/>
          </a:xfrm>
        </p:spPr>
        <p:txBody>
          <a:bodyPr rtlCol="0">
            <a:normAutofit fontScale="92500" lnSpcReduction="10000"/>
          </a:bodyPr>
          <a:lstStyle/>
          <a:p>
            <a:pPr eaLnBrk="1" fontAlgn="auto" hangingPunct="1">
              <a:spcAft>
                <a:spcPts val="0"/>
              </a:spcAft>
              <a:buFont typeface="Arial"/>
              <a:buChar char="•"/>
              <a:defRPr/>
            </a:pPr>
            <a:r>
              <a:rPr lang="en-US" dirty="0">
                <a:latin typeface="+mj-lt"/>
              </a:rPr>
              <a:t>Twitter </a:t>
            </a:r>
            <a:r>
              <a:rPr lang="en-US" dirty="0">
                <a:latin typeface="+mj-lt"/>
                <a:hlinkClick r:id="rId2"/>
              </a:rPr>
              <a:t>@</a:t>
            </a:r>
            <a:r>
              <a:rPr lang="en-US" dirty="0" err="1">
                <a:latin typeface="+mj-lt"/>
                <a:hlinkClick r:id="rId2"/>
              </a:rPr>
              <a:t>UC_CoMResearch</a:t>
            </a:r>
            <a:endParaRPr lang="en-US" dirty="0">
              <a:latin typeface="+mj-lt"/>
            </a:endParaRPr>
          </a:p>
          <a:p>
            <a:pPr lvl="1" eaLnBrk="1" fontAlgn="auto" hangingPunct="1">
              <a:spcAft>
                <a:spcPts val="0"/>
              </a:spcAft>
              <a:buFont typeface="Arial" panose="020B0604020202020204" pitchFamily="34" charset="0"/>
              <a:buChar char="•"/>
              <a:defRPr/>
            </a:pPr>
            <a:r>
              <a:rPr lang="en-US" dirty="0">
                <a:latin typeface="+mj-lt"/>
              </a:rPr>
              <a:t>Tweets,1,477</a:t>
            </a:r>
          </a:p>
          <a:p>
            <a:pPr lvl="1" eaLnBrk="1" fontAlgn="auto" hangingPunct="1">
              <a:spcAft>
                <a:spcPts val="0"/>
              </a:spcAft>
              <a:buFont typeface="Arial" panose="020B0604020202020204" pitchFamily="34" charset="0"/>
              <a:buChar char="•"/>
              <a:defRPr/>
            </a:pPr>
            <a:r>
              <a:rPr lang="en-US" dirty="0">
                <a:latin typeface="+mj-lt"/>
              </a:rPr>
              <a:t>Followers 875</a:t>
            </a:r>
          </a:p>
          <a:p>
            <a:pPr lvl="1" eaLnBrk="1" fontAlgn="auto" hangingPunct="1">
              <a:spcAft>
                <a:spcPts val="0"/>
              </a:spcAft>
              <a:buFont typeface="Arial" panose="020B0604020202020204" pitchFamily="34" charset="0"/>
              <a:buChar char="•"/>
              <a:defRPr/>
            </a:pPr>
            <a:r>
              <a:rPr lang="en-US" dirty="0">
                <a:latin typeface="+mj-lt"/>
              </a:rPr>
              <a:t>Likes 1,286</a:t>
            </a:r>
          </a:p>
          <a:p>
            <a:pPr eaLnBrk="1" fontAlgn="auto" hangingPunct="1">
              <a:spcAft>
                <a:spcPts val="0"/>
              </a:spcAft>
              <a:buFont typeface="Arial"/>
              <a:buChar char="•"/>
              <a:defRPr/>
            </a:pPr>
            <a:r>
              <a:rPr lang="en-US" dirty="0">
                <a:latin typeface="+mj-lt"/>
              </a:rPr>
              <a:t>CoM Digital Signage </a:t>
            </a:r>
          </a:p>
          <a:p>
            <a:pPr lvl="1" eaLnBrk="1" fontAlgn="auto" hangingPunct="1">
              <a:spcAft>
                <a:spcPts val="0"/>
              </a:spcAft>
              <a:buFont typeface="Arial"/>
              <a:buChar char="–"/>
              <a:defRPr/>
            </a:pPr>
            <a:r>
              <a:rPr lang="en-US" dirty="0">
                <a:latin typeface="+mj-lt"/>
              </a:rPr>
              <a:t>(live Twitter feed)</a:t>
            </a:r>
          </a:p>
          <a:p>
            <a:pPr eaLnBrk="1" fontAlgn="auto" hangingPunct="1">
              <a:spcAft>
                <a:spcPts val="0"/>
              </a:spcAft>
              <a:buFont typeface="Arial"/>
              <a:buChar char="•"/>
              <a:defRPr/>
            </a:pPr>
            <a:r>
              <a:rPr lang="en-US" dirty="0">
                <a:latin typeface="+mj-lt"/>
              </a:rPr>
              <a:t>CoM Office of Research website </a:t>
            </a:r>
            <a:r>
              <a:rPr lang="en-US" dirty="0">
                <a:latin typeface="+mj-lt"/>
                <a:hlinkClick r:id="rId3"/>
              </a:rPr>
              <a:t>https://med.uc.edu/research</a:t>
            </a:r>
            <a:endParaRPr lang="en-US" dirty="0">
              <a:latin typeface="+mj-lt"/>
            </a:endParaRPr>
          </a:p>
          <a:p>
            <a:pPr eaLnBrk="1" fontAlgn="auto" hangingPunct="1">
              <a:spcAft>
                <a:spcPts val="0"/>
              </a:spcAft>
              <a:buFont typeface="Arial"/>
              <a:buChar char="•"/>
              <a:defRPr/>
            </a:pPr>
            <a:r>
              <a:rPr lang="en-US" dirty="0">
                <a:latin typeface="+mj-lt"/>
              </a:rPr>
              <a:t>Impact Factors</a:t>
            </a:r>
          </a:p>
          <a:p>
            <a:pPr eaLnBrk="1" fontAlgn="auto" hangingPunct="1">
              <a:spcAft>
                <a:spcPts val="0"/>
              </a:spcAft>
              <a:buFont typeface="Arial"/>
              <a:buChar char="•"/>
              <a:defRPr/>
            </a:pPr>
            <a:r>
              <a:rPr lang="en-US" dirty="0">
                <a:latin typeface="+mj-lt"/>
              </a:rPr>
              <a:t>FY 2018 Research Annual Report</a:t>
            </a:r>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endParaRPr lang="en-US" dirty="0"/>
          </a:p>
          <a:p>
            <a:pPr eaLnBrk="1" fontAlgn="auto" hangingPunct="1">
              <a:spcAft>
                <a:spcPts val="0"/>
              </a:spcAft>
              <a:buFont typeface="Arial"/>
              <a:buChar char="•"/>
              <a:defRPr/>
            </a:pPr>
            <a:endParaRPr lang="en-US" dirty="0"/>
          </a:p>
        </p:txBody>
      </p:sp>
      <p:pic>
        <p:nvPicPr>
          <p:cNvPr id="80900" name="Picture 3"/>
          <p:cNvPicPr>
            <a:picLocks noChangeAspect="1"/>
          </p:cNvPicPr>
          <p:nvPr/>
        </p:nvPicPr>
        <p:blipFill>
          <a:blip r:embed="rId4">
            <a:extLst>
              <a:ext uri="{28A0092B-C50C-407E-A947-70E740481C1C}">
                <a14:useLocalDpi xmlns:a14="http://schemas.microsoft.com/office/drawing/2010/main" val="0"/>
              </a:ext>
            </a:extLst>
          </a:blip>
          <a:srcRect l="15904" t="14487" r="34572" b="20158"/>
          <a:stretch>
            <a:fillRect/>
          </a:stretch>
        </p:blipFill>
        <p:spPr bwMode="auto">
          <a:xfrm>
            <a:off x="6629400" y="868363"/>
            <a:ext cx="24288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p:cNvPicPr>
            <a:picLocks noChangeAspect="1"/>
          </p:cNvPicPr>
          <p:nvPr/>
        </p:nvPicPr>
        <p:blipFill>
          <a:blip r:embed="rId5">
            <a:extLst>
              <a:ext uri="{28A0092B-C50C-407E-A947-70E740481C1C}">
                <a14:useLocalDpi xmlns:a14="http://schemas.microsoft.com/office/drawing/2010/main" val="0"/>
              </a:ext>
            </a:extLst>
          </a:blip>
          <a:srcRect b="6416"/>
          <a:stretch>
            <a:fillRect/>
          </a:stretch>
        </p:blipFill>
        <p:spPr bwMode="auto">
          <a:xfrm>
            <a:off x="6732588" y="2871788"/>
            <a:ext cx="2157412"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088" y="625475"/>
            <a:ext cx="9013825" cy="522288"/>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mn-ea"/>
              </a:rPr>
              <a:t>College of Medicine Research Core Facilities</a:t>
            </a:r>
          </a:p>
        </p:txBody>
      </p:sp>
      <p:pic>
        <p:nvPicPr>
          <p:cNvPr id="77827"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304925"/>
            <a:ext cx="9067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98613" y="244475"/>
            <a:ext cx="6994525" cy="473075"/>
          </a:xfrm>
          <a:prstGeom prst="rect">
            <a:avLst/>
          </a:prstGeom>
        </p:spPr>
        <p:txBody>
          <a:bodyPr/>
          <a:lstStyle/>
          <a:p>
            <a:pPr defTabSz="457200">
              <a:defRPr/>
            </a:pPr>
            <a:r>
              <a:rPr lang="en-US" sz="3600" kern="0" dirty="0">
                <a:solidFill>
                  <a:prstClr val="black"/>
                </a:solidFill>
                <a:latin typeface="Arial"/>
                <a:ea typeface="+mn-ea"/>
              </a:rPr>
              <a:t>What is a core service center?</a:t>
            </a:r>
          </a:p>
        </p:txBody>
      </p:sp>
      <p:sp>
        <p:nvSpPr>
          <p:cNvPr id="2" name="TextBox 1"/>
          <p:cNvSpPr txBox="1"/>
          <p:nvPr/>
        </p:nvSpPr>
        <p:spPr>
          <a:xfrm>
            <a:off x="600276" y="830678"/>
            <a:ext cx="8001000" cy="3139321"/>
          </a:xfrm>
          <a:prstGeom prst="rect">
            <a:avLst/>
          </a:prstGeom>
          <a:noFill/>
        </p:spPr>
        <p:txBody>
          <a:bodyPr wrap="square">
            <a:spAutoFit/>
          </a:bodyPr>
          <a:lstStyle/>
          <a:p>
            <a:pPr defTabSz="457200" eaLnBrk="1" fontAlgn="auto" hangingPunct="1">
              <a:spcBef>
                <a:spcPts val="0"/>
              </a:spcBef>
              <a:spcAft>
                <a:spcPts val="0"/>
              </a:spcAft>
              <a:defRPr/>
            </a:pPr>
            <a:r>
              <a:rPr lang="en-US" sz="1800" dirty="0">
                <a:solidFill>
                  <a:prstClr val="black"/>
                </a:solidFill>
                <a:latin typeface="Times New Roman"/>
                <a:ea typeface="+mn-ea"/>
              </a:rPr>
              <a:t>A “research shared facility” in NIH terminology.</a:t>
            </a:r>
          </a:p>
          <a:p>
            <a:pPr defTabSz="457200" eaLnBrk="1" fontAlgn="auto" hangingPunct="1">
              <a:spcBef>
                <a:spcPts val="0"/>
              </a:spcBef>
              <a:spcAft>
                <a:spcPts val="0"/>
              </a:spcAft>
              <a:defRPr/>
            </a:pPr>
            <a:endParaRPr lang="en-US" sz="1800" dirty="0">
              <a:solidFill>
                <a:prstClr val="black"/>
              </a:solidFill>
              <a:latin typeface="Times New Roman"/>
              <a:ea typeface="+mn-ea"/>
            </a:endParaRPr>
          </a:p>
          <a:p>
            <a:pPr defTabSz="457200" eaLnBrk="1" fontAlgn="auto" hangingPunct="1">
              <a:spcBef>
                <a:spcPts val="0"/>
              </a:spcBef>
              <a:spcAft>
                <a:spcPts val="0"/>
              </a:spcAft>
              <a:defRPr/>
            </a:pPr>
            <a:r>
              <a:rPr lang="en-US" sz="1800" dirty="0">
                <a:solidFill>
                  <a:prstClr val="black"/>
                </a:solidFill>
                <a:latin typeface="Times New Roman"/>
                <a:ea typeface="+mn-ea"/>
              </a:rPr>
              <a:t>A research capability that is most effectively delivered to a large research enterprise as a collective function rather than in individual PI laboratories.</a:t>
            </a:r>
          </a:p>
          <a:p>
            <a:pPr defTabSz="457200" eaLnBrk="1" fontAlgn="auto" hangingPunct="1">
              <a:spcBef>
                <a:spcPts val="0"/>
              </a:spcBef>
              <a:spcAft>
                <a:spcPts val="0"/>
              </a:spcAft>
              <a:defRPr/>
            </a:pPr>
            <a:r>
              <a:rPr lang="en-US" sz="1800" dirty="0">
                <a:solidFill>
                  <a:prstClr val="black"/>
                </a:solidFill>
                <a:latin typeface="Times New Roman"/>
                <a:ea typeface="+mn-ea"/>
              </a:rPr>
              <a:t> </a:t>
            </a:r>
          </a:p>
          <a:p>
            <a:pPr defTabSz="457200" eaLnBrk="1" fontAlgn="auto" hangingPunct="1">
              <a:spcBef>
                <a:spcPts val="0"/>
              </a:spcBef>
              <a:spcAft>
                <a:spcPts val="0"/>
              </a:spcAft>
              <a:defRPr/>
            </a:pPr>
            <a:r>
              <a:rPr lang="en-US" sz="1800" dirty="0">
                <a:solidFill>
                  <a:prstClr val="black"/>
                </a:solidFill>
                <a:latin typeface="Times New Roman"/>
                <a:ea typeface="+mn-ea"/>
              </a:rPr>
              <a:t>It typically includes specialized expertise and/or expensive equipment thus maximum utilization </a:t>
            </a:r>
            <a:r>
              <a:rPr lang="en-US" sz="1800" dirty="0" err="1">
                <a:solidFill>
                  <a:prstClr val="black"/>
                </a:solidFill>
                <a:latin typeface="Times New Roman"/>
                <a:ea typeface="+mn-ea"/>
              </a:rPr>
              <a:t>isdesired</a:t>
            </a:r>
            <a:r>
              <a:rPr lang="en-US" sz="1800" dirty="0">
                <a:solidFill>
                  <a:prstClr val="black"/>
                </a:solidFill>
                <a:latin typeface="Times New Roman"/>
                <a:ea typeface="+mn-ea"/>
              </a:rPr>
              <a:t> to be cost effective.</a:t>
            </a:r>
          </a:p>
          <a:p>
            <a:pPr defTabSz="457200" eaLnBrk="1" fontAlgn="auto" hangingPunct="1">
              <a:spcBef>
                <a:spcPts val="0"/>
              </a:spcBef>
              <a:spcAft>
                <a:spcPts val="0"/>
              </a:spcAft>
              <a:defRPr/>
            </a:pPr>
            <a:endParaRPr lang="en-US" sz="1800" dirty="0">
              <a:solidFill>
                <a:prstClr val="black"/>
              </a:solidFill>
              <a:latin typeface="Times New Roman"/>
              <a:ea typeface="+mn-ea"/>
            </a:endParaRPr>
          </a:p>
          <a:p>
            <a:pPr defTabSz="457200" eaLnBrk="1" fontAlgn="auto" hangingPunct="1">
              <a:spcBef>
                <a:spcPts val="0"/>
              </a:spcBef>
              <a:spcAft>
                <a:spcPts val="0"/>
              </a:spcAft>
              <a:defRPr/>
            </a:pPr>
            <a:r>
              <a:rPr lang="en-US" sz="1800" dirty="0">
                <a:solidFill>
                  <a:prstClr val="black"/>
                </a:solidFill>
                <a:latin typeface="Times New Roman"/>
                <a:ea typeface="+mn-ea"/>
              </a:rPr>
              <a:t>Regulated by Government Cost Compliances such that rates for services do not exceed the cost of delivering that service (i.e. charges to federal grant are at the minimum “preferred” rate).</a:t>
            </a:r>
          </a:p>
        </p:txBody>
      </p:sp>
      <p:sp>
        <p:nvSpPr>
          <p:cNvPr id="6" name="Rectangle 5"/>
          <p:cNvSpPr/>
          <p:nvPr/>
        </p:nvSpPr>
        <p:spPr>
          <a:xfrm>
            <a:off x="4951335" y="4526340"/>
            <a:ext cx="3256163" cy="1569660"/>
          </a:xfrm>
          <a:prstGeom prst="rect">
            <a:avLst/>
          </a:prstGeom>
        </p:spPr>
        <p:txBody>
          <a:bodyPr wrap="square">
            <a:spAutoFit/>
          </a:bodyPr>
          <a:lstStyle/>
          <a:p>
            <a:pPr marL="257175" indent="-257175" defTabSz="457200" eaLnBrk="1" fontAlgn="auto" hangingPunct="1">
              <a:spcBef>
                <a:spcPts val="0"/>
              </a:spcBef>
              <a:spcAft>
                <a:spcPts val="0"/>
              </a:spcAft>
              <a:buFont typeface="+mj-lt"/>
              <a:buAutoNum type="arabicPeriod" startAt="4"/>
              <a:defRPr/>
            </a:pPr>
            <a:r>
              <a:rPr lang="en-US" sz="1600" dirty="0">
                <a:solidFill>
                  <a:prstClr val="black"/>
                </a:solidFill>
                <a:latin typeface="Times New Roman"/>
                <a:ea typeface="+mn-ea"/>
              </a:rPr>
              <a:t>Career paths for core directors/staff</a:t>
            </a:r>
          </a:p>
          <a:p>
            <a:pPr marL="257175" indent="-257175" defTabSz="457200" eaLnBrk="1" fontAlgn="auto" hangingPunct="1">
              <a:spcBef>
                <a:spcPts val="0"/>
              </a:spcBef>
              <a:spcAft>
                <a:spcPts val="0"/>
              </a:spcAft>
              <a:buFont typeface="+mj-lt"/>
              <a:buAutoNum type="arabicPeriod" startAt="4"/>
              <a:defRPr/>
            </a:pPr>
            <a:r>
              <a:rPr lang="en-US" sz="1600" dirty="0">
                <a:solidFill>
                  <a:prstClr val="black"/>
                </a:solidFill>
                <a:latin typeface="Times New Roman"/>
                <a:ea typeface="+mn-ea"/>
              </a:rPr>
              <a:t>Appropriate financing for core facilities</a:t>
            </a:r>
          </a:p>
          <a:p>
            <a:pPr marL="257175" indent="-257175" defTabSz="457200" eaLnBrk="1" fontAlgn="auto" hangingPunct="1">
              <a:spcBef>
                <a:spcPts val="0"/>
              </a:spcBef>
              <a:spcAft>
                <a:spcPts val="0"/>
              </a:spcAft>
              <a:buFont typeface="+mj-lt"/>
              <a:buAutoNum type="arabicPeriod" startAt="4"/>
              <a:defRPr/>
            </a:pPr>
            <a:r>
              <a:rPr lang="en-US" sz="1600" dirty="0">
                <a:solidFill>
                  <a:prstClr val="black"/>
                </a:solidFill>
                <a:latin typeface="Times New Roman"/>
                <a:ea typeface="+mn-ea"/>
              </a:rPr>
              <a:t>Balancing institutional support with service fees</a:t>
            </a:r>
          </a:p>
        </p:txBody>
      </p:sp>
      <p:sp>
        <p:nvSpPr>
          <p:cNvPr id="7" name="Rectangle 6"/>
          <p:cNvSpPr/>
          <p:nvPr/>
        </p:nvSpPr>
        <p:spPr>
          <a:xfrm>
            <a:off x="915047" y="4297740"/>
            <a:ext cx="4171950" cy="1569660"/>
          </a:xfrm>
          <a:prstGeom prst="rect">
            <a:avLst/>
          </a:prstGeom>
        </p:spPr>
        <p:txBody>
          <a:bodyPr wrap="square">
            <a:spAutoFit/>
          </a:bodyPr>
          <a:lstStyle/>
          <a:p>
            <a:pPr defTabSz="457200" eaLnBrk="1" fontAlgn="auto" hangingPunct="1">
              <a:spcBef>
                <a:spcPts val="0"/>
              </a:spcBef>
              <a:spcAft>
                <a:spcPts val="0"/>
              </a:spcAft>
              <a:defRPr/>
            </a:pPr>
            <a:r>
              <a:rPr lang="en-US" sz="1600" b="1" u="sng" dirty="0">
                <a:solidFill>
                  <a:prstClr val="black"/>
                </a:solidFill>
                <a:latin typeface="Times New Roman"/>
                <a:ea typeface="+mn-ea"/>
              </a:rPr>
              <a:t>Typical core challenges include</a:t>
            </a:r>
            <a:r>
              <a:rPr lang="en-US" sz="1600" b="1" dirty="0">
                <a:solidFill>
                  <a:prstClr val="black"/>
                </a:solidFill>
                <a:latin typeface="Times New Roman"/>
                <a:ea typeface="+mn-ea"/>
              </a:rPr>
              <a:t>:</a:t>
            </a:r>
            <a:r>
              <a:rPr lang="en-US" sz="1600" dirty="0">
                <a:solidFill>
                  <a:prstClr val="black"/>
                </a:solidFill>
                <a:latin typeface="Times New Roman"/>
                <a:ea typeface="+mn-ea"/>
              </a:rPr>
              <a:t> </a:t>
            </a:r>
          </a:p>
          <a:p>
            <a:pPr defTabSz="457200" eaLnBrk="1" fontAlgn="auto" hangingPunct="1">
              <a:spcBef>
                <a:spcPts val="0"/>
              </a:spcBef>
              <a:spcAft>
                <a:spcPts val="0"/>
              </a:spcAft>
              <a:defRPr/>
            </a:pPr>
            <a:endParaRPr lang="en-US" sz="1600" dirty="0">
              <a:solidFill>
                <a:prstClr val="black"/>
              </a:solidFill>
              <a:latin typeface="Times New Roman"/>
              <a:ea typeface="+mn-ea"/>
            </a:endParaRPr>
          </a:p>
          <a:p>
            <a:pPr marL="342900" indent="-342900" defTabSz="457200" eaLnBrk="1" fontAlgn="auto" hangingPunct="1">
              <a:spcBef>
                <a:spcPts val="0"/>
              </a:spcBef>
              <a:spcAft>
                <a:spcPts val="0"/>
              </a:spcAft>
              <a:buFontTx/>
              <a:buAutoNum type="arabicPeriod"/>
              <a:defRPr/>
            </a:pPr>
            <a:r>
              <a:rPr lang="en-US" sz="1600" dirty="0">
                <a:solidFill>
                  <a:prstClr val="black"/>
                </a:solidFill>
                <a:latin typeface="Times New Roman"/>
                <a:ea typeface="+mn-ea"/>
              </a:rPr>
              <a:t>Advertising capabilities to customers</a:t>
            </a:r>
          </a:p>
          <a:p>
            <a:pPr marL="342900" indent="-342900" defTabSz="457200" eaLnBrk="1" fontAlgn="auto" hangingPunct="1">
              <a:spcBef>
                <a:spcPts val="0"/>
              </a:spcBef>
              <a:spcAft>
                <a:spcPts val="0"/>
              </a:spcAft>
              <a:buFontTx/>
              <a:buAutoNum type="arabicPeriod"/>
              <a:defRPr/>
            </a:pPr>
            <a:r>
              <a:rPr lang="en-US" sz="1600" dirty="0">
                <a:solidFill>
                  <a:prstClr val="black"/>
                </a:solidFill>
                <a:latin typeface="Times New Roman"/>
                <a:ea typeface="+mn-ea"/>
              </a:rPr>
              <a:t>Evolution and upgrades to the technologies</a:t>
            </a:r>
          </a:p>
          <a:p>
            <a:pPr marL="342900" indent="-342900" defTabSz="457200" eaLnBrk="1" fontAlgn="auto" hangingPunct="1">
              <a:spcBef>
                <a:spcPts val="0"/>
              </a:spcBef>
              <a:spcAft>
                <a:spcPts val="0"/>
              </a:spcAft>
              <a:buFontTx/>
              <a:buAutoNum type="arabicPeriod"/>
              <a:defRPr/>
            </a:pPr>
            <a:r>
              <a:rPr lang="en-US" sz="1600" dirty="0">
                <a:solidFill>
                  <a:prstClr val="black"/>
                </a:solidFill>
                <a:latin typeface="Times New Roman"/>
                <a:ea typeface="+mn-ea"/>
              </a:rPr>
              <a:t>Recognition of core impact in manuscripts and grants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47800" y="0"/>
            <a:ext cx="8077200" cy="838200"/>
          </a:xfrm>
        </p:spPr>
        <p:txBody>
          <a:bodyPr/>
          <a:lstStyle/>
          <a:p>
            <a:pPr algn="ctr" eaLnBrk="1" hangingPunct="1">
              <a:defRPr/>
            </a:pPr>
            <a:r>
              <a:rPr lang="en-US" altLang="en-US" b="1" dirty="0"/>
              <a:t>Research Governance Committee</a:t>
            </a:r>
            <a:br>
              <a:rPr lang="en-US" altLang="en-US" b="1" dirty="0"/>
            </a:br>
            <a:r>
              <a:rPr lang="en-US" altLang="en-US" b="1" dirty="0"/>
              <a:t> (RGC)</a:t>
            </a:r>
          </a:p>
        </p:txBody>
      </p:sp>
      <p:sp>
        <p:nvSpPr>
          <p:cNvPr id="59395" name="Rectangle 3"/>
          <p:cNvSpPr>
            <a:spLocks noGrp="1" noChangeArrowheads="1"/>
          </p:cNvSpPr>
          <p:nvPr>
            <p:ph type="body" idx="1"/>
          </p:nvPr>
        </p:nvSpPr>
        <p:spPr>
          <a:xfrm>
            <a:off x="1905000" y="2514600"/>
            <a:ext cx="7315200" cy="3886200"/>
          </a:xfrm>
        </p:spPr>
        <p:txBody>
          <a:bodyPr/>
          <a:lstStyle/>
          <a:p>
            <a:pPr marL="533400" indent="-533400" eaLnBrk="1" hangingPunct="1">
              <a:lnSpc>
                <a:spcPct val="80000"/>
              </a:lnSpc>
            </a:pPr>
            <a:r>
              <a:rPr lang="en-US" altLang="en-US" sz="2000" dirty="0"/>
              <a:t>      </a:t>
            </a:r>
            <a:r>
              <a:rPr lang="en-US" altLang="en-US" sz="1600" b="1" u="sng" dirty="0"/>
              <a:t>Membership</a:t>
            </a:r>
            <a:r>
              <a:rPr lang="en-US" altLang="en-US" sz="1600" dirty="0"/>
              <a:t>: representative investigators from each division, Associate Chairs, Department business and administrative leaders</a:t>
            </a:r>
          </a:p>
          <a:p>
            <a:pPr marL="533400" indent="-533400" eaLnBrk="1" hangingPunct="1">
              <a:lnSpc>
                <a:spcPct val="80000"/>
              </a:lnSpc>
            </a:pPr>
            <a:endParaRPr lang="en-US" altLang="en-US" sz="1600" dirty="0"/>
          </a:p>
          <a:p>
            <a:pPr marL="533400" indent="-533400" eaLnBrk="1" hangingPunct="1">
              <a:lnSpc>
                <a:spcPct val="80000"/>
              </a:lnSpc>
              <a:buFontTx/>
              <a:buChar char="•"/>
            </a:pPr>
            <a:r>
              <a:rPr lang="en-US" altLang="en-US" sz="1700" dirty="0"/>
              <a:t>Assists in development of research strategy and serves as a link between department leadership and division investigators</a:t>
            </a:r>
          </a:p>
          <a:p>
            <a:pPr marL="533400" indent="-533400" eaLnBrk="1" hangingPunct="1">
              <a:lnSpc>
                <a:spcPct val="80000"/>
              </a:lnSpc>
              <a:buFontTx/>
              <a:buChar char="•"/>
            </a:pPr>
            <a:r>
              <a:rPr lang="en-US" altLang="en-US" sz="1700" dirty="0"/>
              <a:t>Advises departmental leadership on priorities that support and advance research and innovation within the department</a:t>
            </a:r>
          </a:p>
          <a:p>
            <a:pPr marL="533400" indent="-533400" eaLnBrk="1" hangingPunct="1">
              <a:lnSpc>
                <a:spcPct val="80000"/>
              </a:lnSpc>
              <a:buFontTx/>
              <a:buChar char="•"/>
            </a:pPr>
            <a:r>
              <a:rPr lang="en-US" altLang="en-US" sz="1700" dirty="0"/>
              <a:t>Evaluates the research mission and strategic plans and offers suggestions to improve DOIM status as a leader in innovation and cutting edge research</a:t>
            </a:r>
          </a:p>
          <a:p>
            <a:pPr marL="533400" indent="-533400" eaLnBrk="1" hangingPunct="1">
              <a:lnSpc>
                <a:spcPct val="80000"/>
              </a:lnSpc>
              <a:buFontTx/>
              <a:buChar char="•"/>
            </a:pPr>
            <a:r>
              <a:rPr lang="en-US" altLang="en-US" sz="1700" dirty="0"/>
              <a:t>Make suggestions to develop mechanisms to encourage and                      strengthen collaborative interdisciplinary research,  including 	   research between clinical and basic science programs</a:t>
            </a:r>
          </a:p>
          <a:p>
            <a:pPr marL="533400" indent="-533400" eaLnBrk="1" hangingPunct="1">
              <a:lnSpc>
                <a:spcPct val="80000"/>
              </a:lnSpc>
              <a:buFontTx/>
              <a:buChar char="•"/>
            </a:pPr>
            <a:endParaRPr lang="en-US" altLang="en-US" sz="1700" dirty="0"/>
          </a:p>
          <a:p>
            <a:pPr marL="533400" indent="-533400" eaLnBrk="1" hangingPunct="1">
              <a:lnSpc>
                <a:spcPct val="80000"/>
              </a:lnSpc>
            </a:pPr>
            <a:r>
              <a:rPr lang="en-US" altLang="en-US" sz="1800" dirty="0"/>
              <a:t>		</a:t>
            </a:r>
            <a:r>
              <a:rPr lang="en-US" altLang="en-US" sz="1800" b="1" dirty="0">
                <a:solidFill>
                  <a:srgbClr val="0070C0"/>
                </a:solidFill>
              </a:rPr>
              <a:t> Critical component of DOIM Research Mission</a:t>
            </a:r>
            <a:endParaRPr lang="en-US" altLang="en-US" sz="1800" dirty="0"/>
          </a:p>
        </p:txBody>
      </p:sp>
      <p:pic>
        <p:nvPicPr>
          <p:cNvPr id="593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3124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600200" y="152400"/>
            <a:ext cx="7239000" cy="914400"/>
          </a:xfrm>
        </p:spPr>
        <p:txBody>
          <a:bodyPr/>
          <a:lstStyle/>
          <a:p>
            <a:pPr algn="ctr" eaLnBrk="1" hangingPunct="1">
              <a:defRPr/>
            </a:pPr>
            <a:r>
              <a:rPr lang="en-US" altLang="en-US" b="1" dirty="0"/>
              <a:t>Other Resources of Interest</a:t>
            </a:r>
          </a:p>
        </p:txBody>
      </p:sp>
      <p:sp>
        <p:nvSpPr>
          <p:cNvPr id="19459" name="Rectangle 3"/>
          <p:cNvSpPr>
            <a:spLocks noGrp="1" noChangeArrowheads="1"/>
          </p:cNvSpPr>
          <p:nvPr>
            <p:ph type="body" idx="1"/>
          </p:nvPr>
        </p:nvSpPr>
        <p:spPr>
          <a:xfrm>
            <a:off x="990600" y="914400"/>
            <a:ext cx="7924800" cy="5257800"/>
          </a:xfrm>
        </p:spPr>
        <p:txBody>
          <a:bodyPr/>
          <a:lstStyle/>
          <a:p>
            <a:pPr>
              <a:buFont typeface="Arial" panose="020B0604020202020204" pitchFamily="34" charset="0"/>
              <a:buChar char="•"/>
              <a:defRPr/>
            </a:pPr>
            <a:r>
              <a:rPr lang="en-US" sz="2000" b="1" dirty="0"/>
              <a:t>College of Medicine Research Service Center: </a:t>
            </a:r>
            <a:r>
              <a:rPr lang="en-US" sz="2000" b="1" u="sng" dirty="0">
                <a:hlinkClick r:id="rId2"/>
              </a:rPr>
              <a:t>http://www.med.uc.edu/research/cores</a:t>
            </a:r>
            <a:r>
              <a:rPr lang="en-US" sz="2000" dirty="0"/>
              <a:t>  </a:t>
            </a:r>
            <a:r>
              <a:rPr lang="en-US" sz="1400" dirty="0"/>
              <a:t>Contact: Ken </a:t>
            </a:r>
            <a:r>
              <a:rPr lang="en-US" sz="1400" dirty="0" err="1"/>
              <a:t>Greis</a:t>
            </a:r>
            <a:r>
              <a:rPr lang="en-US" sz="1400" dirty="0"/>
              <a:t>, PhD., Associate Dean for Research Core Facilities; </a:t>
            </a:r>
            <a:r>
              <a:rPr lang="en-US" sz="1400" u="sng" dirty="0">
                <a:hlinkClick r:id="rId3"/>
              </a:rPr>
              <a:t>ken.greis@uc.edu</a:t>
            </a:r>
            <a:r>
              <a:rPr lang="en-US" sz="1400" dirty="0"/>
              <a:t>; 513 558-7102</a:t>
            </a:r>
          </a:p>
          <a:p>
            <a:pPr>
              <a:defRPr/>
            </a:pPr>
            <a:endParaRPr lang="en-US" sz="1400" dirty="0"/>
          </a:p>
          <a:p>
            <a:pPr marL="457200" indent="-457200" eaLnBrk="1" hangingPunct="1">
              <a:buFont typeface="Arial" panose="020B0604020202020204" pitchFamily="34" charset="0"/>
              <a:buChar char="•"/>
              <a:defRPr/>
            </a:pPr>
            <a:r>
              <a:rPr lang="en-US" altLang="ja-JP" sz="1800" b="1" dirty="0">
                <a:solidFill>
                  <a:srgbClr val="000000"/>
                </a:solidFill>
              </a:rPr>
              <a:t>Center for Clinical &amp; Translations Science &amp; Training (CCTST</a:t>
            </a:r>
            <a:r>
              <a:rPr lang="en-US" altLang="ja-JP" sz="1800" dirty="0">
                <a:solidFill>
                  <a:srgbClr val="000000"/>
                </a:solidFill>
              </a:rPr>
              <a:t>): </a:t>
            </a:r>
            <a:r>
              <a:rPr lang="en-US" altLang="ja-JP" sz="1800" dirty="0">
                <a:solidFill>
                  <a:srgbClr val="C00000"/>
                </a:solidFill>
                <a:hlinkClick r:id="rId4"/>
              </a:rPr>
              <a:t>https://cctst.uc.edu</a:t>
            </a:r>
            <a:endParaRPr lang="en-US" altLang="ja-JP" sz="1800" dirty="0">
              <a:solidFill>
                <a:srgbClr val="C00000"/>
              </a:solidFill>
            </a:endParaRPr>
          </a:p>
          <a:p>
            <a:pPr>
              <a:buFont typeface="Arial" panose="020B0604020202020204" pitchFamily="34" charset="0"/>
              <a:buChar char="•"/>
              <a:defRPr/>
            </a:pPr>
            <a:endParaRPr lang="en-US" sz="1400" dirty="0"/>
          </a:p>
          <a:p>
            <a:pPr marL="457200" indent="-457200" eaLnBrk="1" hangingPunct="1">
              <a:buFont typeface="Arial" panose="020B0604020202020204" pitchFamily="34" charset="0"/>
              <a:buChar char="•"/>
              <a:defRPr/>
            </a:pPr>
            <a:r>
              <a:rPr lang="en-US" altLang="en-US" sz="2000" b="1" dirty="0"/>
              <a:t>VA Medical Center Office of Research and Development: </a:t>
            </a:r>
            <a:r>
              <a:rPr lang="en-US" altLang="en-US" sz="2000" dirty="0">
                <a:solidFill>
                  <a:srgbClr val="C00000"/>
                </a:solidFill>
                <a:hlinkClick r:id="rId5"/>
              </a:rPr>
              <a:t>https://www.research.va.gov/default.cfm</a:t>
            </a:r>
            <a:endParaRPr lang="en-US" altLang="en-US" sz="2000" dirty="0">
              <a:solidFill>
                <a:srgbClr val="C00000"/>
              </a:solidFill>
            </a:endParaRPr>
          </a:p>
          <a:p>
            <a:pPr marL="457200" indent="-457200" eaLnBrk="1" hangingPunct="1">
              <a:buFont typeface="Arial" panose="020B0604020202020204" pitchFamily="34" charset="0"/>
              <a:buChar char="•"/>
              <a:defRPr/>
            </a:pPr>
            <a:endParaRPr lang="en-US" altLang="en-US" sz="2000" dirty="0">
              <a:solidFill>
                <a:srgbClr val="C00000"/>
              </a:solidFill>
            </a:endParaRPr>
          </a:p>
          <a:p>
            <a:pPr marL="457200" indent="-457200" eaLnBrk="1" hangingPunct="1">
              <a:buFont typeface="Arial" panose="020B0604020202020204" pitchFamily="34" charset="0"/>
              <a:buChar char="•"/>
              <a:defRPr/>
            </a:pPr>
            <a:r>
              <a:rPr lang="en-US" altLang="en-US" sz="1800" b="1" dirty="0"/>
              <a:t>Cincinnati Children</a:t>
            </a:r>
            <a:r>
              <a:rPr lang="ja-JP" altLang="en-US" sz="1800" b="1" dirty="0"/>
              <a:t>’</a:t>
            </a:r>
            <a:r>
              <a:rPr lang="en-US" altLang="ja-JP" sz="1800" b="1" dirty="0"/>
              <a:t>s Hospital Medical Center </a:t>
            </a:r>
            <a:r>
              <a:rPr lang="en-US" altLang="ja-JP" sz="1800" dirty="0"/>
              <a:t>: </a:t>
            </a:r>
            <a:r>
              <a:rPr lang="en-US" altLang="ja-JP" sz="1800" dirty="0">
                <a:solidFill>
                  <a:srgbClr val="C00000"/>
                </a:solidFill>
                <a:hlinkClick r:id="rId6"/>
              </a:rPr>
              <a:t>http://www.cincinnatichildrens.org/research/default.htm</a:t>
            </a:r>
            <a:endParaRPr lang="en-US" altLang="ja-JP" sz="1800" dirty="0">
              <a:solidFill>
                <a:srgbClr val="C00000"/>
              </a:solidFill>
            </a:endParaRPr>
          </a:p>
          <a:p>
            <a:pPr marL="457200" indent="-457200" eaLnBrk="1" hangingPunct="1">
              <a:buFont typeface="Arial" panose="020B0604020202020204" pitchFamily="34" charset="0"/>
              <a:buChar char="•"/>
              <a:defRPr/>
            </a:pPr>
            <a:endParaRPr lang="en-US" altLang="ja-JP" sz="1800" dirty="0">
              <a:solidFill>
                <a:srgbClr val="C00000"/>
              </a:solidFill>
            </a:endParaRPr>
          </a:p>
          <a:p>
            <a:pPr marL="457200" indent="-457200" eaLnBrk="1" hangingPunct="1">
              <a:buFont typeface="Arial" panose="020B0604020202020204" pitchFamily="34" charset="0"/>
              <a:buChar char="•"/>
              <a:defRPr/>
            </a:pPr>
            <a:endParaRPr lang="en-US" altLang="ja-JP" sz="1800" dirty="0">
              <a:solidFill>
                <a:srgbClr val="C00000"/>
              </a:solidFill>
            </a:endParaRPr>
          </a:p>
          <a:p>
            <a:pPr eaLnBrk="1" hangingPunct="1">
              <a:defRPr/>
            </a:pPr>
            <a:endParaRPr lang="en-US" altLang="en-US" sz="2800" dirty="0"/>
          </a:p>
        </p:txBody>
      </p:sp>
      <p:pic>
        <p:nvPicPr>
          <p:cNvPr id="79876" name="Picture 6" descr="MCj023741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5791200"/>
            <a:ext cx="1189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ubtitle 2"/>
          <p:cNvSpPr>
            <a:spLocks noGrp="1" noChangeArrowheads="1"/>
          </p:cNvSpPr>
          <p:nvPr>
            <p:ph type="subTitle" idx="1"/>
          </p:nvPr>
        </p:nvSpPr>
        <p:spPr>
          <a:xfrm>
            <a:off x="1143000" y="304800"/>
            <a:ext cx="6858000" cy="2286000"/>
          </a:xfrm>
        </p:spPr>
        <p:txBody>
          <a:bodyPr/>
          <a:lstStyle/>
          <a:p>
            <a:r>
              <a:rPr lang="en-US" altLang="en-US" b="1">
                <a:solidFill>
                  <a:srgbClr val="CC0000"/>
                </a:solidFill>
              </a:rPr>
              <a:t>Register for Open Researcher and Contributor ID (ORCID)</a:t>
            </a:r>
            <a:endParaRPr lang="en-US" altLang="en-US" b="1">
              <a:solidFill>
                <a:srgbClr val="000000"/>
              </a:solidFill>
              <a:latin typeface="Times New Roman" panose="02020603050405020304" pitchFamily="18" charset="0"/>
            </a:endParaRPr>
          </a:p>
          <a:p>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052579585"/>
              </p:ext>
            </p:extLst>
          </p:nvPr>
        </p:nvGraphicFramePr>
        <p:xfrm>
          <a:off x="-990600" y="1435963"/>
          <a:ext cx="9906000" cy="5761038"/>
        </p:xfrm>
        <a:graphic>
          <a:graphicData uri="http://schemas.openxmlformats.org/drawingml/2006/table">
            <a:tbl>
              <a:tblPr/>
              <a:tblGrid>
                <a:gridCol w="2476500">
                  <a:extLst>
                    <a:ext uri="{9D8B030D-6E8A-4147-A177-3AD203B41FA5}">
                      <a16:colId xmlns:a16="http://schemas.microsoft.com/office/drawing/2014/main" val="20000"/>
                    </a:ext>
                  </a:extLst>
                </a:gridCol>
                <a:gridCol w="7429500">
                  <a:extLst>
                    <a:ext uri="{9D8B030D-6E8A-4147-A177-3AD203B41FA5}">
                      <a16:colId xmlns:a16="http://schemas.microsoft.com/office/drawing/2014/main" val="20001"/>
                    </a:ext>
                  </a:extLst>
                </a:gridCol>
              </a:tblGrid>
              <a:tr h="5761038">
                <a:tc>
                  <a:txBody>
                    <a:bodyPr/>
                    <a:lstStyle>
                      <a:lvl1pPr>
                        <a:spcBef>
                          <a:spcPct val="20000"/>
                        </a:spcBef>
                        <a:buClr>
                          <a:srgbClr val="FF3300"/>
                        </a:buClr>
                        <a:buSzPct val="80000"/>
                        <a:defRPr sz="2800">
                          <a:solidFill>
                            <a:schemeClr val="bg2"/>
                          </a:solidFill>
                          <a:latin typeface="Arial" charset="0"/>
                          <a:ea typeface="MS PGothic" charset="-128"/>
                        </a:defRPr>
                      </a:lvl1pPr>
                      <a:lvl2pPr marL="742950" indent="-285750">
                        <a:spcBef>
                          <a:spcPct val="20000"/>
                        </a:spcBef>
                        <a:buClr>
                          <a:srgbClr val="FF3300"/>
                        </a:buClr>
                        <a:buSzPct val="80000"/>
                        <a:defRPr sz="2400">
                          <a:solidFill>
                            <a:schemeClr val="tx1"/>
                          </a:solidFill>
                          <a:latin typeface="Arial" charset="0"/>
                          <a:ea typeface="MS PGothic" charset="-128"/>
                        </a:defRPr>
                      </a:lvl2pPr>
                      <a:lvl3pPr marL="1143000" indent="-228600">
                        <a:spcBef>
                          <a:spcPct val="20000"/>
                        </a:spcBef>
                        <a:buClr>
                          <a:srgbClr val="FF3300"/>
                        </a:buClr>
                        <a:buSzPct val="80000"/>
                        <a:defRPr sz="2000">
                          <a:solidFill>
                            <a:schemeClr val="tx1"/>
                          </a:solidFill>
                          <a:latin typeface="Arial" charset="0"/>
                          <a:ea typeface="MS PGothic" charset="-128"/>
                        </a:defRPr>
                      </a:lvl3pPr>
                      <a:lvl4pPr marL="1600200" indent="-228600">
                        <a:spcBef>
                          <a:spcPct val="20000"/>
                        </a:spcBef>
                        <a:buClr>
                          <a:srgbClr val="FF3300"/>
                        </a:buClr>
                        <a:buSzPct val="80000"/>
                        <a:defRPr>
                          <a:solidFill>
                            <a:schemeClr val="tx1"/>
                          </a:solidFill>
                          <a:latin typeface="Arial" charset="0"/>
                          <a:ea typeface="MS PGothic" charset="-128"/>
                        </a:defRPr>
                      </a:lvl4pPr>
                      <a:lvl5pPr marL="2057400" indent="-228600">
                        <a:spcBef>
                          <a:spcPct val="20000"/>
                        </a:spcBef>
                        <a:buClr>
                          <a:srgbClr val="FF3300"/>
                        </a:buClr>
                        <a:buSzPct val="80000"/>
                        <a:defRPr>
                          <a:solidFill>
                            <a:schemeClr val="tx1"/>
                          </a:solidFill>
                          <a:latin typeface="Arial" charset="0"/>
                          <a:ea typeface="MS PGothic" charset="-128"/>
                        </a:defRPr>
                      </a:lvl5pPr>
                      <a:lvl6pPr marL="25146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6pPr>
                      <a:lvl7pPr marL="29718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7pPr>
                      <a:lvl8pPr marL="34290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8pPr>
                      <a:lvl9pPr marL="38862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ts val="1200"/>
                        </a:spcAft>
                        <a:buClrTx/>
                        <a:buSzTx/>
                        <a:buFontTx/>
                        <a:buNone/>
                        <a:tabLst/>
                      </a:pPr>
                      <a:endParaRPr kumimoji="0" lang="en-US" altLang="en-US" sz="900" b="0" i="0" u="none" strike="noStrike" cap="none" normalizeH="0" baseline="0" dirty="0">
                        <a:ln>
                          <a:noFill/>
                        </a:ln>
                        <a:solidFill>
                          <a:srgbClr val="000000"/>
                        </a:solidFill>
                        <a:effectLst/>
                        <a:latin typeface="Arial" charset="0"/>
                        <a:ea typeface="MS PGothic" charset="-128"/>
                      </a:endParaRPr>
                    </a:p>
                  </a:txBody>
                  <a:tcPr marL="76196" marR="76196" marT="76207" marB="76207" horzOverflow="overflow">
                    <a:lnL>
                      <a:noFill/>
                    </a:lnL>
                    <a:lnR>
                      <a:noFill/>
                    </a:lnR>
                    <a:lnT>
                      <a:noFill/>
                    </a:lnT>
                    <a:lnB>
                      <a:noFill/>
                    </a:lnB>
                    <a:lnTlToBr>
                      <a:noFill/>
                    </a:lnTlToBr>
                    <a:lnBlToTr>
                      <a:noFill/>
                    </a:lnBlToTr>
                    <a:noFill/>
                  </a:tcPr>
                </a:tc>
                <a:tc>
                  <a:txBody>
                    <a:bodyPr/>
                    <a:lstStyle>
                      <a:lvl1pPr>
                        <a:spcBef>
                          <a:spcPct val="20000"/>
                        </a:spcBef>
                        <a:buClr>
                          <a:srgbClr val="FF3300"/>
                        </a:buClr>
                        <a:buSzPct val="80000"/>
                        <a:defRPr sz="2800">
                          <a:solidFill>
                            <a:schemeClr val="bg2"/>
                          </a:solidFill>
                          <a:latin typeface="Arial" charset="0"/>
                          <a:ea typeface="MS PGothic" charset="-128"/>
                        </a:defRPr>
                      </a:lvl1pPr>
                      <a:lvl2pPr marL="742950" indent="-285750">
                        <a:spcBef>
                          <a:spcPct val="20000"/>
                        </a:spcBef>
                        <a:buClr>
                          <a:srgbClr val="FF3300"/>
                        </a:buClr>
                        <a:buSzPct val="80000"/>
                        <a:defRPr sz="2400">
                          <a:solidFill>
                            <a:schemeClr val="tx1"/>
                          </a:solidFill>
                          <a:latin typeface="Arial" charset="0"/>
                          <a:ea typeface="MS PGothic" charset="-128"/>
                        </a:defRPr>
                      </a:lvl2pPr>
                      <a:lvl3pPr marL="1143000" indent="-228600">
                        <a:spcBef>
                          <a:spcPct val="20000"/>
                        </a:spcBef>
                        <a:buClr>
                          <a:srgbClr val="FF3300"/>
                        </a:buClr>
                        <a:buSzPct val="80000"/>
                        <a:defRPr sz="2000">
                          <a:solidFill>
                            <a:schemeClr val="tx1"/>
                          </a:solidFill>
                          <a:latin typeface="Arial" charset="0"/>
                          <a:ea typeface="MS PGothic" charset="-128"/>
                        </a:defRPr>
                      </a:lvl3pPr>
                      <a:lvl4pPr marL="1600200" indent="-228600">
                        <a:spcBef>
                          <a:spcPct val="20000"/>
                        </a:spcBef>
                        <a:buClr>
                          <a:srgbClr val="FF3300"/>
                        </a:buClr>
                        <a:buSzPct val="80000"/>
                        <a:defRPr>
                          <a:solidFill>
                            <a:schemeClr val="tx1"/>
                          </a:solidFill>
                          <a:latin typeface="Arial" charset="0"/>
                          <a:ea typeface="MS PGothic" charset="-128"/>
                        </a:defRPr>
                      </a:lvl4pPr>
                      <a:lvl5pPr marL="2057400" indent="-228600">
                        <a:spcBef>
                          <a:spcPct val="20000"/>
                        </a:spcBef>
                        <a:buClr>
                          <a:srgbClr val="FF3300"/>
                        </a:buClr>
                        <a:buSzPct val="80000"/>
                        <a:defRPr>
                          <a:solidFill>
                            <a:schemeClr val="tx1"/>
                          </a:solidFill>
                          <a:latin typeface="Arial" charset="0"/>
                          <a:ea typeface="MS PGothic" charset="-128"/>
                        </a:defRPr>
                      </a:lvl5pPr>
                      <a:lvl6pPr marL="25146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6pPr>
                      <a:lvl7pPr marL="29718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7pPr>
                      <a:lvl8pPr marL="34290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8pPr>
                      <a:lvl9pPr marL="38862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600" b="0" i="0" u="none" strike="noStrike" cap="none" normalizeH="0" baseline="0" dirty="0">
                          <a:ln>
                            <a:noFill/>
                          </a:ln>
                          <a:solidFill>
                            <a:srgbClr val="000000"/>
                          </a:solidFill>
                          <a:effectLst/>
                          <a:latin typeface="Arial" charset="0"/>
                          <a:ea typeface="MS PGothic" charset="-128"/>
                        </a:rPr>
                        <a:t>ORCID, a sort of Social Security number for researchers, is a permanent, unique identifier that can be associated with a researcher's work to resolve any uncertainty about authorship. Nearly 2 million academics have signed up for an ORCID, in total laying claim to over 12 million documents. </a:t>
                      </a:r>
                      <a:endParaRPr kumimoji="0" lang="en-US" altLang="en-US" sz="1600" b="0" i="0" u="none" strike="noStrike" cap="none" normalizeH="0" baseline="0" dirty="0">
                        <a:ln>
                          <a:noFill/>
                        </a:ln>
                        <a:solidFill>
                          <a:srgbClr val="000000"/>
                        </a:solidFill>
                        <a:effectLst/>
                        <a:latin typeface="Times New Roman" charset="0"/>
                        <a:ea typeface="MS PGothic" charset="-128"/>
                      </a:endParaRPr>
                    </a:p>
                    <a:p>
                      <a:pPr marL="0" marR="0" lvl="0" indent="0" algn="l" defTabSz="914400" rtl="0" eaLnBrk="1" fontAlgn="base" latinLnBrk="0" hangingPunct="1">
                        <a:lnSpc>
                          <a:spcPct val="100000"/>
                        </a:lnSpc>
                        <a:spcBef>
                          <a:spcPct val="0"/>
                        </a:spcBef>
                        <a:spcAft>
                          <a:spcPct val="0"/>
                        </a:spcAft>
                        <a:buClrTx/>
                        <a:buSzPts val="1000"/>
                        <a:buFont typeface="Symbol" charset="2"/>
                        <a:buChar char=""/>
                        <a:tabLst/>
                      </a:pPr>
                      <a:r>
                        <a:rPr kumimoji="0" lang="en-US" altLang="en-US" sz="1600" b="0" i="0" u="none" strike="noStrike" cap="none" normalizeH="0" baseline="0" dirty="0">
                          <a:ln>
                            <a:noFill/>
                          </a:ln>
                          <a:solidFill>
                            <a:srgbClr val="000000"/>
                          </a:solidFill>
                          <a:effectLst/>
                          <a:latin typeface="Arial" charset="0"/>
                          <a:ea typeface="MS PGothic" charset="-128"/>
                        </a:rPr>
                        <a:t>An ORCID removes author ambiguity especially for individuals with common names or for people who change their name through the course of their career.</a:t>
                      </a:r>
                      <a:endParaRPr kumimoji="0" lang="en-US" altLang="en-US" sz="1600" b="0" i="0" u="none" strike="noStrike" cap="none" normalizeH="0" baseline="0" dirty="0">
                        <a:ln>
                          <a:noFill/>
                        </a:ln>
                        <a:solidFill>
                          <a:srgbClr val="000000"/>
                        </a:solidFill>
                        <a:effectLst/>
                        <a:latin typeface="Times New Roman" charset="0"/>
                        <a:ea typeface="MS PGothic" charset="-128"/>
                      </a:endParaRPr>
                    </a:p>
                    <a:p>
                      <a:pPr marL="0" marR="0" lvl="0" indent="0" algn="l" defTabSz="914400" rtl="0" eaLnBrk="1" fontAlgn="base" latinLnBrk="0" hangingPunct="1">
                        <a:lnSpc>
                          <a:spcPct val="100000"/>
                        </a:lnSpc>
                        <a:spcBef>
                          <a:spcPct val="0"/>
                        </a:spcBef>
                        <a:spcAft>
                          <a:spcPct val="0"/>
                        </a:spcAft>
                        <a:buClrTx/>
                        <a:buSzPts val="1000"/>
                        <a:buFont typeface="Symbol" charset="2"/>
                        <a:buChar char=""/>
                        <a:tabLst/>
                      </a:pPr>
                      <a:r>
                        <a:rPr kumimoji="0" lang="en-US" altLang="en-US" sz="1600" b="0" i="0" u="none" strike="noStrike" cap="none" normalizeH="0" baseline="0" dirty="0">
                          <a:ln>
                            <a:noFill/>
                          </a:ln>
                          <a:solidFill>
                            <a:srgbClr val="000000"/>
                          </a:solidFill>
                          <a:effectLst/>
                          <a:latin typeface="Arial" charset="0"/>
                          <a:ea typeface="MS PGothic" charset="-128"/>
                        </a:rPr>
                        <a:t>Certain Publishers and Granting Agencies require that applicants have an </a:t>
                      </a:r>
                      <a:r>
                        <a:rPr kumimoji="0" lang="en-US" altLang="en-US" sz="1600" b="0" i="0" u="none" strike="noStrike" cap="none" normalizeH="0" baseline="0" dirty="0">
                          <a:ln>
                            <a:noFill/>
                          </a:ln>
                          <a:solidFill>
                            <a:srgbClr val="000000"/>
                          </a:solidFill>
                          <a:effectLst/>
                          <a:latin typeface="Arial" charset="0"/>
                          <a:ea typeface="MS PGothic" charset="-128"/>
                          <a:hlinkClick r:id="rId2"/>
                        </a:rPr>
                        <a:t>ORCID</a:t>
                      </a:r>
                      <a:r>
                        <a:rPr kumimoji="0" lang="en-US" altLang="en-US" sz="1600" b="0" i="0" u="none" strike="noStrike" cap="none" normalizeH="0" baseline="0" dirty="0">
                          <a:ln>
                            <a:noFill/>
                          </a:ln>
                          <a:solidFill>
                            <a:srgbClr val="000000"/>
                          </a:solidFill>
                          <a:effectLst/>
                          <a:latin typeface="Arial" charset="0"/>
                          <a:ea typeface="MS PGothic" charset="-128"/>
                        </a:rPr>
                        <a:t>.  </a:t>
                      </a:r>
                      <a:endParaRPr kumimoji="0" lang="en-US" altLang="en-US" sz="1600" b="0" i="0" u="none" strike="noStrike" cap="none" normalizeH="0" baseline="0" dirty="0">
                        <a:ln>
                          <a:noFill/>
                        </a:ln>
                        <a:solidFill>
                          <a:srgbClr val="000000"/>
                        </a:solidFill>
                        <a:effectLst/>
                        <a:latin typeface="Times New Roman" charset="0"/>
                        <a:ea typeface="MS PGothic" charset="-128"/>
                      </a:endParaRPr>
                    </a:p>
                    <a:p>
                      <a:pPr marL="0" marR="0" lvl="0" indent="0" algn="l" defTabSz="914400" rtl="0" eaLnBrk="1" fontAlgn="base" latinLnBrk="0" hangingPunct="1">
                        <a:lnSpc>
                          <a:spcPct val="100000"/>
                        </a:lnSpc>
                        <a:spcBef>
                          <a:spcPct val="0"/>
                        </a:spcBef>
                        <a:spcAft>
                          <a:spcPct val="0"/>
                        </a:spcAft>
                        <a:buClrTx/>
                        <a:buSzPts val="1000"/>
                        <a:buFont typeface="Symbol" charset="2"/>
                        <a:buChar char=""/>
                        <a:tabLst/>
                      </a:pPr>
                      <a:r>
                        <a:rPr kumimoji="0" lang="en-US" altLang="en-US" sz="1600" b="0" i="0" u="none" strike="noStrike" cap="none" normalizeH="0" baseline="0" dirty="0">
                          <a:ln>
                            <a:noFill/>
                          </a:ln>
                          <a:solidFill>
                            <a:srgbClr val="000000"/>
                          </a:solidFill>
                          <a:effectLst/>
                          <a:latin typeface="Arial" charset="0"/>
                          <a:ea typeface="MS PGothic" charset="-128"/>
                        </a:rPr>
                        <a:t>It helps generate an NIH </a:t>
                      </a:r>
                      <a:r>
                        <a:rPr kumimoji="0" lang="en-US" altLang="en-US" sz="1600" b="0" i="0" u="none" strike="noStrike" cap="none" normalizeH="0" baseline="0" dirty="0" err="1">
                          <a:ln>
                            <a:noFill/>
                          </a:ln>
                          <a:solidFill>
                            <a:srgbClr val="000000"/>
                          </a:solidFill>
                          <a:effectLst/>
                          <a:latin typeface="Arial" charset="0"/>
                          <a:ea typeface="MS PGothic" charset="-128"/>
                        </a:rPr>
                        <a:t>biosketch</a:t>
                      </a:r>
                      <a:r>
                        <a:rPr kumimoji="0" lang="en-US" altLang="en-US" sz="1600" b="0" i="0" u="none" strike="noStrike" cap="none" normalizeH="0" baseline="0" dirty="0">
                          <a:ln>
                            <a:noFill/>
                          </a:ln>
                          <a:solidFill>
                            <a:srgbClr val="000000"/>
                          </a:solidFill>
                          <a:effectLst/>
                          <a:latin typeface="Arial" charset="0"/>
                          <a:ea typeface="MS PGothic" charset="-128"/>
                        </a:rPr>
                        <a:t> more easily.</a:t>
                      </a:r>
                      <a:endParaRPr kumimoji="0" lang="en-US" altLang="en-US" sz="1600" b="0" i="0" u="none" strike="noStrike" cap="none" normalizeH="0" baseline="0" dirty="0">
                        <a:ln>
                          <a:noFill/>
                        </a:ln>
                        <a:solidFill>
                          <a:srgbClr val="000000"/>
                        </a:solidFill>
                        <a:effectLst/>
                        <a:latin typeface="Times New Roman" charset="0"/>
                        <a:ea typeface="MS PGothic" charset="-128"/>
                      </a:endParaRPr>
                    </a:p>
                    <a:p>
                      <a:pPr marL="0" marR="0" lvl="0" indent="0" algn="l" defTabSz="914400" rtl="0" eaLnBrk="1" fontAlgn="base" latinLnBrk="0" hangingPunct="1">
                        <a:lnSpc>
                          <a:spcPct val="100000"/>
                        </a:lnSpc>
                        <a:spcBef>
                          <a:spcPct val="0"/>
                        </a:spcBef>
                        <a:spcAft>
                          <a:spcPct val="0"/>
                        </a:spcAft>
                        <a:buClrTx/>
                        <a:buSzPts val="1000"/>
                        <a:buFont typeface="Symbol" charset="2"/>
                        <a:buChar char=""/>
                        <a:tabLst/>
                      </a:pPr>
                      <a:r>
                        <a:rPr kumimoji="0" lang="en-US" altLang="en-US" sz="1600" b="0" i="0" u="none" strike="noStrike" cap="none" normalizeH="0" baseline="0" dirty="0">
                          <a:ln>
                            <a:noFill/>
                          </a:ln>
                          <a:solidFill>
                            <a:srgbClr val="000000"/>
                          </a:solidFill>
                          <a:effectLst/>
                          <a:latin typeface="Arial" charset="0"/>
                          <a:ea typeface="MS PGothic" charset="-128"/>
                        </a:rPr>
                        <a:t>A researcher can build an online profile of scholarly works at </a:t>
                      </a:r>
                      <a:r>
                        <a:rPr kumimoji="0" lang="en-US" altLang="en-US" sz="1600" b="0" i="0" u="none" strike="noStrike" cap="none" normalizeH="0" baseline="0" dirty="0">
                          <a:ln>
                            <a:noFill/>
                          </a:ln>
                          <a:solidFill>
                            <a:srgbClr val="000000"/>
                          </a:solidFill>
                          <a:effectLst/>
                          <a:latin typeface="Arial" charset="0"/>
                          <a:ea typeface="MS PGothic" charset="-128"/>
                          <a:hlinkClick r:id="rId3"/>
                        </a:rPr>
                        <a:t>http://orcid.org</a:t>
                      </a:r>
                      <a:r>
                        <a:rPr kumimoji="0" lang="en-US" altLang="en-US" sz="1600" b="0" i="0" u="none" strike="noStrike" cap="none" normalizeH="0" baseline="0" dirty="0">
                          <a:ln>
                            <a:noFill/>
                          </a:ln>
                          <a:solidFill>
                            <a:srgbClr val="000000"/>
                          </a:solidFill>
                          <a:effectLst/>
                          <a:latin typeface="Arial" charset="0"/>
                          <a:ea typeface="MS PGothic" charset="-128"/>
                        </a:rPr>
                        <a:t>.</a:t>
                      </a:r>
                      <a:endParaRPr kumimoji="0" lang="en-US" altLang="en-US" sz="1600" b="0" i="0" u="none" strike="noStrike" cap="none" normalizeH="0" baseline="0" dirty="0">
                        <a:ln>
                          <a:noFill/>
                        </a:ln>
                        <a:solidFill>
                          <a:srgbClr val="000000"/>
                        </a:solidFill>
                        <a:effectLst/>
                        <a:latin typeface="Times New Roman" charset="0"/>
                        <a:ea typeface="MS PGothic" charset="-128"/>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600" b="0" i="0" u="none" strike="noStrike" cap="none" normalizeH="0" baseline="0" dirty="0">
                          <a:ln>
                            <a:noFill/>
                          </a:ln>
                          <a:solidFill>
                            <a:srgbClr val="000000"/>
                          </a:solidFill>
                          <a:effectLst/>
                          <a:latin typeface="Arial" charset="0"/>
                          <a:ea typeface="MS PGothic" charset="-128"/>
                        </a:rPr>
                        <a:t>      Register directly on the website (</a:t>
                      </a:r>
                      <a:r>
                        <a:rPr kumimoji="0" lang="en-US" altLang="en-US" sz="1600" b="0" i="0" u="none" strike="noStrike" cap="none" normalizeH="0" baseline="0" dirty="0">
                          <a:ln>
                            <a:noFill/>
                          </a:ln>
                          <a:solidFill>
                            <a:srgbClr val="000000"/>
                          </a:solidFill>
                          <a:effectLst/>
                          <a:latin typeface="Arial" charset="0"/>
                          <a:ea typeface="MS PGothic" charset="-128"/>
                          <a:hlinkClick r:id="rId3"/>
                        </a:rPr>
                        <a:t>http://orcid.org</a:t>
                      </a:r>
                      <a:r>
                        <a:rPr kumimoji="0" lang="en-US" altLang="en-US" sz="1600" b="0" i="0" u="none" strike="noStrike" cap="none" normalizeH="0" baseline="0" dirty="0">
                          <a:ln>
                            <a:noFill/>
                          </a:ln>
                          <a:solidFill>
                            <a:srgbClr val="000000"/>
                          </a:solidFill>
                          <a:effectLst/>
                          <a:latin typeface="Arial" charset="0"/>
                          <a:ea typeface="MS PGothic" charset="-128"/>
                        </a:rPr>
                        <a:t>). Upon registering (</a:t>
                      </a:r>
                      <a:r>
                        <a:rPr kumimoji="0" lang="en-US" altLang="en-US" sz="1600" b="0" i="0" u="none" strike="noStrike" cap="none" normalizeH="0" baseline="0" dirty="0">
                          <a:ln>
                            <a:noFill/>
                          </a:ln>
                          <a:solidFill>
                            <a:srgbClr val="FF0000"/>
                          </a:solidFill>
                          <a:effectLst/>
                          <a:latin typeface="Arial" charset="0"/>
                          <a:ea typeface="MS PGothic" charset="-128"/>
                        </a:rPr>
                        <a:t>very easy  to do</a:t>
                      </a:r>
                      <a:r>
                        <a:rPr kumimoji="0" lang="en-US" altLang="en-US" sz="1600" b="0" i="0" u="none" strike="noStrike" cap="none" normalizeH="0" baseline="0" dirty="0">
                          <a:ln>
                            <a:noFill/>
                          </a:ln>
                          <a:solidFill>
                            <a:srgbClr val="000000"/>
                          </a:solidFill>
                          <a:effectLst/>
                          <a:latin typeface="Arial" charset="0"/>
                          <a:ea typeface="MS PGothic" charset="-128"/>
                        </a:rPr>
                        <a:t>), access your ORCID account using your UC login. Visit the ORCID login page and click the Institutional Account button. Choose University of Cincinnati   Main Campus. You will be prompted to link the two accounts. </a:t>
                      </a:r>
                      <a:endParaRPr kumimoji="0" lang="en-US" altLang="en-US" sz="1600" b="0" i="0" u="none" strike="noStrike" cap="none" normalizeH="0" baseline="0" dirty="0">
                        <a:ln>
                          <a:noFill/>
                        </a:ln>
                        <a:solidFill>
                          <a:srgbClr val="000000"/>
                        </a:solidFill>
                        <a:effectLst/>
                        <a:latin typeface="Times New Roman" charset="0"/>
                        <a:ea typeface="MS PGothic" charset="-128"/>
                      </a:endParaRPr>
                    </a:p>
                  </a:txBody>
                  <a:tcPr marL="76196" marR="76196" marT="76207" marB="762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ubtitle 2"/>
          <p:cNvSpPr>
            <a:spLocks noGrp="1" noChangeArrowheads="1"/>
          </p:cNvSpPr>
          <p:nvPr>
            <p:ph type="subTitle" idx="1"/>
          </p:nvPr>
        </p:nvSpPr>
        <p:spPr>
          <a:xfrm>
            <a:off x="762000" y="381000"/>
            <a:ext cx="7732713" cy="838200"/>
          </a:xfrm>
        </p:spPr>
        <p:txBody>
          <a:bodyPr/>
          <a:lstStyle/>
          <a:p>
            <a:r>
              <a:rPr lang="en-US" altLang="en-US" b="1">
                <a:solidFill>
                  <a:srgbClr val="CC0000"/>
                </a:solidFill>
              </a:rPr>
              <a:t>SUMMARY</a:t>
            </a:r>
            <a:endParaRPr lang="en-US" altLang="en-US" b="1">
              <a:solidFill>
                <a:srgbClr val="000000"/>
              </a:solidFill>
              <a:latin typeface="Times New Roman" panose="02020603050405020304" pitchFamily="18" charset="0"/>
            </a:endParaRPr>
          </a:p>
          <a:p>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435353268"/>
              </p:ext>
            </p:extLst>
          </p:nvPr>
        </p:nvGraphicFramePr>
        <p:xfrm>
          <a:off x="-381000" y="1066800"/>
          <a:ext cx="9067800" cy="5532438"/>
        </p:xfrm>
        <a:graphic>
          <a:graphicData uri="http://schemas.openxmlformats.org/drawingml/2006/table">
            <a:tbl>
              <a:tblPr/>
              <a:tblGrid>
                <a:gridCol w="2266950">
                  <a:extLst>
                    <a:ext uri="{9D8B030D-6E8A-4147-A177-3AD203B41FA5}">
                      <a16:colId xmlns:a16="http://schemas.microsoft.com/office/drawing/2014/main" val="20000"/>
                    </a:ext>
                  </a:extLst>
                </a:gridCol>
                <a:gridCol w="6800850">
                  <a:extLst>
                    <a:ext uri="{9D8B030D-6E8A-4147-A177-3AD203B41FA5}">
                      <a16:colId xmlns:a16="http://schemas.microsoft.com/office/drawing/2014/main" val="20001"/>
                    </a:ext>
                  </a:extLst>
                </a:gridCol>
              </a:tblGrid>
              <a:tr h="5532438">
                <a:tc>
                  <a:txBody>
                    <a:bodyPr/>
                    <a:lstStyle>
                      <a:lvl1pPr>
                        <a:spcBef>
                          <a:spcPct val="20000"/>
                        </a:spcBef>
                        <a:buClr>
                          <a:srgbClr val="FF3300"/>
                        </a:buClr>
                        <a:buSzPct val="80000"/>
                        <a:defRPr sz="2800">
                          <a:solidFill>
                            <a:schemeClr val="bg2"/>
                          </a:solidFill>
                          <a:latin typeface="Arial" charset="0"/>
                          <a:ea typeface="MS PGothic" charset="-128"/>
                        </a:defRPr>
                      </a:lvl1pPr>
                      <a:lvl2pPr marL="742950" indent="-285750">
                        <a:spcBef>
                          <a:spcPct val="20000"/>
                        </a:spcBef>
                        <a:buClr>
                          <a:srgbClr val="FF3300"/>
                        </a:buClr>
                        <a:buSzPct val="80000"/>
                        <a:defRPr sz="2400">
                          <a:solidFill>
                            <a:schemeClr val="tx1"/>
                          </a:solidFill>
                          <a:latin typeface="Arial" charset="0"/>
                          <a:ea typeface="MS PGothic" charset="-128"/>
                        </a:defRPr>
                      </a:lvl2pPr>
                      <a:lvl3pPr marL="1143000" indent="-228600">
                        <a:spcBef>
                          <a:spcPct val="20000"/>
                        </a:spcBef>
                        <a:buClr>
                          <a:srgbClr val="FF3300"/>
                        </a:buClr>
                        <a:buSzPct val="80000"/>
                        <a:defRPr sz="2000">
                          <a:solidFill>
                            <a:schemeClr val="tx1"/>
                          </a:solidFill>
                          <a:latin typeface="Arial" charset="0"/>
                          <a:ea typeface="MS PGothic" charset="-128"/>
                        </a:defRPr>
                      </a:lvl3pPr>
                      <a:lvl4pPr marL="1600200" indent="-228600">
                        <a:spcBef>
                          <a:spcPct val="20000"/>
                        </a:spcBef>
                        <a:buClr>
                          <a:srgbClr val="FF3300"/>
                        </a:buClr>
                        <a:buSzPct val="80000"/>
                        <a:defRPr>
                          <a:solidFill>
                            <a:schemeClr val="tx1"/>
                          </a:solidFill>
                          <a:latin typeface="Arial" charset="0"/>
                          <a:ea typeface="MS PGothic" charset="-128"/>
                        </a:defRPr>
                      </a:lvl4pPr>
                      <a:lvl5pPr marL="2057400" indent="-228600">
                        <a:spcBef>
                          <a:spcPct val="20000"/>
                        </a:spcBef>
                        <a:buClr>
                          <a:srgbClr val="FF3300"/>
                        </a:buClr>
                        <a:buSzPct val="80000"/>
                        <a:defRPr>
                          <a:solidFill>
                            <a:schemeClr val="tx1"/>
                          </a:solidFill>
                          <a:latin typeface="Arial" charset="0"/>
                          <a:ea typeface="MS PGothic" charset="-128"/>
                        </a:defRPr>
                      </a:lvl5pPr>
                      <a:lvl6pPr marL="25146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6pPr>
                      <a:lvl7pPr marL="29718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7pPr>
                      <a:lvl8pPr marL="34290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8pPr>
                      <a:lvl9pPr marL="38862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ts val="1200"/>
                        </a:spcAft>
                        <a:buClrTx/>
                        <a:buSzTx/>
                        <a:buFontTx/>
                        <a:buNone/>
                        <a:tabLst/>
                      </a:pPr>
                      <a:endParaRPr kumimoji="0" lang="en-US" altLang="en-US" sz="900" b="0" i="0" u="none" strike="noStrike" cap="none" normalizeH="0" baseline="0">
                        <a:ln>
                          <a:noFill/>
                        </a:ln>
                        <a:solidFill>
                          <a:schemeClr val="bg2"/>
                        </a:solidFill>
                        <a:effectLst/>
                        <a:latin typeface="Arial" charset="0"/>
                        <a:ea typeface="MS PGothic" charset="-128"/>
                      </a:endParaRPr>
                    </a:p>
                  </a:txBody>
                  <a:tcPr marL="76196" marR="76196" marT="76207" marB="76207" horzOverflow="overflow">
                    <a:lnL>
                      <a:noFill/>
                    </a:lnL>
                    <a:lnR>
                      <a:noFill/>
                    </a:lnR>
                    <a:lnT>
                      <a:noFill/>
                    </a:lnT>
                    <a:lnB>
                      <a:noFill/>
                    </a:lnB>
                    <a:lnTlToBr>
                      <a:noFill/>
                    </a:lnTlToBr>
                    <a:lnBlToTr>
                      <a:noFill/>
                    </a:lnBlToTr>
                    <a:noFill/>
                  </a:tcPr>
                </a:tc>
                <a:tc>
                  <a:txBody>
                    <a:bodyPr/>
                    <a:lstStyle>
                      <a:lvl1pPr marL="342900" indent="-342900">
                        <a:spcBef>
                          <a:spcPct val="20000"/>
                        </a:spcBef>
                        <a:buClr>
                          <a:srgbClr val="FF3300"/>
                        </a:buClr>
                        <a:buSzPct val="80000"/>
                        <a:defRPr sz="2800">
                          <a:solidFill>
                            <a:schemeClr val="bg2"/>
                          </a:solidFill>
                          <a:latin typeface="Arial" charset="0"/>
                          <a:ea typeface="MS PGothic" charset="-128"/>
                        </a:defRPr>
                      </a:lvl1pPr>
                      <a:lvl2pPr marL="742950" indent="-285750">
                        <a:spcBef>
                          <a:spcPct val="20000"/>
                        </a:spcBef>
                        <a:buClr>
                          <a:srgbClr val="FF3300"/>
                        </a:buClr>
                        <a:buSzPct val="80000"/>
                        <a:defRPr sz="2400">
                          <a:solidFill>
                            <a:schemeClr val="tx1"/>
                          </a:solidFill>
                          <a:latin typeface="Arial" charset="0"/>
                          <a:ea typeface="MS PGothic" charset="-128"/>
                        </a:defRPr>
                      </a:lvl2pPr>
                      <a:lvl3pPr marL="1143000" indent="-228600">
                        <a:spcBef>
                          <a:spcPct val="20000"/>
                        </a:spcBef>
                        <a:buClr>
                          <a:srgbClr val="FF3300"/>
                        </a:buClr>
                        <a:buSzPct val="80000"/>
                        <a:defRPr sz="2000">
                          <a:solidFill>
                            <a:schemeClr val="tx1"/>
                          </a:solidFill>
                          <a:latin typeface="Arial" charset="0"/>
                          <a:ea typeface="MS PGothic" charset="-128"/>
                        </a:defRPr>
                      </a:lvl3pPr>
                      <a:lvl4pPr marL="1600200" indent="-228600">
                        <a:spcBef>
                          <a:spcPct val="20000"/>
                        </a:spcBef>
                        <a:buClr>
                          <a:srgbClr val="FF3300"/>
                        </a:buClr>
                        <a:buSzPct val="80000"/>
                        <a:defRPr>
                          <a:solidFill>
                            <a:schemeClr val="tx1"/>
                          </a:solidFill>
                          <a:latin typeface="Arial" charset="0"/>
                          <a:ea typeface="MS PGothic" charset="-128"/>
                        </a:defRPr>
                      </a:lvl4pPr>
                      <a:lvl5pPr marL="2057400" indent="-228600">
                        <a:spcBef>
                          <a:spcPct val="20000"/>
                        </a:spcBef>
                        <a:buClr>
                          <a:srgbClr val="FF3300"/>
                        </a:buClr>
                        <a:buSzPct val="80000"/>
                        <a:defRPr>
                          <a:solidFill>
                            <a:schemeClr val="tx1"/>
                          </a:solidFill>
                          <a:latin typeface="Arial" charset="0"/>
                          <a:ea typeface="MS PGothic" charset="-128"/>
                        </a:defRPr>
                      </a:lvl5pPr>
                      <a:lvl6pPr marL="25146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6pPr>
                      <a:lvl7pPr marL="29718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7pPr>
                      <a:lvl8pPr marL="34290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8pPr>
                      <a:lvl9pPr marL="3886200" indent="-228600" eaLnBrk="0" fontAlgn="base" hangingPunct="0">
                        <a:spcBef>
                          <a:spcPct val="20000"/>
                        </a:spcBef>
                        <a:spcAft>
                          <a:spcPct val="0"/>
                        </a:spcAft>
                        <a:buClr>
                          <a:srgbClr val="FF3300"/>
                        </a:buClr>
                        <a:buSzPct val="80000"/>
                        <a:defRPr>
                          <a:solidFill>
                            <a:schemeClr val="tx1"/>
                          </a:solidFill>
                          <a:latin typeface="Arial" charset="0"/>
                          <a:ea typeface="MS PGothic" charset="-128"/>
                        </a:defRPr>
                      </a:lvl9pPr>
                    </a:lstStyle>
                    <a:p>
                      <a:pPr marL="342900" marR="0" lvl="0" indent="-342900" algn="l" defTabSz="914400" rtl="0" eaLnBrk="1" fontAlgn="base" latinLnBrk="0" hangingPunct="1">
                        <a:lnSpc>
                          <a:spcPct val="100000"/>
                        </a:lnSpc>
                        <a:spcBef>
                          <a:spcPct val="0"/>
                        </a:spcBef>
                        <a:spcAft>
                          <a:spcPts val="1200"/>
                        </a:spcAft>
                        <a:buClrTx/>
                        <a:buSzTx/>
                        <a:buFont typeface="Arial" charset="0"/>
                        <a:buAutoNum type="arabicPeriod"/>
                        <a:tabLst/>
                      </a:pPr>
                      <a:r>
                        <a:rPr kumimoji="0" lang="en-US" altLang="en-US" sz="1600" b="0" i="0" u="none" strike="noStrike" cap="none" normalizeH="0" baseline="0" dirty="0">
                          <a:ln>
                            <a:noFill/>
                          </a:ln>
                          <a:solidFill>
                            <a:schemeClr val="bg2"/>
                          </a:solidFill>
                          <a:effectLst/>
                          <a:latin typeface="Arial" charset="0"/>
                          <a:ea typeface="MS PGothic" charset="-128"/>
                        </a:rPr>
                        <a:t>ORCID provides a persistent digital identifier that distinguishes you from every other researcher and, through integration in key research workflows such as manuscript and grant submission, supports automated linkages between you and your professional activities ensuring that your work is recognized</a:t>
                      </a:r>
                    </a:p>
                    <a:p>
                      <a:pPr marL="342900" marR="0" lvl="0" indent="-342900" algn="l" defTabSz="914400" rtl="0" eaLnBrk="1" fontAlgn="base" latinLnBrk="0" hangingPunct="1">
                        <a:lnSpc>
                          <a:spcPct val="100000"/>
                        </a:lnSpc>
                        <a:spcBef>
                          <a:spcPct val="0"/>
                        </a:spcBef>
                        <a:spcAft>
                          <a:spcPts val="1200"/>
                        </a:spcAft>
                        <a:buClrTx/>
                        <a:buSzTx/>
                        <a:buFont typeface="Arial" charset="0"/>
                        <a:buAutoNum type="arabicPeriod"/>
                        <a:tabLst/>
                      </a:pPr>
                      <a:r>
                        <a:rPr kumimoji="0" lang="en-US" altLang="en-US" sz="1600" b="0" i="0" u="none" strike="noStrike" cap="none" normalizeH="0" baseline="0" dirty="0">
                          <a:ln>
                            <a:noFill/>
                          </a:ln>
                          <a:solidFill>
                            <a:schemeClr val="bg2"/>
                          </a:solidFill>
                          <a:effectLst/>
                          <a:latin typeface="Arial" charset="0"/>
                          <a:ea typeface="MS PGothic" charset="-128"/>
                        </a:rPr>
                        <a:t>Over 7000 journals use ORCID as part of their workflow, and - with the user's permission - can automatically populate ORCID user accounts with citations when they publish</a:t>
                      </a:r>
                    </a:p>
                    <a:p>
                      <a:pPr marL="342900" marR="0" lvl="0" indent="-342900" algn="l" defTabSz="914400" rtl="0" eaLnBrk="1" fontAlgn="base" latinLnBrk="0" hangingPunct="1">
                        <a:lnSpc>
                          <a:spcPct val="100000"/>
                        </a:lnSpc>
                        <a:spcBef>
                          <a:spcPct val="0"/>
                        </a:spcBef>
                        <a:spcAft>
                          <a:spcPts val="1200"/>
                        </a:spcAft>
                        <a:buClrTx/>
                        <a:buSzTx/>
                        <a:buFont typeface="Arial" charset="0"/>
                        <a:buAutoNum type="arabicPeriod"/>
                        <a:tabLst/>
                      </a:pPr>
                      <a:r>
                        <a:rPr kumimoji="0" lang="en-US" altLang="en-US" sz="1600" b="0" i="0" u="none" strike="noStrike" cap="none" normalizeH="0" baseline="0" dirty="0">
                          <a:ln>
                            <a:noFill/>
                          </a:ln>
                          <a:solidFill>
                            <a:schemeClr val="bg2"/>
                          </a:solidFill>
                          <a:effectLst/>
                          <a:latin typeface="Arial" charset="0"/>
                          <a:ea typeface="MS PGothic" charset="-128"/>
                        </a:rPr>
                        <a:t>NIH applicants can already link </a:t>
                      </a:r>
                      <a:r>
                        <a:rPr kumimoji="0" lang="en-US" altLang="en-US" sz="1600" b="0" i="0" u="sng" strike="noStrike" cap="none" normalizeH="0" baseline="0" dirty="0" err="1">
                          <a:ln>
                            <a:noFill/>
                          </a:ln>
                          <a:solidFill>
                            <a:schemeClr val="bg2"/>
                          </a:solidFill>
                          <a:effectLst/>
                          <a:latin typeface="Arial" charset="0"/>
                          <a:ea typeface="MS PGothic" charset="-128"/>
                          <a:hlinkClick r:id="rId2"/>
                        </a:rPr>
                        <a:t>SciENcv</a:t>
                      </a:r>
                      <a:r>
                        <a:rPr kumimoji="0" lang="en-US" altLang="en-US" sz="1600" b="0" i="0" u="sng" strike="noStrike" cap="none" normalizeH="0" baseline="0" dirty="0">
                          <a:ln>
                            <a:noFill/>
                          </a:ln>
                          <a:solidFill>
                            <a:schemeClr val="bg2"/>
                          </a:solidFill>
                          <a:effectLst/>
                          <a:latin typeface="Arial" charset="0"/>
                          <a:ea typeface="MS PGothic" charset="-128"/>
                          <a:hlinkClick r:id="rId2"/>
                        </a:rPr>
                        <a:t> (Science Expert Network Curriculum Vitae)</a:t>
                      </a:r>
                      <a:r>
                        <a:rPr kumimoji="0" lang="en-US" altLang="en-US" sz="1600" b="0" i="0" u="none" strike="noStrike" cap="none" normalizeH="0" baseline="0" dirty="0">
                          <a:ln>
                            <a:noFill/>
                          </a:ln>
                          <a:solidFill>
                            <a:schemeClr val="bg2"/>
                          </a:solidFill>
                          <a:effectLst/>
                          <a:latin typeface="Arial" charset="0"/>
                          <a:ea typeface="MS PGothic" charset="-128"/>
                        </a:rPr>
                        <a:t> with their ORCID account to simplify the creation of a </a:t>
                      </a:r>
                      <a:r>
                        <a:rPr kumimoji="0" lang="en-US" altLang="en-US" sz="1600" b="0" i="0" u="none" strike="noStrike" cap="none" normalizeH="0" baseline="0" dirty="0" err="1">
                          <a:ln>
                            <a:noFill/>
                          </a:ln>
                          <a:solidFill>
                            <a:schemeClr val="bg2"/>
                          </a:solidFill>
                          <a:effectLst/>
                          <a:latin typeface="Arial" charset="0"/>
                          <a:ea typeface="MS PGothic" charset="-128"/>
                        </a:rPr>
                        <a:t>biosketch</a:t>
                      </a:r>
                      <a:endParaRPr kumimoji="0" lang="en-US" altLang="en-US" sz="1600" b="0" i="0" u="none" strike="noStrike" cap="none" normalizeH="0" baseline="0" dirty="0">
                        <a:ln>
                          <a:noFill/>
                        </a:ln>
                        <a:solidFill>
                          <a:schemeClr val="bg2"/>
                        </a:solidFill>
                        <a:effectLst/>
                        <a:latin typeface="Arial" charset="0"/>
                        <a:ea typeface="MS PGothic" charset="-128"/>
                      </a:endParaRPr>
                    </a:p>
                    <a:p>
                      <a:pPr marL="342900" marR="0" lvl="0" indent="-342900" algn="l" defTabSz="914400" rtl="0" eaLnBrk="1" fontAlgn="base" latinLnBrk="0" hangingPunct="1">
                        <a:lnSpc>
                          <a:spcPct val="100000"/>
                        </a:lnSpc>
                        <a:spcBef>
                          <a:spcPct val="0"/>
                        </a:spcBef>
                        <a:spcAft>
                          <a:spcPts val="1200"/>
                        </a:spcAft>
                        <a:buClrTx/>
                        <a:buSzTx/>
                        <a:buFont typeface="Arial" charset="0"/>
                        <a:buAutoNum type="arabicPeriod"/>
                        <a:tabLst/>
                      </a:pPr>
                      <a:r>
                        <a:rPr kumimoji="0" lang="en-US" altLang="en-US" sz="1600" b="0" i="0" u="none" strike="noStrike" cap="none" normalizeH="0" baseline="0" dirty="0">
                          <a:ln>
                            <a:noFill/>
                          </a:ln>
                          <a:solidFill>
                            <a:schemeClr val="bg2"/>
                          </a:solidFill>
                          <a:effectLst/>
                          <a:latin typeface="Arial" charset="0"/>
                          <a:ea typeface="MS PGothic" charset="-128"/>
                        </a:rPr>
                        <a:t>Those who participate should expect to see additional functionality over time, such as assistance completing NIH applications and reporting requirements as well as allowing public data on NIH grant awards to populate ORCID</a:t>
                      </a:r>
                    </a:p>
                    <a:p>
                      <a:pPr marL="342900" marR="0" lvl="0" indent="-342900" algn="l" defTabSz="914400" rtl="0" eaLnBrk="1" fontAlgn="base" latinLnBrk="0" hangingPunct="1">
                        <a:lnSpc>
                          <a:spcPct val="100000"/>
                        </a:lnSpc>
                        <a:spcBef>
                          <a:spcPct val="0"/>
                        </a:spcBef>
                        <a:spcAft>
                          <a:spcPts val="1200"/>
                        </a:spcAft>
                        <a:buClrTx/>
                        <a:buSzTx/>
                        <a:buFont typeface="+mj-lt" charset="0"/>
                        <a:buNone/>
                        <a:tabLst/>
                      </a:pPr>
                      <a:endParaRPr kumimoji="0" lang="en-US" altLang="en-US" sz="1400" b="0" i="0" u="none" strike="noStrike" cap="none" normalizeH="0" baseline="0" dirty="0">
                        <a:ln>
                          <a:noFill/>
                        </a:ln>
                        <a:solidFill>
                          <a:schemeClr val="bg2"/>
                        </a:solidFill>
                        <a:effectLst/>
                        <a:latin typeface="Times New Roman" charset="0"/>
                        <a:ea typeface="MS PGothic" charset="-128"/>
                      </a:endParaRPr>
                    </a:p>
                  </a:txBody>
                  <a:tcPr marL="76196" marR="76196" marT="76207" marB="7620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7239000" cy="609600"/>
          </a:xfrm>
        </p:spPr>
        <p:txBody>
          <a:bodyPr/>
          <a:lstStyle/>
          <a:p>
            <a:r>
              <a:rPr lang="en-US" dirty="0"/>
              <a:t>Research Resources</a:t>
            </a:r>
          </a:p>
        </p:txBody>
      </p:sp>
      <p:sp>
        <p:nvSpPr>
          <p:cNvPr id="3" name="Content Placeholder 2"/>
          <p:cNvSpPr>
            <a:spLocks noGrp="1"/>
          </p:cNvSpPr>
          <p:nvPr>
            <p:ph idx="1"/>
          </p:nvPr>
        </p:nvSpPr>
        <p:spPr>
          <a:xfrm>
            <a:off x="1752600" y="1181100"/>
            <a:ext cx="7239000" cy="4495800"/>
          </a:xfrm>
        </p:spPr>
        <p:txBody>
          <a:bodyPr/>
          <a:lstStyle/>
          <a:p>
            <a:pPr marL="514350" indent="-514350">
              <a:buFont typeface="+mj-lt"/>
              <a:buAutoNum type="arabicPeriod"/>
            </a:pPr>
            <a:r>
              <a:rPr lang="en-US" dirty="0"/>
              <a:t>Academic Research Services</a:t>
            </a:r>
          </a:p>
          <a:p>
            <a:pPr marL="514350" indent="-514350">
              <a:buFont typeface="+mj-lt"/>
              <a:buAutoNum type="arabicPeriod"/>
            </a:pPr>
            <a:r>
              <a:rPr lang="en-US" dirty="0"/>
              <a:t>College of Medicine</a:t>
            </a:r>
          </a:p>
          <a:p>
            <a:pPr marL="514350" indent="-514350">
              <a:buFont typeface="+mj-lt"/>
              <a:buAutoNum type="arabicPeriod"/>
            </a:pPr>
            <a:r>
              <a:rPr lang="en-US" b="1" dirty="0"/>
              <a:t>Pathobiology and Molecular Medicine and AHA Surg Programs</a:t>
            </a:r>
          </a:p>
          <a:p>
            <a:pPr marL="514350" indent="-514350">
              <a:buFont typeface="+mj-lt"/>
              <a:buAutoNum type="arabicPeriod"/>
            </a:pPr>
            <a:r>
              <a:rPr lang="en-US" dirty="0"/>
              <a:t>CCTST</a:t>
            </a:r>
          </a:p>
          <a:p>
            <a:pPr marL="514350" indent="-514350">
              <a:buFont typeface="+mj-lt"/>
              <a:buAutoNum type="arabicPeriod"/>
            </a:pPr>
            <a:endParaRPr lang="en-US" dirty="0"/>
          </a:p>
        </p:txBody>
      </p:sp>
    </p:spTree>
    <p:extLst>
      <p:ext uri="{BB962C8B-B14F-4D97-AF65-F5344CB8AC3E}">
        <p14:creationId xmlns:p14="http://schemas.microsoft.com/office/powerpoint/2010/main" val="3075227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p:cNvSpPr>
            <a:spLocks noGrp="1"/>
          </p:cNvSpPr>
          <p:nvPr>
            <p:ph type="ctrTitle"/>
          </p:nvPr>
        </p:nvSpPr>
        <p:spPr>
          <a:xfrm>
            <a:off x="23813" y="0"/>
            <a:ext cx="9144000" cy="2076450"/>
          </a:xfrm>
          <a:solidFill>
            <a:srgbClr val="7B0C00"/>
          </a:solidFill>
        </p:spPr>
        <p:txBody>
          <a:bodyPr/>
          <a:lstStyle/>
          <a:p>
            <a:r>
              <a:rPr lang="en-US" altLang="en-US" sz="4200">
                <a:solidFill>
                  <a:schemeClr val="bg1"/>
                </a:solidFill>
                <a:latin typeface="Arial Rounded MT Bold" panose="020F0704030504030204" pitchFamily="34" charset="0"/>
                <a:cs typeface="Garamond" panose="02020404030301010803" pitchFamily="18" charset="0"/>
              </a:rPr>
              <a:t>Pathobiology and Molecular Medicine Graduate Program</a:t>
            </a:r>
          </a:p>
        </p:txBody>
      </p:sp>
      <p:sp>
        <p:nvSpPr>
          <p:cNvPr id="93187" name="Subtitle 3"/>
          <p:cNvSpPr>
            <a:spLocks noGrp="1"/>
          </p:cNvSpPr>
          <p:nvPr>
            <p:ph type="subTitle" idx="1"/>
          </p:nvPr>
        </p:nvSpPr>
        <p:spPr>
          <a:xfrm>
            <a:off x="304800" y="4267200"/>
            <a:ext cx="3810000" cy="1600200"/>
          </a:xfrm>
        </p:spPr>
        <p:txBody>
          <a:bodyPr/>
          <a:lstStyle/>
          <a:p>
            <a:pPr algn="l">
              <a:spcBef>
                <a:spcPts val="0"/>
              </a:spcBef>
            </a:pPr>
            <a:r>
              <a:rPr lang="en-US" altLang="en-US" sz="2400" b="1" dirty="0" err="1">
                <a:latin typeface="Garamond" panose="02020404030301010803" pitchFamily="18" charset="0"/>
                <a:cs typeface="Garamond" panose="02020404030301010803" pitchFamily="18" charset="0"/>
              </a:rPr>
              <a:t>Nives</a:t>
            </a:r>
            <a:r>
              <a:rPr lang="en-US" altLang="en-US" sz="2400" b="1" dirty="0">
                <a:latin typeface="Garamond" panose="02020404030301010803" pitchFamily="18" charset="0"/>
                <a:cs typeface="Garamond" panose="02020404030301010803" pitchFamily="18" charset="0"/>
              </a:rPr>
              <a:t> Zimmerman</a:t>
            </a:r>
            <a:r>
              <a:rPr lang="en-US" altLang="en-US" sz="2400" dirty="0">
                <a:latin typeface="Garamond" panose="02020404030301010803" pitchFamily="18" charset="0"/>
                <a:cs typeface="Garamond" panose="02020404030301010803" pitchFamily="18" charset="0"/>
              </a:rPr>
              <a:t>, MD</a:t>
            </a:r>
          </a:p>
          <a:p>
            <a:pPr algn="l">
              <a:spcBef>
                <a:spcPts val="0"/>
              </a:spcBef>
            </a:pPr>
            <a:r>
              <a:rPr lang="en-US" altLang="en-US" sz="2400" dirty="0">
                <a:latin typeface="Garamond" panose="02020404030301010803" pitchFamily="18" charset="0"/>
                <a:cs typeface="Garamond" panose="02020404030301010803" pitchFamily="18" charset="0"/>
              </a:rPr>
              <a:t>Director</a:t>
            </a:r>
          </a:p>
          <a:p>
            <a:pPr algn="l">
              <a:spcBef>
                <a:spcPts val="0"/>
              </a:spcBef>
            </a:pPr>
            <a:r>
              <a:rPr lang="en-US" altLang="en-US" sz="2400" b="1" dirty="0">
                <a:latin typeface="Garamond" panose="02020404030301010803" pitchFamily="18" charset="0"/>
                <a:cs typeface="Garamond" panose="02020404030301010803" pitchFamily="18" charset="0"/>
              </a:rPr>
              <a:t>Maggie Powers-Fletcher</a:t>
            </a:r>
            <a:r>
              <a:rPr lang="en-US" altLang="en-US" sz="2400" dirty="0">
                <a:latin typeface="Garamond" panose="02020404030301010803" pitchFamily="18" charset="0"/>
                <a:cs typeface="Garamond" panose="02020404030301010803" pitchFamily="18" charset="0"/>
              </a:rPr>
              <a:t>, PhD, Co-Director</a:t>
            </a:r>
          </a:p>
          <a:p>
            <a:endParaRPr lang="en-US" altLang="en-US" sz="2000" dirty="0">
              <a:latin typeface="Garamond" panose="02020404030301010803" pitchFamily="18" charset="0"/>
              <a:cs typeface="Garamond" panose="02020404030301010803" pitchFamily="18" charset="0"/>
            </a:endParaRPr>
          </a:p>
        </p:txBody>
      </p:sp>
      <p:sp>
        <p:nvSpPr>
          <p:cNvPr id="93188" name="Subtitle 3"/>
          <p:cNvSpPr txBox="1">
            <a:spLocks/>
          </p:cNvSpPr>
          <p:nvPr/>
        </p:nvSpPr>
        <p:spPr bwMode="auto">
          <a:xfrm>
            <a:off x="4343400" y="4152398"/>
            <a:ext cx="3810000" cy="179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Garamond" panose="02020404030301010803" pitchFamily="18" charset="0"/>
                <a:ea typeface="MS PGothic" panose="020B0600070205080204" pitchFamily="34" charset="-128"/>
                <a:cs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ea typeface="MS PGothic" panose="020B0600070205080204" pitchFamily="34" charset="-128"/>
                <a:cs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ea typeface="MS PGothic" panose="020B0600070205080204" pitchFamily="34" charset="-128"/>
                <a:cs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9pPr>
          </a:lstStyle>
          <a:p>
            <a:pPr>
              <a:spcBef>
                <a:spcPts val="0"/>
              </a:spcBef>
              <a:buFontTx/>
              <a:buNone/>
            </a:pPr>
            <a:r>
              <a:rPr lang="en-US" altLang="en-US" sz="2400" dirty="0">
                <a:solidFill>
                  <a:srgbClr val="000000"/>
                </a:solidFill>
              </a:rPr>
              <a:t> </a:t>
            </a:r>
            <a:r>
              <a:rPr lang="en-US" altLang="en-US" sz="2400" b="1" dirty="0">
                <a:solidFill>
                  <a:srgbClr val="000000"/>
                </a:solidFill>
              </a:rPr>
              <a:t>Leah Bischoff, </a:t>
            </a:r>
            <a:r>
              <a:rPr lang="en-US" altLang="en-US" sz="2400" dirty="0">
                <a:solidFill>
                  <a:srgbClr val="000000"/>
                </a:solidFill>
              </a:rPr>
              <a:t>Program Manager</a:t>
            </a:r>
          </a:p>
          <a:p>
            <a:pPr>
              <a:spcBef>
                <a:spcPts val="0"/>
              </a:spcBef>
              <a:buFontTx/>
              <a:buNone/>
            </a:pPr>
            <a:r>
              <a:rPr lang="en-US" altLang="en-US" sz="2400" b="1" dirty="0">
                <a:solidFill>
                  <a:srgbClr val="000000"/>
                </a:solidFill>
              </a:rPr>
              <a:t>Bette Young</a:t>
            </a:r>
            <a:r>
              <a:rPr lang="en-US" altLang="en-US" sz="2400" dirty="0">
                <a:solidFill>
                  <a:srgbClr val="000000"/>
                </a:solidFill>
              </a:rPr>
              <a:t>, BA, Program Coordinator</a:t>
            </a:r>
          </a:p>
          <a:p>
            <a:pPr algn="ctr">
              <a:buFontTx/>
              <a:buNone/>
            </a:pPr>
            <a:endParaRPr lang="en-US" altLang="en-US" sz="2000" dirty="0">
              <a:solidFill>
                <a:srgbClr val="000000"/>
              </a:solidFill>
            </a:endParaRPr>
          </a:p>
        </p:txBody>
      </p:sp>
      <p:pic>
        <p:nvPicPr>
          <p:cNvPr id="93189" name="Picture 4" descr="HomePageDraft2"/>
          <p:cNvPicPr>
            <a:picLocks noChangeAspect="1" noChangeArrowheads="1"/>
          </p:cNvPicPr>
          <p:nvPr/>
        </p:nvPicPr>
        <p:blipFill>
          <a:blip r:embed="rId2">
            <a:extLst>
              <a:ext uri="{28A0092B-C50C-407E-A947-70E740481C1C}">
                <a14:useLocalDpi xmlns:a14="http://schemas.microsoft.com/office/drawing/2010/main" val="0"/>
              </a:ext>
            </a:extLst>
          </a:blip>
          <a:srcRect l="24902" t="33333" r="36569" b="22223"/>
          <a:stretch>
            <a:fillRect/>
          </a:stretch>
        </p:blipFill>
        <p:spPr bwMode="auto">
          <a:xfrm>
            <a:off x="741279" y="2094998"/>
            <a:ext cx="2211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1"/>
          <p:cNvSpPr>
            <a:spLocks noChangeArrowheads="1"/>
          </p:cNvSpPr>
          <p:nvPr/>
        </p:nvSpPr>
        <p:spPr bwMode="auto">
          <a:xfrm>
            <a:off x="3276600" y="2627897"/>
            <a:ext cx="3222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aramond" panose="02020404030301010803" pitchFamily="18" charset="0"/>
                <a:ea typeface="MS PGothic" panose="020B0600070205080204" pitchFamily="34" charset="-128"/>
                <a:cs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ea typeface="MS PGothic" panose="020B0600070205080204" pitchFamily="34" charset="-128"/>
                <a:cs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ea typeface="MS PGothic" panose="020B0600070205080204" pitchFamily="34" charset="-128"/>
                <a:cs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9pPr>
          </a:lstStyle>
          <a:p>
            <a:pPr>
              <a:spcBef>
                <a:spcPct val="0"/>
              </a:spcBef>
              <a:buFontTx/>
              <a:buNone/>
            </a:pPr>
            <a:r>
              <a:rPr lang="en-US" altLang="en-US" sz="2400"/>
              <a:t>www.pathobiology.uc.edu</a:t>
            </a:r>
            <a:endParaRPr lang="en-US" altLang="en-US" sz="2400">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09600" y="457200"/>
            <a:ext cx="8196263" cy="584200"/>
          </a:xfrm>
          <a:solidFill>
            <a:srgbClr val="7B0C00"/>
          </a:solidFill>
        </p:spPr>
        <p:txBody>
          <a:bodyPr/>
          <a:lstStyle/>
          <a:p>
            <a:pPr eaLnBrk="1" hangingPunct="1"/>
            <a:r>
              <a:rPr lang="en-US" altLang="en-US" sz="3300">
                <a:solidFill>
                  <a:schemeClr val="bg1"/>
                </a:solidFill>
                <a:latin typeface="Arial Rounded MT Bold" panose="020F0704030504030204" pitchFamily="34" charset="0"/>
                <a:cs typeface="Garamond" panose="02020404030301010803" pitchFamily="18" charset="0"/>
              </a:rPr>
              <a:t>PMM – who are we?</a:t>
            </a:r>
          </a:p>
        </p:txBody>
      </p:sp>
      <p:sp>
        <p:nvSpPr>
          <p:cNvPr id="94211" name="Rectangle 3"/>
          <p:cNvSpPr>
            <a:spLocks noGrp="1" noChangeArrowheads="1"/>
          </p:cNvSpPr>
          <p:nvPr>
            <p:ph type="body" sz="half" idx="2"/>
          </p:nvPr>
        </p:nvSpPr>
        <p:spPr>
          <a:xfrm>
            <a:off x="381000" y="1247775"/>
            <a:ext cx="8229600" cy="3200400"/>
          </a:xfrm>
        </p:spPr>
        <p:txBody>
          <a:bodyPr/>
          <a:lstStyle/>
          <a:p>
            <a:pPr marL="0" indent="0" eaLnBrk="1" hangingPunct="1">
              <a:spcAft>
                <a:spcPts val="2400"/>
              </a:spcAft>
              <a:buFontTx/>
              <a:buNone/>
            </a:pPr>
            <a:r>
              <a:rPr lang="en-US" altLang="en-US" sz="2400" dirty="0">
                <a:latin typeface="Garamond" panose="02020404030301010803" pitchFamily="18" charset="0"/>
                <a:cs typeface="Garamond" panose="02020404030301010803" pitchFamily="18" charset="0"/>
              </a:rPr>
              <a:t>Started in 1996 as a joint venture between the Departments of Internal Medicine and Pathology to train the next generation of basic science researchers with a strong interest in the mechanisms and pathogenesis of human disease (directors switch between dept)</a:t>
            </a: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3624">
            <a:off x="423618" y="4379046"/>
            <a:ext cx="2946400" cy="2209800"/>
          </a:xfrm>
          <a:prstGeom prst="rect">
            <a:avLst/>
          </a:prstGeom>
          <a:noFill/>
          <a:ln>
            <a:noFill/>
          </a:ln>
          <a:effectLst>
            <a:outerShdw dist="35921" dir="2700000" algn="ctr" rotWithShape="0">
              <a:schemeClr val="bg2"/>
            </a:outerShdw>
            <a:softEdge rad="63500"/>
          </a:effectLst>
          <a:extLst>
            <a:ext uri="{909E8E84-426E-40dd-AFC4-6F175D3DCCD1}"/>
            <a:ext uri="{91240B29-F687-4f45-9708-019B960494DF}"/>
          </a:extLst>
        </p:spPr>
      </p:pic>
      <p:sp>
        <p:nvSpPr>
          <p:cNvPr id="7" name="TextBox 6"/>
          <p:cNvSpPr txBox="1"/>
          <p:nvPr/>
        </p:nvSpPr>
        <p:spPr>
          <a:xfrm>
            <a:off x="457200" y="3048000"/>
            <a:ext cx="7391400" cy="1754326"/>
          </a:xfrm>
          <a:prstGeom prst="rect">
            <a:avLst/>
          </a:prstGeom>
          <a:noFill/>
        </p:spPr>
        <p:txBody>
          <a:bodyPr>
            <a:spAutoFit/>
          </a:bodyPr>
          <a:lstStyle/>
          <a:p>
            <a:pPr marL="0" lvl="8" algn="ctr" fontAlgn="base">
              <a:spcBef>
                <a:spcPct val="0"/>
              </a:spcBef>
              <a:spcAft>
                <a:spcPct val="0"/>
              </a:spcAft>
              <a:defRPr/>
            </a:pPr>
            <a:r>
              <a:rPr lang="en-US" dirty="0">
                <a:solidFill>
                  <a:srgbClr val="000000"/>
                </a:solidFill>
                <a:latin typeface="Garamond" charset="0"/>
                <a:ea typeface="ＭＳ Ｐゴシック" charset="0"/>
                <a:cs typeface="ＭＳ Ｐゴシック" charset="0"/>
              </a:rPr>
              <a:t>Currently, there are 22 PhD candidates in program </a:t>
            </a:r>
          </a:p>
          <a:p>
            <a:pPr marL="342900" lvl="8" indent="-342900" algn="ctr" fontAlgn="base">
              <a:lnSpc>
                <a:spcPct val="110000"/>
              </a:lnSpc>
              <a:spcBef>
                <a:spcPct val="0"/>
              </a:spcBef>
              <a:spcAft>
                <a:spcPct val="0"/>
              </a:spcAft>
              <a:buFont typeface="Arial"/>
              <a:buChar char="•"/>
              <a:defRPr/>
            </a:pPr>
            <a:r>
              <a:rPr lang="en-US" sz="2000" dirty="0">
                <a:solidFill>
                  <a:srgbClr val="000000"/>
                </a:solidFill>
                <a:latin typeface="Garamond" charset="0"/>
                <a:ea typeface="ＭＳ Ｐゴシック" charset="0"/>
                <a:cs typeface="ＭＳ Ｐゴシック" charset="0"/>
              </a:rPr>
              <a:t>3 will graduate this year</a:t>
            </a:r>
          </a:p>
          <a:p>
            <a:pPr marL="342900" lvl="8" indent="-342900" algn="ctr" fontAlgn="base">
              <a:lnSpc>
                <a:spcPct val="110000"/>
              </a:lnSpc>
              <a:spcBef>
                <a:spcPct val="0"/>
              </a:spcBef>
              <a:spcAft>
                <a:spcPct val="0"/>
              </a:spcAft>
              <a:buFont typeface="Arial"/>
              <a:buChar char="•"/>
              <a:defRPr/>
            </a:pPr>
            <a:r>
              <a:rPr lang="en-US" sz="2000" dirty="0">
                <a:solidFill>
                  <a:srgbClr val="000000"/>
                </a:solidFill>
                <a:latin typeface="Garamond" charset="0"/>
                <a:ea typeface="ＭＳ Ｐゴシック" charset="0"/>
                <a:cs typeface="ＭＳ Ｐゴシック" charset="0"/>
              </a:rPr>
              <a:t>2018-2019 entering class included 5 students (UPDATE)</a:t>
            </a:r>
          </a:p>
          <a:p>
            <a:pPr marL="342900" lvl="8" indent="-342900" algn="ctr" fontAlgn="base">
              <a:lnSpc>
                <a:spcPct val="110000"/>
              </a:lnSpc>
              <a:spcBef>
                <a:spcPct val="0"/>
              </a:spcBef>
              <a:spcAft>
                <a:spcPct val="0"/>
              </a:spcAft>
              <a:buFont typeface="Arial"/>
              <a:buChar char="•"/>
              <a:defRPr/>
            </a:pPr>
            <a:r>
              <a:rPr lang="en-US" sz="2000" dirty="0">
                <a:solidFill>
                  <a:srgbClr val="000000"/>
                </a:solidFill>
                <a:latin typeface="Garamond" charset="0"/>
                <a:ea typeface="ＭＳ Ｐゴシック" charset="0"/>
                <a:cs typeface="ＭＳ Ｐゴシック" charset="0"/>
              </a:rPr>
              <a:t>Target size for the program is 22-25</a:t>
            </a:r>
          </a:p>
          <a:p>
            <a:pPr eaLnBrk="1" hangingPunct="1">
              <a:defRPr/>
            </a:pPr>
            <a:endParaRPr lang="en-US" sz="1800" dirty="0">
              <a:solidFill>
                <a:srgbClr val="000000"/>
              </a:solidFill>
              <a:latin typeface="Arial" charset="0"/>
              <a:ea typeface="ＭＳ Ｐゴシック" charset="0"/>
              <a:cs typeface="ＭＳ Ｐゴシック" charset="0"/>
            </a:endParaRPr>
          </a:p>
        </p:txBody>
      </p:sp>
      <p:pic>
        <p:nvPicPr>
          <p:cNvPr id="942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4419600"/>
            <a:ext cx="173672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type="title"/>
          </p:nvPr>
        </p:nvSpPr>
        <p:spPr>
          <a:xfrm>
            <a:off x="0" y="0"/>
            <a:ext cx="9144000" cy="965200"/>
          </a:xfrm>
          <a:solidFill>
            <a:srgbClr val="7B0C00"/>
          </a:solidFill>
        </p:spPr>
        <p:txBody>
          <a:bodyPr/>
          <a:lstStyle/>
          <a:p>
            <a:pPr algn="l" eaLnBrk="1" hangingPunct="1"/>
            <a:r>
              <a:rPr lang="en-US" altLang="en-US" sz="3300">
                <a:solidFill>
                  <a:schemeClr val="bg1"/>
                </a:solidFill>
                <a:latin typeface="Arial Rounded MT Bold" panose="020F0704030504030204" pitchFamily="34" charset="0"/>
                <a:cs typeface="Garamond" panose="02020404030301010803" pitchFamily="18" charset="0"/>
              </a:rPr>
              <a:t>Students do more than lab work</a:t>
            </a:r>
          </a:p>
        </p:txBody>
      </p:sp>
      <p:sp>
        <p:nvSpPr>
          <p:cNvPr id="97283" name="Rectangle 5"/>
          <p:cNvSpPr>
            <a:spLocks noGrp="1" noChangeArrowheads="1"/>
          </p:cNvSpPr>
          <p:nvPr>
            <p:ph type="body" sz="half" idx="1"/>
          </p:nvPr>
        </p:nvSpPr>
        <p:spPr>
          <a:xfrm>
            <a:off x="152400" y="965200"/>
            <a:ext cx="4876800" cy="5334000"/>
          </a:xfrm>
        </p:spPr>
        <p:txBody>
          <a:bodyPr/>
          <a:lstStyle/>
          <a:p>
            <a:pPr eaLnBrk="1" hangingPunct="1">
              <a:lnSpc>
                <a:spcPct val="90000"/>
              </a:lnSpc>
              <a:spcAft>
                <a:spcPts val="1800"/>
              </a:spcAft>
              <a:buClr>
                <a:srgbClr val="C00000"/>
              </a:buClr>
            </a:pPr>
            <a:r>
              <a:rPr lang="en-US" altLang="en-US" sz="2200" dirty="0">
                <a:latin typeface="Arial" panose="020B0604020202020204" pitchFamily="34" charset="0"/>
                <a:cs typeface="Arial" panose="020B0604020202020204" pitchFamily="34" charset="0"/>
              </a:rPr>
              <a:t>UC poster competitions</a:t>
            </a:r>
          </a:p>
          <a:p>
            <a:pPr lvl="1" eaLnBrk="1" hangingPunct="1">
              <a:lnSpc>
                <a:spcPct val="90000"/>
              </a:lnSpc>
              <a:spcAft>
                <a:spcPts val="1800"/>
              </a:spcAft>
              <a:buClr>
                <a:srgbClr val="C00000"/>
              </a:buClr>
            </a:pPr>
            <a:r>
              <a:rPr lang="en-US" altLang="en-US" sz="2200" dirty="0">
                <a:latin typeface="Arial" panose="020B0604020202020204" pitchFamily="34" charset="0"/>
                <a:cs typeface="Arial" panose="020B0604020202020204" pitchFamily="34" charset="0"/>
              </a:rPr>
              <a:t>Internal Medicine Grand Rounds</a:t>
            </a:r>
          </a:p>
          <a:p>
            <a:pPr eaLnBrk="1" hangingPunct="1">
              <a:lnSpc>
                <a:spcPct val="90000"/>
              </a:lnSpc>
              <a:spcAft>
                <a:spcPts val="1800"/>
              </a:spcAft>
              <a:buClr>
                <a:srgbClr val="C00000"/>
              </a:buClr>
            </a:pPr>
            <a:r>
              <a:rPr lang="en-US" altLang="en-US" sz="2200" dirty="0">
                <a:latin typeface="Arial" panose="020B0604020202020204" pitchFamily="34" charset="0"/>
                <a:cs typeface="Arial" panose="020B0604020202020204" pitchFamily="34" charset="0"/>
              </a:rPr>
              <a:t>Research presentations at national and international meetings</a:t>
            </a:r>
          </a:p>
          <a:p>
            <a:pPr eaLnBrk="1" hangingPunct="1">
              <a:lnSpc>
                <a:spcPct val="90000"/>
              </a:lnSpc>
              <a:spcAft>
                <a:spcPts val="1800"/>
              </a:spcAft>
              <a:buClr>
                <a:srgbClr val="C00000"/>
              </a:buClr>
            </a:pPr>
            <a:r>
              <a:rPr lang="en-US" altLang="en-US" sz="2200" dirty="0">
                <a:latin typeface="Arial" panose="020B0604020202020204" pitchFamily="34" charset="0"/>
                <a:cs typeface="Arial" panose="020B0604020202020204" pitchFamily="34" charset="0"/>
              </a:rPr>
              <a:t>Additional teaching in program courses</a:t>
            </a:r>
          </a:p>
          <a:p>
            <a:pPr eaLnBrk="1" hangingPunct="1">
              <a:lnSpc>
                <a:spcPct val="90000"/>
              </a:lnSpc>
              <a:spcAft>
                <a:spcPts val="1800"/>
              </a:spcAft>
              <a:buClr>
                <a:srgbClr val="C00000"/>
              </a:buClr>
            </a:pPr>
            <a:r>
              <a:rPr lang="en-US" altLang="en-US" sz="2200" dirty="0">
                <a:latin typeface="Arial" panose="020B0604020202020204" pitchFamily="34" charset="0"/>
                <a:cs typeface="Arial" panose="020B0604020202020204" pitchFamily="34" charset="0"/>
              </a:rPr>
              <a:t>Speaking to prospective students  at recruitment events</a:t>
            </a:r>
          </a:p>
          <a:p>
            <a:pPr eaLnBrk="1" hangingPunct="1">
              <a:lnSpc>
                <a:spcPct val="90000"/>
              </a:lnSpc>
              <a:spcAft>
                <a:spcPts val="1800"/>
              </a:spcAft>
              <a:buClr>
                <a:srgbClr val="C00000"/>
              </a:buClr>
            </a:pPr>
            <a:r>
              <a:rPr lang="en-US" altLang="en-US" sz="2200" dirty="0">
                <a:latin typeface="Arial" panose="020B0604020202020204" pitchFamily="34" charset="0"/>
                <a:cs typeface="Arial" panose="020B0604020202020204" pitchFamily="34" charset="0"/>
              </a:rPr>
              <a:t>Serve as Student Representative   for graduate program</a:t>
            </a:r>
          </a:p>
          <a:p>
            <a:pPr eaLnBrk="1" hangingPunct="1">
              <a:lnSpc>
                <a:spcPct val="90000"/>
              </a:lnSpc>
              <a:spcAft>
                <a:spcPts val="1800"/>
              </a:spcAft>
              <a:buClr>
                <a:srgbClr val="C00000"/>
              </a:buClr>
            </a:pPr>
            <a:endParaRPr lang="en-US" altLang="en-US" sz="2200" dirty="0">
              <a:latin typeface="Arial" panose="020B0604020202020204" pitchFamily="34" charset="0"/>
              <a:cs typeface="Arial" panose="020B0604020202020204" pitchFamily="34" charset="0"/>
            </a:endParaRPr>
          </a:p>
          <a:p>
            <a:pPr eaLnBrk="1" hangingPunct="1">
              <a:lnSpc>
                <a:spcPct val="90000"/>
              </a:lnSpc>
              <a:spcAft>
                <a:spcPts val="1800"/>
              </a:spcAft>
              <a:buClr>
                <a:srgbClr val="C00000"/>
              </a:buClr>
            </a:pPr>
            <a:endParaRPr lang="en-US" altLang="en-US" sz="2200" dirty="0">
              <a:latin typeface="Arial" panose="020B0604020202020204" pitchFamily="34" charset="0"/>
              <a:cs typeface="Arial" panose="020B0604020202020204" pitchFamily="34" charset="0"/>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727" y="152400"/>
            <a:ext cx="2432049" cy="1824037"/>
          </a:xfrm>
          <a:prstGeom prst="rect">
            <a:avLst/>
          </a:prstGeom>
          <a:noFill/>
          <a:ln>
            <a:noFill/>
          </a:ln>
          <a:effectLst>
            <a:outerShdw dist="35921" dir="2700000" algn="ctr" rotWithShape="0">
              <a:schemeClr val="bg2"/>
            </a:outerShdw>
            <a:softEdge rad="63500"/>
          </a:effectLst>
          <a:extLst>
            <a:ext uri="{909E8E84-426E-40dd-AFC4-6F175D3DCCD1}"/>
            <a:ext uri="{91240B29-F687-4f45-9708-019B960494DF}"/>
          </a:extLst>
        </p:spPr>
      </p:pic>
      <p:pic>
        <p:nvPicPr>
          <p:cNvPr id="215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297430"/>
            <a:ext cx="2283146" cy="1905000"/>
          </a:xfrm>
          <a:prstGeom prst="rect">
            <a:avLst/>
          </a:prstGeom>
          <a:noFill/>
          <a:ln>
            <a:noFill/>
          </a:ln>
          <a:effectLst>
            <a:outerShdw dist="35921" dir="2700000" algn="ctr" rotWithShape="0">
              <a:schemeClr val="bg2"/>
            </a:outerShdw>
            <a:softEdge rad="63500"/>
          </a:effectLst>
          <a:extLst>
            <a:ext uri="{909E8E84-426E-40dd-AFC4-6F175D3DCCD1}"/>
            <a:ext uri="{91240B29-F687-4f45-9708-019B960494DF}"/>
          </a:extLst>
        </p:spPr>
      </p:pic>
      <p:pic>
        <p:nvPicPr>
          <p:cNvPr id="215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202430"/>
            <a:ext cx="2057400" cy="2655570"/>
          </a:xfrm>
          <a:prstGeom prst="rect">
            <a:avLst/>
          </a:prstGeom>
          <a:noFill/>
          <a:ln>
            <a:noFill/>
          </a:ln>
          <a:effectLst>
            <a:outerShdw dist="35921" dir="2700000" algn="ctr" rotWithShape="0">
              <a:schemeClr val="bg2"/>
            </a:outerShdw>
            <a:softEdge rad="63500"/>
          </a:effectLst>
          <a:extLst>
            <a:ext uri="{909E8E84-426E-40dd-AFC4-6F175D3DCCD1}"/>
            <a:ext uri="{91240B29-F687-4f45-9708-019B960494DF}"/>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189618-8A42-4E97-A791-39C93FEEBA2D}"/>
              </a:ext>
            </a:extLst>
          </p:cNvPr>
          <p:cNvSpPr>
            <a:spLocks noGrp="1"/>
          </p:cNvSpPr>
          <p:nvPr>
            <p:ph type="sldNum" sz="quarter" idx="12"/>
          </p:nvPr>
        </p:nvSpPr>
        <p:spPr/>
        <p:txBody>
          <a:bodyPr/>
          <a:lstStyle/>
          <a:p>
            <a:pPr>
              <a:defRPr/>
            </a:pPr>
            <a:fld id="{26079147-4EC2-44E5-B2EA-A0361030918D}" type="slidenum">
              <a:rPr lang="en-US" altLang="en-US" smtClean="0"/>
              <a:pPr>
                <a:defRPr/>
              </a:pPr>
              <a:t>47</a:t>
            </a:fld>
            <a:endParaRPr lang="en-US" altLang="en-US"/>
          </a:p>
        </p:txBody>
      </p:sp>
      <p:graphicFrame>
        <p:nvGraphicFramePr>
          <p:cNvPr id="3" name="Object 2">
            <a:extLst>
              <a:ext uri="{FF2B5EF4-FFF2-40B4-BE49-F238E27FC236}">
                <a16:creationId xmlns:a16="http://schemas.microsoft.com/office/drawing/2014/main" id="{6C578221-76A8-447F-9376-72025A9D634C}"/>
              </a:ext>
            </a:extLst>
          </p:cNvPr>
          <p:cNvGraphicFramePr>
            <a:graphicFrameLocks noChangeAspect="1"/>
          </p:cNvGraphicFramePr>
          <p:nvPr/>
        </p:nvGraphicFramePr>
        <p:xfrm>
          <a:off x="1" y="-234194"/>
          <a:ext cx="9144000" cy="7598992"/>
        </p:xfrm>
        <a:graphic>
          <a:graphicData uri="http://schemas.openxmlformats.org/presentationml/2006/ole">
            <mc:AlternateContent xmlns:mc="http://schemas.openxmlformats.org/markup-compatibility/2006">
              <mc:Choice xmlns:v="urn:schemas-microsoft-com:vml" Requires="v">
                <p:oleObj spid="_x0000_s2059" name="Acrobat Document" r:id="rId3" imgW="4663440" imgH="6034757" progId="Acrobat.Document.2017">
                  <p:embed/>
                </p:oleObj>
              </mc:Choice>
              <mc:Fallback>
                <p:oleObj name="Acrobat Document" r:id="rId3" imgW="4663440" imgH="6034757" progId="Acrobat.Document.2017">
                  <p:embed/>
                  <p:pic>
                    <p:nvPicPr>
                      <p:cNvPr id="3" name="Object 2">
                        <a:extLst>
                          <a:ext uri="{FF2B5EF4-FFF2-40B4-BE49-F238E27FC236}">
                            <a16:creationId xmlns:a16="http://schemas.microsoft.com/office/drawing/2014/main" id="{6C578221-76A8-447F-9376-72025A9D634C}"/>
                          </a:ext>
                        </a:extLst>
                      </p:cNvPr>
                      <p:cNvPicPr/>
                      <p:nvPr/>
                    </p:nvPicPr>
                    <p:blipFill>
                      <a:blip r:embed="rId4"/>
                      <a:stretch>
                        <a:fillRect/>
                      </a:stretch>
                    </p:blipFill>
                    <p:spPr>
                      <a:xfrm>
                        <a:off x="1" y="-234194"/>
                        <a:ext cx="9144000" cy="7598992"/>
                      </a:xfrm>
                      <a:prstGeom prst="rect">
                        <a:avLst/>
                      </a:prstGeom>
                    </p:spPr>
                  </p:pic>
                </p:oleObj>
              </mc:Fallback>
            </mc:AlternateContent>
          </a:graphicData>
        </a:graphic>
      </p:graphicFrame>
    </p:spTree>
    <p:extLst>
      <p:ext uri="{BB962C8B-B14F-4D97-AF65-F5344CB8AC3E}">
        <p14:creationId xmlns:p14="http://schemas.microsoft.com/office/powerpoint/2010/main" val="2230566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508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a:xfrm>
            <a:off x="0" y="0"/>
            <a:ext cx="8305800" cy="762000"/>
          </a:xfrm>
          <a:solidFill>
            <a:srgbClr val="C00000"/>
          </a:solidFill>
        </p:spPr>
        <p:txBody>
          <a:bodyPr/>
          <a:lstStyle/>
          <a:p>
            <a:r>
              <a:rPr lang="en-US" altLang="en-US">
                <a:solidFill>
                  <a:schemeClr val="bg1"/>
                </a:solidFill>
                <a:latin typeface="Arial Rounded MT Bold" panose="020F0704030504030204" pitchFamily="34" charset="0"/>
                <a:cs typeface="Garamond" panose="02020404030301010803" pitchFamily="18" charset="0"/>
              </a:rPr>
              <a:t>Postdoctoral opportunities</a:t>
            </a:r>
          </a:p>
        </p:txBody>
      </p:sp>
      <p:sp>
        <p:nvSpPr>
          <p:cNvPr id="100356" name="TextBox 7"/>
          <p:cNvSpPr txBox="1">
            <a:spLocks noChangeArrowheads="1"/>
          </p:cNvSpPr>
          <p:nvPr/>
        </p:nvSpPr>
        <p:spPr bwMode="auto">
          <a:xfrm>
            <a:off x="5048250" y="1066800"/>
            <a:ext cx="28098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aramond" panose="02020404030301010803" pitchFamily="18" charset="0"/>
                <a:ea typeface="MS PGothic" panose="020B0600070205080204" pitchFamily="34" charset="-128"/>
                <a:cs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ea typeface="MS PGothic" panose="020B0600070205080204" pitchFamily="34" charset="-128"/>
                <a:cs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ea typeface="MS PGothic" panose="020B0600070205080204" pitchFamily="34" charset="-128"/>
                <a:cs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9pPr>
          </a:lstStyle>
          <a:p>
            <a:pPr>
              <a:spcBef>
                <a:spcPct val="0"/>
              </a:spcBef>
              <a:buFontTx/>
              <a:buNone/>
            </a:pPr>
            <a:r>
              <a:rPr lang="en-US" altLang="en-US" sz="2000" b="1">
                <a:latin typeface="Times New Roman" panose="02020603050405020304" pitchFamily="18" charset="0"/>
              </a:rPr>
              <a:t>Mission: </a:t>
            </a:r>
          </a:p>
          <a:p>
            <a:pPr>
              <a:spcBef>
                <a:spcPct val="0"/>
              </a:spcBef>
              <a:buFontTx/>
              <a:buNone/>
            </a:pPr>
            <a:endParaRPr lang="en-US" altLang="en-US" sz="2000" b="1">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To promote collaborative interdisciplinary science, networking, career development, and community outreach opportunities among all UC and CCHMC cardiovascular researchers</a:t>
            </a:r>
          </a:p>
        </p:txBody>
      </p:sp>
      <p:sp>
        <p:nvSpPr>
          <p:cNvPr id="100357" name="TextBox 8"/>
          <p:cNvSpPr txBox="1">
            <a:spLocks noChangeArrowheads="1"/>
          </p:cNvSpPr>
          <p:nvPr/>
        </p:nvSpPr>
        <p:spPr bwMode="auto">
          <a:xfrm>
            <a:off x="204788" y="5153025"/>
            <a:ext cx="62484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aramond" panose="02020404030301010803" pitchFamily="18" charset="0"/>
                <a:ea typeface="MS PGothic" panose="020B0600070205080204" pitchFamily="34" charset="-128"/>
                <a:cs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ea typeface="MS PGothic" panose="020B0600070205080204" pitchFamily="34" charset="-128"/>
                <a:cs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ea typeface="MS PGothic" panose="020B0600070205080204" pitchFamily="34" charset="-128"/>
                <a:cs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9pPr>
          </a:lstStyle>
          <a:p>
            <a:pPr eaLnBrk="1" hangingPunct="1">
              <a:lnSpc>
                <a:spcPct val="110000"/>
              </a:lnSpc>
              <a:spcBef>
                <a:spcPct val="0"/>
              </a:spcBef>
              <a:buFontTx/>
              <a:buNone/>
            </a:pPr>
            <a:r>
              <a:rPr lang="en-US" altLang="en-US" sz="1600" b="1">
                <a:solidFill>
                  <a:srgbClr val="000000"/>
                </a:solidFill>
                <a:latin typeface="Arial" panose="020B0604020202020204" pitchFamily="34" charset="0"/>
                <a:cs typeface="Arial" panose="020B0604020202020204" pitchFamily="34" charset="0"/>
              </a:rPr>
              <a:t>AHA Postdoctoral Fellowship</a:t>
            </a:r>
          </a:p>
          <a:p>
            <a:pPr eaLnBrk="1" hangingPunct="1">
              <a:lnSpc>
                <a:spcPct val="110000"/>
              </a:lnSpc>
              <a:spcBef>
                <a:spcPct val="0"/>
              </a:spcBef>
              <a:buFontTx/>
              <a:buNone/>
            </a:pPr>
            <a:r>
              <a:rPr lang="en-US" altLang="en-US" sz="1600">
                <a:solidFill>
                  <a:srgbClr val="000000"/>
                </a:solidFill>
                <a:latin typeface="Arial" panose="020B0604020202020204" pitchFamily="34" charset="0"/>
                <a:cs typeface="Arial" panose="020B0604020202020204" pitchFamily="34" charset="0"/>
              </a:rPr>
              <a:t>	James McNamara, PhD</a:t>
            </a:r>
          </a:p>
          <a:p>
            <a:pPr eaLnBrk="1" hangingPunct="1">
              <a:lnSpc>
                <a:spcPct val="110000"/>
              </a:lnSpc>
              <a:spcBef>
                <a:spcPct val="0"/>
              </a:spcBef>
              <a:buFontTx/>
              <a:buNone/>
            </a:pPr>
            <a:r>
              <a:rPr lang="en-US" altLang="en-US" sz="1600">
                <a:solidFill>
                  <a:srgbClr val="000000"/>
                </a:solidFill>
                <a:latin typeface="Arial" panose="020B0604020202020204" pitchFamily="34" charset="0"/>
                <a:cs typeface="Arial" panose="020B0604020202020204" pitchFamily="34" charset="0"/>
              </a:rPr>
              <a:t>	Shiv Kumar Viswanathan, PhD</a:t>
            </a:r>
            <a:r>
              <a:rPr lang="en-US" altLang="en-US" sz="1600">
                <a:latin typeface="Arial" panose="020B0604020202020204" pitchFamily="34" charset="0"/>
                <a:cs typeface="Arial" panose="020B0604020202020204" pitchFamily="34" charset="0"/>
              </a:rPr>
              <a:t> </a:t>
            </a:r>
          </a:p>
          <a:p>
            <a:pPr eaLnBrk="1" hangingPunct="1">
              <a:lnSpc>
                <a:spcPct val="110000"/>
              </a:lnSpc>
              <a:spcBef>
                <a:spcPct val="0"/>
              </a:spcBef>
              <a:buFontTx/>
              <a:buNone/>
            </a:pPr>
            <a:r>
              <a:rPr lang="en-US" altLang="en-US" sz="1600">
                <a:latin typeface="Arial" panose="020B0604020202020204" pitchFamily="34" charset="0"/>
                <a:cs typeface="Arial" panose="020B0604020202020204" pitchFamily="34" charset="0"/>
              </a:rPr>
              <a:t>	Taejeong Song, PhD</a:t>
            </a:r>
          </a:p>
          <a:p>
            <a:pPr eaLnBrk="1" hangingPunct="1">
              <a:lnSpc>
                <a:spcPct val="110000"/>
              </a:lnSpc>
              <a:spcBef>
                <a:spcPct val="0"/>
              </a:spcBef>
              <a:buFontTx/>
              <a:buNone/>
            </a:pPr>
            <a:r>
              <a:rPr lang="en-US" altLang="en-US" sz="1600" b="1">
                <a:solidFill>
                  <a:srgbClr val="000000"/>
                </a:solidFill>
                <a:latin typeface="Arial" panose="020B0604020202020204" pitchFamily="34" charset="0"/>
                <a:cs typeface="Arial" panose="020B0604020202020204" pitchFamily="34" charset="0"/>
              </a:rPr>
              <a:t>Amgen Postdoctoral Fellowship</a:t>
            </a:r>
          </a:p>
          <a:p>
            <a:pPr eaLnBrk="1" hangingPunct="1">
              <a:lnSpc>
                <a:spcPct val="110000"/>
              </a:lnSpc>
              <a:spcBef>
                <a:spcPct val="0"/>
              </a:spcBef>
              <a:buFontTx/>
              <a:buNone/>
            </a:pPr>
            <a:r>
              <a:rPr lang="en-US" altLang="en-US" sz="1600">
                <a:solidFill>
                  <a:srgbClr val="000000"/>
                </a:solidFill>
                <a:latin typeface="Arial" panose="020B0604020202020204" pitchFamily="34" charset="0"/>
                <a:cs typeface="Arial" panose="020B0604020202020204" pitchFamily="34" charset="0"/>
              </a:rPr>
              <a:t>	Rohit Singh, PhD</a:t>
            </a:r>
          </a:p>
        </p:txBody>
      </p:sp>
    </p:spTree>
    <p:extLst>
      <p:ext uri="{BB962C8B-B14F-4D97-AF65-F5344CB8AC3E}">
        <p14:creationId xmlns:p14="http://schemas.microsoft.com/office/powerpoint/2010/main" val="500248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5135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Box 6"/>
          <p:cNvSpPr txBox="1">
            <a:spLocks noChangeArrowheads="1"/>
          </p:cNvSpPr>
          <p:nvPr/>
        </p:nvSpPr>
        <p:spPr bwMode="auto">
          <a:xfrm>
            <a:off x="5486400" y="2514600"/>
            <a:ext cx="2451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Garamond" panose="02020404030301010803" pitchFamily="18" charset="0"/>
                <a:ea typeface="MS PGothic" panose="020B0600070205080204" pitchFamily="34" charset="-128"/>
                <a:cs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ea typeface="MS PGothic" panose="020B0600070205080204" pitchFamily="34" charset="-128"/>
                <a:cs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ea typeface="MS PGothic" panose="020B0600070205080204" pitchFamily="34" charset="-128"/>
                <a:cs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cs typeface="Garamond" panose="02020404030301010803" pitchFamily="18" charset="0"/>
              </a:defRPr>
            </a:lvl9pPr>
          </a:lstStyle>
          <a:p>
            <a:pPr>
              <a:spcBef>
                <a:spcPct val="0"/>
              </a:spcBef>
              <a:buFontTx/>
              <a:buNone/>
            </a:pPr>
            <a:r>
              <a:rPr lang="en-US" altLang="en-US" sz="2400">
                <a:latin typeface="Arial Rounded MT Bold" panose="020F0704030504030204" pitchFamily="34" charset="0"/>
              </a:rPr>
              <a:t>Summer</a:t>
            </a:r>
          </a:p>
          <a:p>
            <a:pPr>
              <a:spcBef>
                <a:spcPct val="0"/>
              </a:spcBef>
              <a:buFontTx/>
              <a:buNone/>
            </a:pPr>
            <a:r>
              <a:rPr lang="en-US" altLang="en-US" sz="2400">
                <a:latin typeface="Arial Rounded MT Bold" panose="020F0704030504030204" pitchFamily="34" charset="0"/>
              </a:rPr>
              <a:t>Undergraduate</a:t>
            </a:r>
          </a:p>
          <a:p>
            <a:pPr>
              <a:spcBef>
                <a:spcPct val="0"/>
              </a:spcBef>
              <a:buFontTx/>
              <a:buNone/>
            </a:pPr>
            <a:r>
              <a:rPr lang="en-US" altLang="en-US" sz="2400">
                <a:latin typeface="Arial Rounded MT Bold" panose="020F0704030504030204" pitchFamily="34" charset="0"/>
              </a:rPr>
              <a:t>Research</a:t>
            </a:r>
          </a:p>
          <a:p>
            <a:pPr>
              <a:spcBef>
                <a:spcPct val="0"/>
              </a:spcBef>
              <a:buFontTx/>
              <a:buNone/>
            </a:pPr>
            <a:r>
              <a:rPr lang="en-US" altLang="en-US" sz="2400">
                <a:latin typeface="Arial Rounded MT Bold" panose="020F0704030504030204" pitchFamily="34" charset="0"/>
              </a:rPr>
              <a:t>Fellowship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5200650" y="1810529"/>
            <a:ext cx="2286000"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750">
              <a:solidFill>
                <a:srgbClr val="000000"/>
              </a:solidFill>
            </a:endParaRPr>
          </a:p>
          <a:p>
            <a:pPr eaLnBrk="0" fontAlgn="base" hangingPunct="0">
              <a:spcBef>
                <a:spcPct val="0"/>
              </a:spcBef>
              <a:spcAft>
                <a:spcPct val="0"/>
              </a:spcAft>
              <a:buClrTx/>
              <a:buSzTx/>
            </a:pPr>
            <a:endParaRPr lang="en-US" altLang="en-US" sz="1050">
              <a:solidFill>
                <a:srgbClr val="FFFFFF"/>
              </a:solidFill>
              <a:latin typeface="Times New Roman" panose="02020603050405020304" pitchFamily="18" charset="0"/>
            </a:endParaRPr>
          </a:p>
        </p:txBody>
      </p:sp>
      <p:sp>
        <p:nvSpPr>
          <p:cNvPr id="62467" name="Rectangle 4"/>
          <p:cNvSpPr>
            <a:spLocks noChangeArrowheads="1"/>
          </p:cNvSpPr>
          <p:nvPr/>
        </p:nvSpPr>
        <p:spPr bwMode="auto">
          <a:xfrm>
            <a:off x="3838381" y="930007"/>
            <a:ext cx="5010538" cy="362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pPr>
            <a:r>
              <a:rPr lang="en-US" altLang="en-US" sz="2800" b="1" dirty="0">
                <a:solidFill>
                  <a:srgbClr val="000000"/>
                </a:solidFill>
                <a:latin typeface="+mn-lt"/>
                <a:ea typeface="Calibri" panose="020F0502020204030204" pitchFamily="34" charset="0"/>
                <a:cs typeface="Times New Roman" panose="02020603050405020304" pitchFamily="18" charset="0"/>
              </a:rPr>
              <a:t>Annual Research Report </a:t>
            </a:r>
          </a:p>
          <a:p>
            <a:pPr eaLnBrk="0" fontAlgn="base" hangingPunct="0">
              <a:spcBef>
                <a:spcPct val="0"/>
              </a:spcBef>
              <a:spcAft>
                <a:spcPct val="0"/>
              </a:spcAft>
              <a:buClrTx/>
              <a:buSzTx/>
            </a:pPr>
            <a:r>
              <a:rPr lang="en-US" altLang="en-US" sz="2800" b="1" dirty="0">
                <a:solidFill>
                  <a:srgbClr val="000000"/>
                </a:solidFill>
                <a:latin typeface="+mn-lt"/>
                <a:ea typeface="Calibri" panose="020F0502020204030204" pitchFamily="34" charset="0"/>
                <a:cs typeface="Times New Roman" panose="02020603050405020304" pitchFamily="18" charset="0"/>
              </a:rPr>
              <a:t>Academic Year 2019-2020  </a:t>
            </a:r>
          </a:p>
          <a:p>
            <a:pPr eaLnBrk="0" fontAlgn="base" hangingPunct="0">
              <a:spcBef>
                <a:spcPct val="0"/>
              </a:spcBef>
              <a:spcAft>
                <a:spcPct val="0"/>
              </a:spcAft>
              <a:buClrTx/>
              <a:buSzTx/>
            </a:pPr>
            <a:endParaRPr lang="en-US" altLang="en-US" sz="1600" dirty="0">
              <a:solidFill>
                <a:srgbClr val="000000"/>
              </a:solidFill>
              <a:latin typeface="+mn-lt"/>
              <a:ea typeface="Calibri" panose="020F0502020204030204" pitchFamily="34" charset="0"/>
              <a:cs typeface="Times New Roman" panose="02020603050405020304" pitchFamily="18" charset="0"/>
            </a:endParaRPr>
          </a:p>
          <a:p>
            <a:pPr eaLnBrk="0" fontAlgn="base" hangingPunct="0">
              <a:spcBef>
                <a:spcPct val="0"/>
              </a:spcBef>
              <a:spcAft>
                <a:spcPct val="0"/>
              </a:spcAft>
              <a:buClrTx/>
              <a:buSzTx/>
            </a:pPr>
            <a:r>
              <a:rPr lang="en-US" altLang="en-US" sz="1600" dirty="0">
                <a:solidFill>
                  <a:srgbClr val="000000"/>
                </a:solidFill>
                <a:latin typeface="+mn-lt"/>
                <a:ea typeface="Calibri" panose="020F0502020204030204" pitchFamily="34" charset="0"/>
                <a:cs typeface="Times New Roman" panose="02020603050405020304" pitchFamily="18" charset="0"/>
              </a:rPr>
              <a:t>The report is filled with useful information about research and researchers within the department! </a:t>
            </a:r>
          </a:p>
          <a:p>
            <a:pPr marL="285750" indent="-285750">
              <a:spcBef>
                <a:spcPct val="0"/>
              </a:spcBef>
              <a:buClrTx/>
              <a:buSzTx/>
              <a:buFont typeface="Arial" panose="020B0604020202020204" pitchFamily="34" charset="0"/>
              <a:buChar char="•"/>
            </a:pPr>
            <a:endParaRPr lang="en-US" altLang="en-US" sz="1600" dirty="0">
              <a:solidFill>
                <a:srgbClr val="000000"/>
              </a:solidFill>
              <a:latin typeface="+mn-lt"/>
              <a:ea typeface="Calibri" panose="020F0502020204030204" pitchFamily="34" charset="0"/>
              <a:cs typeface="Times New Roman" panose="02020603050405020304" pitchFamily="18" charset="0"/>
            </a:endParaRPr>
          </a:p>
          <a:p>
            <a:pPr marL="285750" indent="-285750">
              <a:spcBef>
                <a:spcPct val="0"/>
              </a:spcBef>
              <a:buClrTx/>
              <a:buSzTx/>
              <a:buFont typeface="Arial" panose="020B0604020202020204" pitchFamily="34" charset="0"/>
              <a:buChar char="•"/>
            </a:pPr>
            <a:r>
              <a:rPr lang="en-US" altLang="en-US" sz="1600" dirty="0">
                <a:solidFill>
                  <a:srgbClr val="000000"/>
                </a:solidFill>
                <a:latin typeface="+mn-lt"/>
                <a:ea typeface="Calibri" panose="020F0502020204030204" pitchFamily="34" charset="0"/>
                <a:cs typeface="Times New Roman" panose="02020603050405020304" pitchFamily="18" charset="0"/>
              </a:rPr>
              <a:t> Investigator research summaries</a:t>
            </a:r>
          </a:p>
          <a:p>
            <a:pPr marL="285750" indent="-285750">
              <a:spcBef>
                <a:spcPct val="0"/>
              </a:spcBef>
              <a:buClrTx/>
              <a:buSzTx/>
              <a:buFont typeface="Arial" panose="020B0604020202020204" pitchFamily="34" charset="0"/>
              <a:buChar char="•"/>
            </a:pPr>
            <a:r>
              <a:rPr lang="en-US" altLang="en-US" sz="1600" dirty="0">
                <a:solidFill>
                  <a:srgbClr val="000000"/>
                </a:solidFill>
                <a:latin typeface="+mn-lt"/>
                <a:ea typeface="Calibri" panose="020F0502020204030204" pitchFamily="34" charset="0"/>
                <a:cs typeface="Times New Roman" panose="02020603050405020304" pitchFamily="18" charset="0"/>
              </a:rPr>
              <a:t> Trainee Poster session photos</a:t>
            </a:r>
          </a:p>
          <a:p>
            <a:pPr marL="285750" indent="-285750">
              <a:spcBef>
                <a:spcPct val="0"/>
              </a:spcBef>
              <a:buClrTx/>
              <a:buSzTx/>
              <a:buFont typeface="Arial" panose="020B0604020202020204" pitchFamily="34" charset="0"/>
              <a:buChar char="•"/>
            </a:pPr>
            <a:r>
              <a:rPr lang="en-US" altLang="en-US" sz="1600" dirty="0">
                <a:solidFill>
                  <a:srgbClr val="000000"/>
                </a:solidFill>
                <a:latin typeface="+mn-lt"/>
                <a:ea typeface="Calibri" panose="020F0502020204030204" pitchFamily="34" charset="0"/>
                <a:cs typeface="Times New Roman" panose="02020603050405020304" pitchFamily="18" charset="0"/>
              </a:rPr>
              <a:t> Image competition winning images</a:t>
            </a:r>
          </a:p>
          <a:p>
            <a:pPr marL="285750" indent="-285750">
              <a:spcBef>
                <a:spcPct val="0"/>
              </a:spcBef>
              <a:buClrTx/>
              <a:buSzTx/>
              <a:buFont typeface="Arial" panose="020B0604020202020204" pitchFamily="34" charset="0"/>
              <a:buChar char="•"/>
            </a:pPr>
            <a:r>
              <a:rPr lang="en-US" altLang="en-US" sz="1600" dirty="0">
                <a:solidFill>
                  <a:srgbClr val="000000"/>
                </a:solidFill>
                <a:latin typeface="+mn-lt"/>
                <a:ea typeface="Calibri" panose="020F0502020204030204" pitchFamily="34" charset="0"/>
                <a:cs typeface="Times New Roman" panose="02020603050405020304" pitchFamily="18" charset="0"/>
              </a:rPr>
              <a:t> Collaborator and mentoring advice</a:t>
            </a:r>
          </a:p>
          <a:p>
            <a:pPr marL="285750" indent="-285750">
              <a:spcBef>
                <a:spcPct val="0"/>
              </a:spcBef>
              <a:buClrTx/>
              <a:buSzTx/>
              <a:buFont typeface="Arial" panose="020B0604020202020204" pitchFamily="34" charset="0"/>
              <a:buChar char="•"/>
            </a:pPr>
            <a:r>
              <a:rPr lang="en-US" altLang="en-US" sz="1600" dirty="0">
                <a:solidFill>
                  <a:srgbClr val="000000"/>
                </a:solidFill>
                <a:latin typeface="+mn-lt"/>
                <a:ea typeface="Calibri" panose="020F0502020204030204" pitchFamily="34" charset="0"/>
                <a:cs typeface="Times New Roman" panose="02020603050405020304" pitchFamily="18" charset="0"/>
                <a:hlinkClick r:id="rId2"/>
              </a:rPr>
              <a:t> 2019-20 Annual Research Report</a:t>
            </a:r>
            <a:endParaRPr lang="en-US" altLang="en-US" sz="1600" dirty="0">
              <a:solidFill>
                <a:srgbClr val="000000"/>
              </a:solidFill>
              <a:latin typeface="+mn-lt"/>
              <a:ea typeface="Calibri" panose="020F0502020204030204" pitchFamily="34" charset="0"/>
              <a:cs typeface="Times New Roman" panose="02020603050405020304" pitchFamily="18" charset="0"/>
            </a:endParaRPr>
          </a:p>
          <a:p>
            <a:pPr marL="285750" indent="-285750">
              <a:spcBef>
                <a:spcPct val="0"/>
              </a:spcBef>
              <a:buClrTx/>
              <a:buSzTx/>
              <a:buFont typeface="Arial" panose="020B0604020202020204" pitchFamily="34" charset="0"/>
              <a:buChar char="•"/>
            </a:pPr>
            <a:endParaRPr lang="en-US" altLang="en-US" sz="1600" dirty="0">
              <a:solidFill>
                <a:srgbClr val="000000"/>
              </a:solidFill>
              <a:latin typeface="+mn-lt"/>
              <a:ea typeface="Calibri" panose="020F0502020204030204" pitchFamily="34" charset="0"/>
              <a:cs typeface="Times New Roman" panose="02020603050405020304" pitchFamily="18" charset="0"/>
            </a:endParaRPr>
          </a:p>
          <a:p>
            <a:pPr eaLnBrk="0" fontAlgn="base" hangingPunct="0">
              <a:spcBef>
                <a:spcPct val="0"/>
              </a:spcBef>
              <a:spcAft>
                <a:spcPct val="0"/>
              </a:spcAft>
              <a:buClrTx/>
              <a:buSzTx/>
              <a:buFontTx/>
              <a:buChar char="•"/>
            </a:pPr>
            <a:endParaRPr lang="en-US" altLang="en-US" sz="135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FEF6320-A92B-409A-8C6B-0E2743F01CA1}"/>
              </a:ext>
            </a:extLst>
          </p:cNvPr>
          <p:cNvSpPr/>
          <p:nvPr/>
        </p:nvSpPr>
        <p:spPr>
          <a:xfrm>
            <a:off x="4138129" y="4141935"/>
            <a:ext cx="4572000" cy="553998"/>
          </a:xfrm>
          <a:prstGeom prst="rect">
            <a:avLst/>
          </a:prstGeom>
        </p:spPr>
        <p:txBody>
          <a:bodyPr>
            <a:spAutoFit/>
          </a:bodyPr>
          <a:lstStyle/>
          <a:p>
            <a:r>
              <a:rPr lang="en-US" sz="1000" dirty="0">
                <a:solidFill>
                  <a:srgbClr val="FF0000"/>
                </a:solidFill>
                <a:hlinkClick r:id="rId3"/>
              </a:rPr>
              <a:t>https://med.uc.edu/docs/default-source/internalmed/research-documents/uc-doim-annual-research-report-ay-2019-2020.pdf?sfvrsn=7602bb0b_4</a:t>
            </a:r>
            <a:endParaRPr lang="en-US" sz="1000" dirty="0">
              <a:solidFill>
                <a:srgbClr val="FF0000"/>
              </a:solidFill>
            </a:endParaRPr>
          </a:p>
          <a:p>
            <a:endParaRPr lang="en-US" sz="1000" dirty="0">
              <a:solidFill>
                <a:srgbClr val="FF0000"/>
              </a:solidFill>
            </a:endParaRPr>
          </a:p>
        </p:txBody>
      </p:sp>
      <p:pic>
        <p:nvPicPr>
          <p:cNvPr id="3" name="Picture 2">
            <a:extLst>
              <a:ext uri="{FF2B5EF4-FFF2-40B4-BE49-F238E27FC236}">
                <a16:creationId xmlns:a16="http://schemas.microsoft.com/office/drawing/2014/main" id="{B271DE7F-E6DD-4998-B21F-91E7F95C7352}"/>
              </a:ext>
            </a:extLst>
          </p:cNvPr>
          <p:cNvPicPr>
            <a:picLocks noChangeAspect="1"/>
          </p:cNvPicPr>
          <p:nvPr/>
        </p:nvPicPr>
        <p:blipFill>
          <a:blip r:embed="rId4"/>
          <a:stretch>
            <a:fillRect/>
          </a:stretch>
        </p:blipFill>
        <p:spPr>
          <a:xfrm>
            <a:off x="433871" y="930007"/>
            <a:ext cx="2809271" cy="3728596"/>
          </a:xfrm>
          <a:prstGeom prst="rect">
            <a:avLst/>
          </a:prstGeom>
        </p:spPr>
      </p:pic>
    </p:spTree>
    <p:extLst>
      <p:ext uri="{BB962C8B-B14F-4D97-AF65-F5344CB8AC3E}">
        <p14:creationId xmlns:p14="http://schemas.microsoft.com/office/powerpoint/2010/main" val="1331477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Resources</a:t>
            </a:r>
          </a:p>
        </p:txBody>
      </p:sp>
      <p:sp>
        <p:nvSpPr>
          <p:cNvPr id="3" name="Content Placeholder 2"/>
          <p:cNvSpPr>
            <a:spLocks noGrp="1"/>
          </p:cNvSpPr>
          <p:nvPr>
            <p:ph idx="1"/>
          </p:nvPr>
        </p:nvSpPr>
        <p:spPr>
          <a:xfrm>
            <a:off x="1295400" y="1295400"/>
            <a:ext cx="7239000" cy="4495800"/>
          </a:xfrm>
        </p:spPr>
        <p:txBody>
          <a:bodyPr/>
          <a:lstStyle/>
          <a:p>
            <a:pPr marL="514350" indent="-514350">
              <a:buFont typeface="+mj-lt"/>
              <a:buAutoNum type="arabicPeriod"/>
            </a:pPr>
            <a:r>
              <a:rPr lang="en-US" dirty="0"/>
              <a:t>Academic Research Services</a:t>
            </a:r>
          </a:p>
          <a:p>
            <a:pPr marL="514350" indent="-514350">
              <a:buFont typeface="+mj-lt"/>
              <a:buAutoNum type="arabicPeriod"/>
            </a:pPr>
            <a:r>
              <a:rPr lang="en-US" dirty="0"/>
              <a:t>College of Medicine</a:t>
            </a:r>
          </a:p>
          <a:p>
            <a:pPr marL="514350" indent="-514350">
              <a:buFont typeface="+mj-lt"/>
              <a:buAutoNum type="arabicPeriod"/>
            </a:pPr>
            <a:r>
              <a:rPr lang="en-US" dirty="0"/>
              <a:t>Pathobiology and Molecular Medicine and AHA Surg Programs</a:t>
            </a:r>
          </a:p>
          <a:p>
            <a:pPr marL="514350" indent="-514350">
              <a:buFont typeface="+mj-lt"/>
              <a:buAutoNum type="arabicPeriod"/>
            </a:pPr>
            <a:r>
              <a:rPr lang="en-US" b="1" dirty="0"/>
              <a:t>CCTST</a:t>
            </a:r>
          </a:p>
        </p:txBody>
      </p:sp>
    </p:spTree>
    <p:extLst>
      <p:ext uri="{BB962C8B-B14F-4D97-AF65-F5344CB8AC3E}">
        <p14:creationId xmlns:p14="http://schemas.microsoft.com/office/powerpoint/2010/main" val="2436661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0" y="762000"/>
            <a:ext cx="8229600" cy="1143000"/>
          </a:xfrm>
        </p:spPr>
        <p:txBody>
          <a:bodyPr/>
          <a:lstStyle/>
          <a:p>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CCTST</a:t>
            </a:r>
          </a:p>
        </p:txBody>
      </p:sp>
      <p:sp>
        <p:nvSpPr>
          <p:cNvPr id="81923" name="Content Placeholder 2"/>
          <p:cNvSpPr>
            <a:spLocks noGrp="1"/>
          </p:cNvSpPr>
          <p:nvPr>
            <p:ph type="body" idx="4294967295"/>
          </p:nvPr>
        </p:nvSpPr>
        <p:spPr>
          <a:xfrm>
            <a:off x="457200" y="1905000"/>
            <a:ext cx="8229600" cy="4184650"/>
          </a:xfrm>
        </p:spPr>
        <p:txBody>
          <a:bodyPr/>
          <a:lstStyle/>
          <a:p>
            <a:pPr>
              <a:lnSpc>
                <a:spcPct val="90000"/>
              </a:lnSpc>
            </a:pPr>
            <a:r>
              <a:rPr lang="en-US" altLang="en-US" sz="2400" dirty="0">
                <a:latin typeface="Arial" panose="020B0604020202020204" pitchFamily="34" charset="0"/>
                <a:ea typeface="MS PGothic" panose="020B0600070205080204" pitchFamily="34" charset="-128"/>
                <a:cs typeface="Arial" panose="020B0604020202020204" pitchFamily="34" charset="0"/>
              </a:rPr>
              <a:t>Serves as the academic home for clinical and translational research</a:t>
            </a:r>
          </a:p>
          <a:p>
            <a:pPr>
              <a:lnSpc>
                <a:spcPct val="90000"/>
              </a:lnSpc>
            </a:pPr>
            <a:endParaRPr lang="en-US" altLang="en-US" sz="2400" dirty="0">
              <a:latin typeface="Arial" panose="020B0604020202020204" pitchFamily="34" charset="0"/>
              <a:ea typeface="MS PGothic" panose="020B0600070205080204" pitchFamily="34" charset="-128"/>
              <a:cs typeface="Arial" panose="020B0604020202020204" pitchFamily="34" charset="0"/>
            </a:endParaRPr>
          </a:p>
          <a:p>
            <a:pPr>
              <a:lnSpc>
                <a:spcPct val="90000"/>
              </a:lnSpc>
            </a:pPr>
            <a:r>
              <a:rPr lang="en-US" altLang="en-US" sz="2400" dirty="0">
                <a:latin typeface="Arial" panose="020B0604020202020204" pitchFamily="34" charset="0"/>
                <a:ea typeface="MS PGothic" panose="020B0600070205080204" pitchFamily="34" charset="-128"/>
                <a:cs typeface="Arial" panose="020B0604020202020204" pitchFamily="34" charset="0"/>
              </a:rPr>
              <a:t>Provides research support for approx. 3,600 academic and community members</a:t>
            </a:r>
          </a:p>
          <a:p>
            <a:pPr>
              <a:lnSpc>
                <a:spcPct val="90000"/>
              </a:lnSpc>
            </a:pPr>
            <a:endParaRPr lang="en-US" altLang="en-US" sz="2400" dirty="0">
              <a:latin typeface="Arial" panose="020B0604020202020204" pitchFamily="34" charset="0"/>
              <a:ea typeface="MS PGothic" panose="020B0600070205080204" pitchFamily="34" charset="-128"/>
              <a:cs typeface="Arial" panose="020B0604020202020204" pitchFamily="34" charset="0"/>
            </a:endParaRPr>
          </a:p>
          <a:p>
            <a:pPr>
              <a:lnSpc>
                <a:spcPct val="90000"/>
              </a:lnSpc>
            </a:pPr>
            <a:r>
              <a:rPr lang="en-US" altLang="en-US" sz="2400" dirty="0">
                <a:latin typeface="Arial" panose="020B0604020202020204" pitchFamily="34" charset="0"/>
                <a:ea typeface="MS PGothic" panose="020B0600070205080204" pitchFamily="34" charset="-128"/>
                <a:cs typeface="Arial" panose="020B0604020202020204" pitchFamily="34" charset="0"/>
              </a:rPr>
              <a:t>Provides grants to dozens of researchers and community members each year</a:t>
            </a:r>
          </a:p>
          <a:p>
            <a:pPr>
              <a:lnSpc>
                <a:spcPct val="90000"/>
              </a:lnSpc>
            </a:pPr>
            <a:endParaRPr lang="en-US" altLang="en-US" sz="2400" dirty="0">
              <a:latin typeface="Arial" panose="020B0604020202020204" pitchFamily="34" charset="0"/>
              <a:ea typeface="MS PGothic" panose="020B0600070205080204" pitchFamily="34" charset="-128"/>
              <a:cs typeface="Arial" panose="020B0604020202020204" pitchFamily="34" charset="0"/>
            </a:endParaRPr>
          </a:p>
          <a:p>
            <a:pPr>
              <a:lnSpc>
                <a:spcPct val="90000"/>
              </a:lnSpc>
            </a:pPr>
            <a:r>
              <a:rPr lang="en-US" altLang="en-US" sz="2400" dirty="0">
                <a:latin typeface="Arial" panose="020B0604020202020204" pitchFamily="34" charset="0"/>
                <a:ea typeface="MS PGothic" panose="020B0600070205080204" pitchFamily="34" charset="-128"/>
                <a:cs typeface="Arial" panose="020B0604020202020204" pitchFamily="34" charset="0"/>
              </a:rPr>
              <a:t>Support salaries of approx. 210 faculty and staff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txBox="1">
            <a:spLocks/>
          </p:cNvSpPr>
          <p:nvPr/>
        </p:nvSpPr>
        <p:spPr bwMode="auto">
          <a:xfrm>
            <a:off x="457200" y="706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0000"/>
                </a:solidFill>
                <a:latin typeface="Arial" panose="020B0604020202020204" pitchFamily="34" charset="0"/>
              </a:rPr>
              <a:t>Clinical &amp; Translational Research Training Program</a:t>
            </a:r>
            <a:br>
              <a:rPr lang="en-US" altLang="en-US" sz="2000">
                <a:solidFill>
                  <a:srgbClr val="000000"/>
                </a:solidFill>
                <a:latin typeface="Arial" panose="020B0604020202020204" pitchFamily="34" charset="0"/>
              </a:rPr>
            </a:br>
            <a:r>
              <a:rPr lang="en-US" altLang="en-US" sz="2000" b="1">
                <a:solidFill>
                  <a:srgbClr val="000000"/>
                </a:solidFill>
                <a:latin typeface="Arial" panose="020B0604020202020204" pitchFamily="34" charset="0"/>
              </a:rPr>
              <a:t>Organizational Structure</a:t>
            </a:r>
            <a:endParaRPr lang="en-US" altLang="en-US" sz="4400">
              <a:solidFill>
                <a:srgbClr val="000000"/>
              </a:solidFill>
              <a:latin typeface="Arial" panose="020B0604020202020204" pitchFamily="34" charset="0"/>
            </a:endParaRPr>
          </a:p>
        </p:txBody>
      </p:sp>
      <p:grpSp>
        <p:nvGrpSpPr>
          <p:cNvPr id="83971" name="Group 15"/>
          <p:cNvGrpSpPr>
            <a:grpSpLocks/>
          </p:cNvGrpSpPr>
          <p:nvPr/>
        </p:nvGrpSpPr>
        <p:grpSpPr bwMode="auto">
          <a:xfrm>
            <a:off x="0" y="6248400"/>
            <a:ext cx="1981200" cy="563563"/>
            <a:chOff x="76200" y="6400079"/>
            <a:chExt cx="1447800" cy="412612"/>
          </a:xfrm>
        </p:grpSpPr>
        <p:sp>
          <p:nvSpPr>
            <p:cNvPr id="17" name="TextBox 16"/>
            <p:cNvSpPr txBox="1"/>
            <p:nvPr/>
          </p:nvSpPr>
          <p:spPr>
            <a:xfrm>
              <a:off x="76200" y="6443084"/>
              <a:ext cx="1371234" cy="369607"/>
            </a:xfrm>
            <a:prstGeom prst="rect">
              <a:avLst/>
            </a:prstGeom>
            <a:solidFill>
              <a:schemeClr val="bg1"/>
            </a:solidFill>
          </p:spPr>
          <p:txBody>
            <a:bodyPr>
              <a:spAutoFit/>
            </a:bodyPr>
            <a:lstStyle/>
            <a:p>
              <a:pPr eaLnBrk="1" fontAlgn="auto" hangingPunct="1">
                <a:spcBef>
                  <a:spcPts val="0"/>
                </a:spcBef>
                <a:spcAft>
                  <a:spcPts val="0"/>
                </a:spcAft>
                <a:defRPr/>
              </a:pPr>
              <a:endParaRPr lang="en-US" sz="1800" dirty="0">
                <a:solidFill>
                  <a:prstClr val="black"/>
                </a:solidFill>
                <a:latin typeface="Calibri"/>
                <a:ea typeface="+mn-ea"/>
              </a:endParaRPr>
            </a:p>
          </p:txBody>
        </p:sp>
        <p:pic>
          <p:nvPicPr>
            <p:cNvPr id="83974" name="Picture 3" descr="CCHMC-LOGO"/>
            <p:cNvPicPr>
              <a:picLocks noChangeAspect="1" noChangeArrowheads="1"/>
            </p:cNvPicPr>
            <p:nvPr/>
          </p:nvPicPr>
          <p:blipFill>
            <a:blip r:embed="rId2" cstate="print">
              <a:extLst>
                <a:ext uri="{28A0092B-C50C-407E-A947-70E740481C1C}">
                  <a14:useLocalDpi xmlns:a14="http://schemas.microsoft.com/office/drawing/2010/main" val="0"/>
                </a:ext>
              </a:extLst>
            </a:blip>
            <a:srcRect l="557" r="2512"/>
            <a:stretch>
              <a:fillRect/>
            </a:stretch>
          </p:blipFill>
          <p:spPr bwMode="auto">
            <a:xfrm>
              <a:off x="304800" y="6400079"/>
              <a:ext cx="1219200" cy="4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3972"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49438"/>
            <a:ext cx="7924800"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a:xfrm>
            <a:off x="457200" y="914400"/>
            <a:ext cx="8229600" cy="685800"/>
          </a:xfrm>
        </p:spPr>
        <p:txBody>
          <a:bodyPr/>
          <a:lstStyle/>
          <a:p>
            <a:r>
              <a:rPr lang="en-US" altLang="en-US" sz="3600" b="1">
                <a:solidFill>
                  <a:schemeClr val="tx1"/>
                </a:solidFill>
                <a:latin typeface="Arial" panose="020B0604020202020204" pitchFamily="34" charset="0"/>
                <a:ea typeface="MS PGothic" panose="020B0600070205080204" pitchFamily="34" charset="-128"/>
                <a:cs typeface="Arial" panose="020B0604020202020204" pitchFamily="34" charset="0"/>
              </a:rPr>
              <a:t>Career Development</a:t>
            </a:r>
          </a:p>
        </p:txBody>
      </p:sp>
      <p:sp>
        <p:nvSpPr>
          <p:cNvPr id="84995" name="Rectangle 3"/>
          <p:cNvSpPr>
            <a:spLocks noGrp="1"/>
          </p:cNvSpPr>
          <p:nvPr>
            <p:ph type="body" idx="4294967295"/>
          </p:nvPr>
        </p:nvSpPr>
        <p:spPr>
          <a:xfrm>
            <a:off x="838200" y="2286000"/>
            <a:ext cx="8229600" cy="3962400"/>
          </a:xfrm>
        </p:spPr>
        <p:txBody>
          <a:bodyPr/>
          <a:lstStyle/>
          <a:p>
            <a:pPr>
              <a:lnSpc>
                <a:spcPct val="90000"/>
              </a:lnSpc>
            </a:pPr>
            <a:r>
              <a:rPr lang="en-US" altLang="en-US" sz="2800" dirty="0">
                <a:latin typeface="Arial" panose="020B0604020202020204" pitchFamily="34" charset="0"/>
                <a:ea typeface="MS PGothic" panose="020B0600070205080204" pitchFamily="34" charset="-128"/>
                <a:cs typeface="Arial" panose="020B0604020202020204" pitchFamily="34" charset="0"/>
              </a:rPr>
              <a:t>KL2 program</a:t>
            </a:r>
          </a:p>
          <a:p>
            <a:pPr marL="0" indent="0">
              <a:lnSpc>
                <a:spcPct val="90000"/>
              </a:lnSpc>
              <a:buNone/>
            </a:pPr>
            <a:endParaRPr lang="en-US" altLang="en-US" sz="2800" dirty="0">
              <a:latin typeface="Arial" panose="020B0604020202020204" pitchFamily="34" charset="0"/>
              <a:ea typeface="MS PGothic" panose="020B0600070205080204" pitchFamily="34" charset="-128"/>
              <a:cs typeface="Arial" panose="020B0604020202020204" pitchFamily="34" charset="0"/>
            </a:endParaRPr>
          </a:p>
          <a:p>
            <a:pPr lvl="1">
              <a:lnSpc>
                <a:spcPct val="90000"/>
              </a:lnSpc>
            </a:pPr>
            <a:r>
              <a:rPr lang="en-US" altLang="en-US" sz="2000" dirty="0">
                <a:latin typeface="Arial" panose="020B0604020202020204" pitchFamily="34" charset="0"/>
                <a:ea typeface="MS PGothic" panose="020B0600070205080204" pitchFamily="34" charset="-128"/>
                <a:cs typeface="Arial" panose="020B0604020202020204" pitchFamily="34" charset="0"/>
              </a:rPr>
              <a:t>4 Scholars at a given time</a:t>
            </a:r>
          </a:p>
          <a:p>
            <a:pPr lvl="1">
              <a:lnSpc>
                <a:spcPct val="90000"/>
              </a:lnSpc>
            </a:pPr>
            <a:r>
              <a:rPr lang="en-US" altLang="en-US" sz="2000" dirty="0">
                <a:latin typeface="Arial" panose="020B0604020202020204" pitchFamily="34" charset="0"/>
                <a:ea typeface="MS PGothic" panose="020B0600070205080204" pitchFamily="34" charset="-128"/>
                <a:cs typeface="Arial" panose="020B0604020202020204" pitchFamily="34" charset="0"/>
              </a:rPr>
              <a:t>2-year appointments with 3</a:t>
            </a:r>
            <a:r>
              <a:rPr lang="en-US" altLang="en-US" sz="2000" baseline="30000" dirty="0">
                <a:latin typeface="Arial" panose="020B0604020202020204" pitchFamily="34" charset="0"/>
                <a:ea typeface="MS PGothic" panose="020B0600070205080204" pitchFamily="34" charset="-128"/>
                <a:cs typeface="Arial" panose="020B0604020202020204" pitchFamily="34" charset="0"/>
              </a:rPr>
              <a:t>rd</a:t>
            </a:r>
            <a:r>
              <a:rPr lang="en-US" altLang="en-US" sz="2000" dirty="0">
                <a:latin typeface="Arial" panose="020B0604020202020204" pitchFamily="34" charset="0"/>
                <a:ea typeface="MS PGothic" panose="020B0600070205080204" pitchFamily="34" charset="-128"/>
                <a:cs typeface="Arial" panose="020B0604020202020204" pitchFamily="34" charset="0"/>
              </a:rPr>
              <a:t> year guarantee by home department	</a:t>
            </a:r>
          </a:p>
          <a:p>
            <a:pPr lvl="1">
              <a:lnSpc>
                <a:spcPct val="90000"/>
              </a:lnSpc>
            </a:pPr>
            <a:r>
              <a:rPr lang="en-US" altLang="en-US" sz="2000" dirty="0">
                <a:latin typeface="Arial" panose="020B0604020202020204" pitchFamily="34" charset="0"/>
                <a:ea typeface="MS PGothic" panose="020B0600070205080204" pitchFamily="34" charset="-128"/>
                <a:cs typeface="Arial" panose="020B0604020202020204" pitchFamily="34" charset="0"/>
              </a:rPr>
              <a:t>K Scholars meetings</a:t>
            </a:r>
          </a:p>
          <a:p>
            <a:pPr lvl="1">
              <a:lnSpc>
                <a:spcPct val="90000"/>
              </a:lnSpc>
            </a:pPr>
            <a:r>
              <a:rPr lang="en-US" altLang="en-US" sz="2000" dirty="0">
                <a:latin typeface="Arial" panose="020B0604020202020204" pitchFamily="34" charset="0"/>
                <a:ea typeface="MS PGothic" panose="020B0600070205080204" pitchFamily="34" charset="-128"/>
                <a:cs typeface="Arial" panose="020B0604020202020204" pitchFamily="34" charset="0"/>
              </a:rPr>
              <a:t>K Club</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P101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2133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txBox="1">
            <a:spLocks noChangeArrowheads="1"/>
          </p:cNvSpPr>
          <p:nvPr/>
        </p:nvSpPr>
        <p:spPr bwMode="auto">
          <a:xfrm>
            <a:off x="3276600" y="1219200"/>
            <a:ext cx="4799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000000"/>
                </a:solidFill>
                <a:cs typeface="Arial" panose="020B0604020202020204" pitchFamily="34" charset="0"/>
              </a:rPr>
              <a:t>Program Basics</a:t>
            </a:r>
          </a:p>
        </p:txBody>
      </p:sp>
      <p:graphicFrame>
        <p:nvGraphicFramePr>
          <p:cNvPr id="4" name="Table 3"/>
          <p:cNvGraphicFramePr>
            <a:graphicFrameLocks noGrp="1"/>
          </p:cNvGraphicFramePr>
          <p:nvPr/>
        </p:nvGraphicFramePr>
        <p:xfrm>
          <a:off x="914400" y="2762250"/>
          <a:ext cx="7467600" cy="3475037"/>
        </p:xfrm>
        <a:graphic>
          <a:graphicData uri="http://schemas.openxmlformats.org/drawingml/2006/table">
            <a:tbl>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640139">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ea typeface="MS PGothic" charset="-128"/>
                        </a:rPr>
                        <a:t>MS Program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charset="0"/>
                          <a:ea typeface="MS PGothic" charset="-128"/>
                        </a:rPr>
                        <a:t>Certificate Program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bg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40139">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2 years, part-time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Less than 1 year, part-time, 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640139">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30 credit hours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10 credit hours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640139">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Thesis Required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No Thesis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914481">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Academic Advisor and Research Mentor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charset="0"/>
                          <a:ea typeface="MS PGothic" charset="-128"/>
                        </a:rPr>
                        <a:t>Academic Advisor and optional Research Mentor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charset="0"/>
                        <a:ea typeface="MS PGothic"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pic>
        <p:nvPicPr>
          <p:cNvPr id="870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43600"/>
            <a:ext cx="871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D136AC-D465-4F4E-B2E8-922A80B1B245}"/>
              </a:ext>
            </a:extLst>
          </p:cNvPr>
          <p:cNvSpPr txBox="1">
            <a:spLocks/>
          </p:cNvSpPr>
          <p:nvPr/>
        </p:nvSpPr>
        <p:spPr bwMode="auto">
          <a:xfrm>
            <a:off x="684191" y="1442951"/>
            <a:ext cx="6173808" cy="6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rgbClr val="595959"/>
                </a:solidFill>
                <a:latin typeface="Arial"/>
                <a:ea typeface="MS PGothic" charset="-128"/>
                <a:cs typeface="Arial"/>
              </a:defRPr>
            </a:lvl1pPr>
            <a:lvl2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2pPr>
            <a:lvl3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3pPr>
            <a:lvl4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4pPr>
            <a:lvl5pPr algn="ctr" defTabSz="457200" rtl="0" eaLnBrk="0" fontAlgn="base" hangingPunct="0">
              <a:spcBef>
                <a:spcPct val="0"/>
              </a:spcBef>
              <a:spcAft>
                <a:spcPct val="0"/>
              </a:spcAft>
              <a:defRPr sz="4400">
                <a:solidFill>
                  <a:srgbClr val="595959"/>
                </a:solidFill>
                <a:latin typeface="Arial" pitchFamily="-112" charset="0"/>
                <a:ea typeface="MS PGothic" charset="-128"/>
                <a:cs typeface="Arial" charset="0"/>
              </a:defRPr>
            </a:lvl5pPr>
            <a:lvl6pPr marL="4572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9pPr>
          </a:lstStyle>
          <a:p>
            <a:r>
              <a:rPr lang="en-US" sz="3001" b="1" dirty="0"/>
              <a:t>New Graduate Programs</a:t>
            </a:r>
          </a:p>
        </p:txBody>
      </p:sp>
      <p:sp>
        <p:nvSpPr>
          <p:cNvPr id="5" name="Content Placeholder 2">
            <a:extLst>
              <a:ext uri="{FF2B5EF4-FFF2-40B4-BE49-F238E27FC236}">
                <a16:creationId xmlns:a16="http://schemas.microsoft.com/office/drawing/2014/main" id="{E6D28108-AA68-45D0-91D1-7EC6F6164B8C}"/>
              </a:ext>
            </a:extLst>
          </p:cNvPr>
          <p:cNvSpPr txBox="1">
            <a:spLocks/>
          </p:cNvSpPr>
          <p:nvPr/>
        </p:nvSpPr>
        <p:spPr bwMode="auto">
          <a:xfrm>
            <a:off x="574446" y="2667000"/>
            <a:ext cx="7995108" cy="257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lumMod val="65000"/>
                    <a:lumOff val="35000"/>
                  </a:schemeClr>
                </a:solidFill>
                <a:latin typeface="Arial"/>
                <a:ea typeface="MS PGothic" charset="-128"/>
                <a:cs typeface="Arial"/>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Arial"/>
                <a:ea typeface="MS PGothic" charset="-128"/>
                <a:cs typeface="Arial"/>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Arial"/>
                <a:ea typeface="MS PGothic" charset="-128"/>
                <a:cs typeface="Arial"/>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Arial"/>
                <a:ea typeface="MS PGothic" charset="-128"/>
                <a:cs typeface="Arial"/>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Arial"/>
                <a:ea typeface="MS PGothic" charset="-128"/>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dirty="0">
                <a:solidFill>
                  <a:schemeClr val="tx1"/>
                </a:solidFill>
                <a:latin typeface="+mj-lt"/>
              </a:rPr>
              <a:t>MS in Clinical &amp; Translational Research </a:t>
            </a:r>
            <a:endParaRPr lang="en-US" sz="1951" dirty="0">
              <a:solidFill>
                <a:schemeClr val="tx1"/>
              </a:solidFill>
              <a:latin typeface="+mj-lt"/>
            </a:endParaRPr>
          </a:p>
          <a:p>
            <a:pPr lvl="1" algn="l">
              <a:spcBef>
                <a:spcPts val="0"/>
              </a:spcBef>
            </a:pPr>
            <a:endParaRPr lang="en-US" sz="1951" b="1" dirty="0">
              <a:solidFill>
                <a:schemeClr val="tx1"/>
              </a:solidFill>
              <a:latin typeface="+mj-lt"/>
            </a:endParaRPr>
          </a:p>
          <a:p>
            <a:pPr lvl="1" algn="l">
              <a:spcBef>
                <a:spcPts val="0"/>
              </a:spcBef>
            </a:pPr>
            <a:r>
              <a:rPr lang="en-US" b="1" dirty="0">
                <a:solidFill>
                  <a:schemeClr val="tx1"/>
                </a:solidFill>
                <a:latin typeface="+mj-lt"/>
              </a:rPr>
              <a:t>Principal Investigator Track (MSCTR-PI)</a:t>
            </a:r>
          </a:p>
          <a:p>
            <a:pPr lvl="1" algn="l">
              <a:spcBef>
                <a:spcPts val="0"/>
              </a:spcBef>
            </a:pPr>
            <a:endParaRPr lang="en-US" sz="3100" b="1" dirty="0">
              <a:solidFill>
                <a:srgbClr val="FF0000"/>
              </a:solidFill>
              <a:latin typeface="+mj-lt"/>
            </a:endParaRPr>
          </a:p>
          <a:p>
            <a:pPr lvl="1" algn="l">
              <a:spcBef>
                <a:spcPts val="0"/>
              </a:spcBef>
            </a:pPr>
            <a:r>
              <a:rPr lang="en-US" sz="3100" b="1" dirty="0">
                <a:solidFill>
                  <a:srgbClr val="FF0000"/>
                </a:solidFill>
                <a:latin typeface="+mj-lt"/>
              </a:rPr>
              <a:t>Clinical Research Professionals Track (MSCTR-CRP)</a:t>
            </a:r>
          </a:p>
          <a:p>
            <a:pPr lvl="1" algn="l">
              <a:spcBef>
                <a:spcPts val="0"/>
              </a:spcBef>
            </a:pPr>
            <a:endParaRPr lang="en-US" b="1" dirty="0">
              <a:solidFill>
                <a:schemeClr val="tx1"/>
              </a:solidFill>
              <a:latin typeface="+mj-lt"/>
            </a:endParaRPr>
          </a:p>
          <a:p>
            <a:pPr lvl="1" algn="l">
              <a:spcBef>
                <a:spcPts val="0"/>
              </a:spcBef>
            </a:pPr>
            <a:endParaRPr lang="en-US" sz="1951" b="1" dirty="0">
              <a:solidFill>
                <a:schemeClr val="tx1"/>
              </a:solidFill>
              <a:latin typeface="+mj-lt"/>
            </a:endParaRPr>
          </a:p>
          <a:p>
            <a:pPr lvl="1" algn="l">
              <a:spcBef>
                <a:spcPts val="0"/>
              </a:spcBef>
            </a:pPr>
            <a:endParaRPr lang="en-US" sz="1951" b="1" dirty="0">
              <a:solidFill>
                <a:schemeClr val="tx1"/>
              </a:solidFill>
              <a:latin typeface="+mj-lt"/>
            </a:endParaRPr>
          </a:p>
          <a:p>
            <a:pPr lvl="1" algn="l">
              <a:spcBef>
                <a:spcPts val="0"/>
              </a:spcBef>
            </a:pPr>
            <a:endParaRPr lang="en-US" sz="1951" b="1" dirty="0">
              <a:solidFill>
                <a:schemeClr val="tx1"/>
              </a:solidFill>
              <a:latin typeface="+mj-lt"/>
            </a:endParaRPr>
          </a:p>
          <a:p>
            <a:pPr algn="l">
              <a:spcBef>
                <a:spcPts val="0"/>
              </a:spcBef>
            </a:pPr>
            <a:r>
              <a:rPr lang="en-US" dirty="0">
                <a:solidFill>
                  <a:schemeClr val="tx1"/>
                </a:solidFill>
                <a:latin typeface="+mj-lt"/>
              </a:rPr>
              <a:t>Graduate Certificate in Clinical &amp; Translational Research</a:t>
            </a:r>
            <a:endParaRPr lang="en-US" sz="1951" dirty="0">
              <a:solidFill>
                <a:schemeClr val="tx1"/>
              </a:solidFill>
              <a:latin typeface="+mj-lt"/>
            </a:endParaRPr>
          </a:p>
        </p:txBody>
      </p:sp>
      <p:sp>
        <p:nvSpPr>
          <p:cNvPr id="6" name="TextBox 5">
            <a:extLst>
              <a:ext uri="{FF2B5EF4-FFF2-40B4-BE49-F238E27FC236}">
                <a16:creationId xmlns:a16="http://schemas.microsoft.com/office/drawing/2014/main" id="{D5FBE29A-0E5B-49C6-B8C6-140135C4FB5F}"/>
              </a:ext>
            </a:extLst>
          </p:cNvPr>
          <p:cNvSpPr txBox="1"/>
          <p:nvPr/>
        </p:nvSpPr>
        <p:spPr>
          <a:xfrm rot="19558544">
            <a:off x="6894388" y="3244333"/>
            <a:ext cx="782016" cy="369332"/>
          </a:xfrm>
          <a:prstGeom prst="rect">
            <a:avLst/>
          </a:prstGeom>
          <a:noFill/>
        </p:spPr>
        <p:txBody>
          <a:bodyPr wrap="square" rtlCol="0">
            <a:spAutoFit/>
          </a:bodyPr>
          <a:lstStyle/>
          <a:p>
            <a:r>
              <a:rPr lang="en-US" sz="1800" b="1" dirty="0">
                <a:solidFill>
                  <a:srgbClr val="FF0000"/>
                </a:solidFill>
                <a:latin typeface="+mj-lt"/>
              </a:rPr>
              <a:t>NEW!</a:t>
            </a:r>
          </a:p>
        </p:txBody>
      </p:sp>
    </p:spTree>
    <p:extLst>
      <p:ext uri="{BB962C8B-B14F-4D97-AF65-F5344CB8AC3E}">
        <p14:creationId xmlns:p14="http://schemas.microsoft.com/office/powerpoint/2010/main" val="1890475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40131-7FD9-4798-9041-376741571077}"/>
              </a:ext>
            </a:extLst>
          </p:cNvPr>
          <p:cNvSpPr/>
          <p:nvPr/>
        </p:nvSpPr>
        <p:spPr>
          <a:xfrm>
            <a:off x="1293812" y="5943600"/>
            <a:ext cx="96774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20918C-134B-493F-8B60-E4AD5157833A}"/>
              </a:ext>
            </a:extLst>
          </p:cNvPr>
          <p:cNvSpPr txBox="1"/>
          <p:nvPr/>
        </p:nvSpPr>
        <p:spPr>
          <a:xfrm>
            <a:off x="304800" y="2133600"/>
            <a:ext cx="8144356" cy="4339650"/>
          </a:xfrm>
          <a:prstGeom prst="rect">
            <a:avLst/>
          </a:prstGeom>
          <a:noFill/>
        </p:spPr>
        <p:txBody>
          <a:bodyPr wrap="square" rtlCol="0">
            <a:spAutoFit/>
          </a:bodyPr>
          <a:lstStyle/>
          <a:p>
            <a:pPr marL="342900" indent="-342900" defTabSz="457273" fontAlgn="base">
              <a:spcBef>
                <a:spcPct val="0"/>
              </a:spcBef>
              <a:spcAft>
                <a:spcPts val="600"/>
              </a:spcAft>
              <a:buFont typeface="Arial" panose="020B0604020202020204" pitchFamily="34" charset="0"/>
              <a:buChar char="•"/>
              <a:defRPr/>
            </a:pPr>
            <a:r>
              <a:rPr lang="en-US" sz="2000" dirty="0">
                <a:cs typeface="Arial" panose="020B0604020202020204" pitchFamily="34" charset="0"/>
              </a:rPr>
              <a:t>Designed for clinical research professionals who coordinate, manage, and lead collaborative research projects and clinical trials</a:t>
            </a:r>
          </a:p>
          <a:p>
            <a:pPr marL="800100" lvl="1" indent="-342900" defTabSz="457273" fontAlgn="base">
              <a:spcBef>
                <a:spcPct val="0"/>
              </a:spcBef>
              <a:spcAft>
                <a:spcPts val="600"/>
              </a:spcAft>
              <a:buFont typeface="Arial" panose="020B0604020202020204" pitchFamily="34" charset="0"/>
              <a:buChar char="•"/>
              <a:defRPr/>
            </a:pPr>
            <a:r>
              <a:rPr lang="en-US" sz="2000" dirty="0">
                <a:cs typeface="Arial" panose="020B0604020202020204" pitchFamily="34" charset="0"/>
              </a:rPr>
              <a:t>Foundation in research methodology and project management, including research ethics and the Institutional Review Board (IRB) process</a:t>
            </a:r>
          </a:p>
          <a:p>
            <a:pPr marL="457200" lvl="1" defTabSz="457273" fontAlgn="base">
              <a:spcBef>
                <a:spcPct val="0"/>
              </a:spcBef>
              <a:spcAft>
                <a:spcPts val="600"/>
              </a:spcAft>
              <a:defRPr/>
            </a:pPr>
            <a:endParaRPr lang="en-US" sz="2000" dirty="0">
              <a:cs typeface="Arial" panose="020B0604020202020204" pitchFamily="34" charset="0"/>
            </a:endParaRPr>
          </a:p>
          <a:p>
            <a:pPr marL="342900" indent="-342900" defTabSz="457273" fontAlgn="base">
              <a:spcBef>
                <a:spcPct val="0"/>
              </a:spcBef>
              <a:spcAft>
                <a:spcPct val="0"/>
              </a:spcAft>
              <a:buFont typeface="Arial" panose="020B0604020202020204" pitchFamily="34" charset="0"/>
              <a:buChar char="•"/>
              <a:defRPr/>
            </a:pPr>
            <a:r>
              <a:rPr lang="en-US" sz="2000" dirty="0">
                <a:solidFill>
                  <a:prstClr val="black"/>
                </a:solidFill>
                <a:ea typeface="ＭＳ Ｐゴシック" pitchFamily="-112" charset="-128"/>
                <a:cs typeface="Arial" panose="020B0604020202020204" pitchFamily="34" charset="0"/>
              </a:rPr>
              <a:t>New track will provide training in:</a:t>
            </a:r>
          </a:p>
          <a:p>
            <a:pPr marL="800100" lvl="1" indent="-342900" defTabSz="457273" fontAlgn="base">
              <a:spcBef>
                <a:spcPct val="0"/>
              </a:spcBef>
              <a:spcAft>
                <a:spcPct val="0"/>
              </a:spcAft>
              <a:buFont typeface="Arial" panose="020B0604020202020204" pitchFamily="34" charset="0"/>
              <a:buChar char="•"/>
              <a:defRPr/>
            </a:pPr>
            <a:r>
              <a:rPr lang="en-US" sz="2000" dirty="0">
                <a:solidFill>
                  <a:prstClr val="black"/>
                </a:solidFill>
                <a:ea typeface="ＭＳ Ｐゴシック" pitchFamily="-112" charset="-128"/>
                <a:cs typeface="Arial" panose="020B0604020202020204" pitchFamily="34" charset="0"/>
              </a:rPr>
              <a:t>Organizational, communication, and operational skills needed to manage and execute complex clinical research projects </a:t>
            </a:r>
          </a:p>
          <a:p>
            <a:pPr marL="800100" lvl="1" indent="-342900" defTabSz="457273" fontAlgn="base">
              <a:spcBef>
                <a:spcPct val="0"/>
              </a:spcBef>
              <a:spcAft>
                <a:spcPct val="0"/>
              </a:spcAft>
              <a:buFont typeface="Arial" panose="020B0604020202020204" pitchFamily="34" charset="0"/>
              <a:buChar char="•"/>
              <a:defRPr/>
            </a:pPr>
            <a:r>
              <a:rPr lang="en-US" sz="2000" dirty="0">
                <a:solidFill>
                  <a:prstClr val="black"/>
                </a:solidFill>
                <a:ea typeface="ＭＳ Ｐゴシック" pitchFamily="-112" charset="-128"/>
                <a:cs typeface="Arial" panose="020B0604020202020204" pitchFamily="34" charset="0"/>
              </a:rPr>
              <a:t>Data management, research / regulatory documentation, and quality assurance </a:t>
            </a:r>
          </a:p>
          <a:p>
            <a:pPr marL="800100" lvl="1" indent="-342900" defTabSz="457273" fontAlgn="base">
              <a:spcBef>
                <a:spcPct val="0"/>
              </a:spcBef>
              <a:spcAft>
                <a:spcPct val="0"/>
              </a:spcAft>
              <a:buFont typeface="Arial" panose="020B0604020202020204" pitchFamily="34" charset="0"/>
              <a:buChar char="•"/>
              <a:defRPr/>
            </a:pPr>
            <a:r>
              <a:rPr lang="en-US" sz="2000" dirty="0">
                <a:solidFill>
                  <a:prstClr val="black"/>
                </a:solidFill>
                <a:ea typeface="ＭＳ Ｐゴシック" pitchFamily="-112" charset="-128"/>
                <a:cs typeface="Arial" panose="020B0604020202020204" pitchFamily="34" charset="0"/>
              </a:rPr>
              <a:t>Lead and manage diverse clinical research teams</a:t>
            </a:r>
          </a:p>
          <a:p>
            <a:pPr marL="122484" indent="-122484" defTabSz="457273" fontAlgn="base">
              <a:spcBef>
                <a:spcPct val="0"/>
              </a:spcBef>
              <a:spcAft>
                <a:spcPct val="0"/>
              </a:spcAft>
              <a:buFont typeface="Arial" panose="020B0604020202020204" pitchFamily="34" charset="0"/>
              <a:buChar char="•"/>
              <a:defRPr/>
            </a:pPr>
            <a:endParaRPr lang="en-US" sz="2100" b="1" dirty="0">
              <a:solidFill>
                <a:srgbClr val="FF0000"/>
              </a:solidFill>
              <a:ea typeface="ＭＳ Ｐゴシック" pitchFamily="-112" charset="-128"/>
              <a:cs typeface="Arial" panose="020B0604020202020204" pitchFamily="34" charset="0"/>
            </a:endParaRPr>
          </a:p>
        </p:txBody>
      </p:sp>
      <p:sp>
        <p:nvSpPr>
          <p:cNvPr id="9" name="TextBox 8">
            <a:extLst>
              <a:ext uri="{FF2B5EF4-FFF2-40B4-BE49-F238E27FC236}">
                <a16:creationId xmlns:a16="http://schemas.microsoft.com/office/drawing/2014/main" id="{24A6270D-44A7-4802-A1F6-10E15C56980E}"/>
              </a:ext>
            </a:extLst>
          </p:cNvPr>
          <p:cNvSpPr txBox="1"/>
          <p:nvPr/>
        </p:nvSpPr>
        <p:spPr>
          <a:xfrm>
            <a:off x="-76200" y="1143000"/>
            <a:ext cx="9144000" cy="914400"/>
          </a:xfrm>
          <a:prstGeom prst="rect">
            <a:avLst/>
          </a:prstGeom>
          <a:noFill/>
        </p:spPr>
        <p:txBody>
          <a:bodyPr wrap="square" rtlCol="0">
            <a:spAutoFit/>
          </a:bodyPr>
          <a:lstStyle/>
          <a:p>
            <a:pPr algn="ctr"/>
            <a:r>
              <a:rPr lang="en-US" sz="4000" b="1" dirty="0">
                <a:ea typeface="ＭＳ Ｐゴシック" pitchFamily="-112" charset="-128"/>
              </a:rPr>
              <a:t>New MS in CTR Track for CRPs</a:t>
            </a:r>
          </a:p>
        </p:txBody>
      </p:sp>
    </p:spTree>
    <p:extLst>
      <p:ext uri="{BB962C8B-B14F-4D97-AF65-F5344CB8AC3E}">
        <p14:creationId xmlns:p14="http://schemas.microsoft.com/office/powerpoint/2010/main" val="774215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p:cNvSpPr>
          <p:nvPr>
            <p:ph type="body" idx="4294967295"/>
          </p:nvPr>
        </p:nvSpPr>
        <p:spPr>
          <a:xfrm>
            <a:off x="571500" y="1828800"/>
            <a:ext cx="8001000" cy="4960937"/>
          </a:xfrm>
        </p:spPr>
        <p:txBody>
          <a:bodyPr/>
          <a:lstStyle/>
          <a:p>
            <a:pPr>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Secure web-based databases </a:t>
            </a:r>
          </a:p>
          <a:p>
            <a:pPr lvl="1">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HIPAA compliant and 21 CFR Part 11 ready</a:t>
            </a:r>
          </a:p>
          <a:p>
            <a:pPr>
              <a:spcBef>
                <a:spcPct val="0"/>
              </a:spcBef>
            </a:pPr>
            <a:endParaRPr lang="en-US" altLang="en-US" sz="1600" dirty="0">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Customizable databases &amp; case-report forms in &lt;1 day</a:t>
            </a:r>
          </a:p>
          <a:p>
            <a:pPr>
              <a:spcBef>
                <a:spcPct val="0"/>
              </a:spcBef>
            </a:pPr>
            <a:endParaRPr lang="en-US" altLang="en-US" sz="1600" dirty="0">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Built-in project calendar and scheduling module</a:t>
            </a:r>
          </a:p>
          <a:p>
            <a:pPr>
              <a:spcBef>
                <a:spcPct val="0"/>
              </a:spcBef>
            </a:pPr>
            <a:endParaRPr lang="en-US" altLang="en-US" sz="1600" dirty="0">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Data importing and exporting from/to common software packages – Microsoft Excel, SAS, Stata, R, SPSS</a:t>
            </a:r>
          </a:p>
          <a:p>
            <a:pPr>
              <a:spcBef>
                <a:spcPct val="0"/>
              </a:spcBef>
            </a:pPr>
            <a:endParaRPr lang="en-US" altLang="en-US" sz="1600" dirty="0">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Custom queries for generating reports</a:t>
            </a:r>
          </a:p>
          <a:p>
            <a:pPr>
              <a:spcBef>
                <a:spcPct val="0"/>
              </a:spcBef>
            </a:pPr>
            <a:endParaRPr lang="en-US" altLang="en-US" sz="1600" dirty="0">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Data comparison, cleaning, validation</a:t>
            </a:r>
          </a:p>
          <a:p>
            <a:pPr>
              <a:spcBef>
                <a:spcPct val="0"/>
              </a:spcBef>
            </a:pPr>
            <a:endParaRPr lang="en-US" altLang="en-US" sz="1600" dirty="0">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600" dirty="0" err="1">
                <a:latin typeface="Arial" panose="020B0604020202020204" pitchFamily="34" charset="0"/>
                <a:ea typeface="MS PGothic" panose="020B0600070205080204" pitchFamily="34" charset="-128"/>
                <a:cs typeface="Arial" panose="020B0604020202020204" pitchFamily="34" charset="0"/>
              </a:rPr>
              <a:t>REDCap</a:t>
            </a:r>
            <a:r>
              <a:rPr lang="en-US" altLang="en-US" sz="1600" dirty="0">
                <a:latin typeface="Arial" panose="020B0604020202020204" pitchFamily="34" charset="0"/>
                <a:ea typeface="MS PGothic" panose="020B0600070205080204" pitchFamily="34" charset="-128"/>
                <a:cs typeface="Arial" panose="020B0604020202020204" pitchFamily="34" charset="0"/>
              </a:rPr>
              <a:t> Survey – includes library of patient-reported outcomes measures</a:t>
            </a:r>
          </a:p>
          <a:p>
            <a:pPr>
              <a:spcBef>
                <a:spcPct val="0"/>
              </a:spcBef>
            </a:pPr>
            <a:endParaRPr lang="en-US" altLang="en-US" sz="1600" dirty="0">
              <a:latin typeface="Arial" panose="020B0604020202020204" pitchFamily="34" charset="0"/>
              <a:ea typeface="MS PGothic" panose="020B0600070205080204" pitchFamily="34" charset="-128"/>
              <a:cs typeface="Arial" panose="020B0604020202020204" pitchFamily="34" charset="0"/>
            </a:endParaRPr>
          </a:p>
          <a:p>
            <a:pPr>
              <a:spcBef>
                <a:spcPct val="0"/>
              </a:spcBef>
            </a:pPr>
            <a:r>
              <a:rPr lang="en-US" altLang="en-US" sz="1600" dirty="0">
                <a:latin typeface="Arial" panose="020B0604020202020204" pitchFamily="34" charset="0"/>
                <a:ea typeface="MS PGothic" panose="020B0600070205080204" pitchFamily="34" charset="-128"/>
                <a:cs typeface="Arial" panose="020B0604020202020204" pitchFamily="34" charset="0"/>
              </a:rPr>
              <a:t>Training sessions through Health Sciences Library</a:t>
            </a:r>
          </a:p>
        </p:txBody>
      </p:sp>
      <p:pic>
        <p:nvPicPr>
          <p:cNvPr id="88067" name="Picture 2" descr="redcap :: Tra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838200"/>
            <a:ext cx="27432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a:xfrm>
            <a:off x="30163" y="44450"/>
            <a:ext cx="9051925" cy="838200"/>
          </a:xfrm>
        </p:spPr>
        <p:txBody>
          <a:bodyPr/>
          <a:lstStyle/>
          <a:p>
            <a:r>
              <a:rPr lang="en-US" altLang="en-US" sz="3200" b="1">
                <a:solidFill>
                  <a:schemeClr val="tx1"/>
                </a:solidFill>
                <a:latin typeface="Arial" panose="020B0604020202020204" pitchFamily="34" charset="0"/>
                <a:ea typeface="MS PGothic" panose="020B0600070205080204" pitchFamily="34" charset="-128"/>
                <a:cs typeface="Arial" panose="020B0604020202020204" pitchFamily="34" charset="0"/>
              </a:rPr>
              <a:t>CCTST Membership</a:t>
            </a:r>
          </a:p>
        </p:txBody>
      </p:sp>
      <p:sp>
        <p:nvSpPr>
          <p:cNvPr id="6" name="Rectangle 4">
            <a:extLst>
              <a:ext uri="{FF2B5EF4-FFF2-40B4-BE49-F238E27FC236}">
                <a16:creationId xmlns:a16="http://schemas.microsoft.com/office/drawing/2014/main" id="{9F020B27-B19D-4F17-BC60-C3C6AAF78D45}"/>
              </a:ext>
            </a:extLst>
          </p:cNvPr>
          <p:cNvSpPr>
            <a:spLocks noChangeArrowheads="1"/>
          </p:cNvSpPr>
          <p:nvPr/>
        </p:nvSpPr>
        <p:spPr bwMode="auto">
          <a:xfrm>
            <a:off x="457200" y="990600"/>
            <a:ext cx="8115300" cy="4635218"/>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03030"/>
                </a:solidFill>
                <a:effectLst/>
                <a:latin typeface="futura-pt"/>
              </a:rPr>
              <a:t>CCTST Membership includes: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303030"/>
              </a:solidFill>
              <a:effectLst/>
              <a:latin typeface="futura-p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rgbClr val="303030"/>
                </a:solidFill>
                <a:effectLst/>
                <a:latin typeface="futura-pt"/>
              </a:rPr>
              <a:t> Consultations and access to programs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303030"/>
              </a:solidFill>
              <a:effectLst/>
              <a:latin typeface="futura-p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0" i="0" u="none" strike="noStrike" cap="none" normalizeH="0" baseline="0" dirty="0">
                <a:ln>
                  <a:noFill/>
                </a:ln>
                <a:solidFill>
                  <a:srgbClr val="303030"/>
                </a:solidFill>
                <a:effectLst/>
                <a:latin typeface="futura-pt"/>
              </a:rPr>
              <a:t> Resources for researchers, community members, and research coordinators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303030"/>
              </a:solidFill>
              <a:effectLst/>
              <a:latin typeface="futura-p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0" i="0" u="none" strike="noStrike" cap="none" normalizeH="0" baseline="0" dirty="0">
                <a:ln>
                  <a:noFill/>
                </a:ln>
                <a:solidFill>
                  <a:srgbClr val="303030"/>
                </a:solidFill>
                <a:effectLst/>
                <a:latin typeface="futura-pt"/>
              </a:rPr>
              <a:t> Research tools ranging from planning and design to data analysis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303030"/>
              </a:solidFill>
              <a:effectLst/>
              <a:latin typeface="futura-pt"/>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000" b="0" i="0" u="none" strike="noStrike" cap="none" normalizeH="0" baseline="0" dirty="0">
                <a:ln>
                  <a:noFill/>
                </a:ln>
                <a:solidFill>
                  <a:srgbClr val="303030"/>
                </a:solidFill>
                <a:effectLst/>
                <a:latin typeface="futura-pt"/>
              </a:rPr>
              <a:t> Access to events and education opportunities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303030"/>
              </a:solidFill>
              <a:effectLst/>
              <a:latin typeface="futura-pt"/>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000" b="0" i="0" u="none" strike="noStrike" cap="none" normalizeH="0" baseline="0" dirty="0">
                <a:ln>
                  <a:noFill/>
                </a:ln>
                <a:solidFill>
                  <a:srgbClr val="303030"/>
                </a:solidFill>
                <a:effectLst/>
                <a:latin typeface="futura-pt"/>
              </a:rPr>
              <a:t> Extensive funding opportunities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303030"/>
              </a:solidFill>
              <a:effectLst/>
              <a:latin typeface="futura-p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303030"/>
                </a:solidFill>
                <a:effectLst/>
                <a:latin typeface="futura-pt"/>
              </a:rPr>
              <a:t>CCTST members can benefit from most of the services above at no cost.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txBox="1">
            <a:spLocks noChangeArrowheads="1"/>
          </p:cNvSpPr>
          <p:nvPr/>
        </p:nvSpPr>
        <p:spPr bwMode="auto">
          <a:xfrm>
            <a:off x="1748077" y="720460"/>
            <a:ext cx="5029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000000"/>
                </a:solidFill>
                <a:cs typeface="Arial" panose="020B0604020202020204" pitchFamily="34" charset="0"/>
              </a:rPr>
              <a:t>For More Information:</a:t>
            </a:r>
          </a:p>
        </p:txBody>
      </p:sp>
      <p:sp>
        <p:nvSpPr>
          <p:cNvPr id="92163" name="Rectangle 3"/>
          <p:cNvSpPr txBox="1">
            <a:spLocks noChangeArrowheads="1"/>
          </p:cNvSpPr>
          <p:nvPr/>
        </p:nvSpPr>
        <p:spPr bwMode="auto">
          <a:xfrm>
            <a:off x="762000" y="1478132"/>
            <a:ext cx="78771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pPr>
            <a:r>
              <a:rPr lang="en-US" altLang="en-US" sz="2400" dirty="0">
                <a:solidFill>
                  <a:srgbClr val="000000"/>
                </a:solidFill>
                <a:cs typeface="Arial" panose="020B0604020202020204" pitchFamily="34" charset="0"/>
                <a:hlinkClick r:id="rId2"/>
              </a:rPr>
              <a:t>http://www.eh.uc.edu/ClinicalResearch/</a:t>
            </a:r>
            <a:endParaRPr lang="en-US" altLang="en-US" sz="2400" dirty="0">
              <a:solidFill>
                <a:srgbClr val="000000"/>
              </a:solidFill>
              <a:cs typeface="Arial" panose="020B0604020202020204" pitchFamily="34" charset="0"/>
            </a:endParaRPr>
          </a:p>
          <a:p>
            <a:pPr eaLnBrk="1" hangingPunct="1">
              <a:lnSpc>
                <a:spcPct val="80000"/>
              </a:lnSpc>
            </a:pPr>
            <a:endParaRPr lang="en-US" altLang="en-US" sz="1500" dirty="0">
              <a:solidFill>
                <a:srgbClr val="000000"/>
              </a:solidFill>
              <a:cs typeface="Arial" panose="020B0604020202020204" pitchFamily="34" charset="0"/>
            </a:endParaRPr>
          </a:p>
          <a:p>
            <a:pPr eaLnBrk="1" hangingPunct="1">
              <a:lnSpc>
                <a:spcPct val="80000"/>
              </a:lnSpc>
            </a:pPr>
            <a:endParaRPr lang="en-US" altLang="en-US" sz="2400" dirty="0">
              <a:solidFill>
                <a:srgbClr val="000000"/>
              </a:solidFill>
              <a:latin typeface="Arial" panose="020B0604020202020204" pitchFamily="34" charset="0"/>
              <a:cs typeface="Arial" panose="020B0604020202020204" pitchFamily="34" charset="0"/>
            </a:endParaRPr>
          </a:p>
        </p:txBody>
      </p:sp>
      <p:pic>
        <p:nvPicPr>
          <p:cNvPr id="921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43600"/>
            <a:ext cx="871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D0A2C2F1-7CC2-48B8-9495-9605CF34E752}"/>
              </a:ext>
            </a:extLst>
          </p:cNvPr>
          <p:cNvSpPr txBox="1">
            <a:spLocks/>
          </p:cNvSpPr>
          <p:nvPr/>
        </p:nvSpPr>
        <p:spPr>
          <a:xfrm>
            <a:off x="838200" y="1981200"/>
            <a:ext cx="7001355" cy="4521729"/>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a:latin typeface="+mj-lt"/>
              </a:rPr>
              <a:t>MS &amp; Certificate Programs Contact:</a:t>
            </a:r>
          </a:p>
          <a:p>
            <a:pPr>
              <a:spcBef>
                <a:spcPts val="0"/>
              </a:spcBef>
            </a:pPr>
            <a:r>
              <a:rPr lang="en-US" sz="2000" dirty="0">
                <a:latin typeface="+mj-lt"/>
              </a:rPr>
              <a:t>Rachel Meyer, Program Coordinator</a:t>
            </a:r>
          </a:p>
          <a:p>
            <a:pPr lvl="1">
              <a:spcBef>
                <a:spcPts val="0"/>
              </a:spcBef>
            </a:pPr>
            <a:r>
              <a:rPr lang="en-US" sz="2000" dirty="0">
                <a:latin typeface="+mj-lt"/>
                <a:hlinkClick r:id="rId4"/>
              </a:rPr>
              <a:t>Meyer2rh@ucmail.uc.edu</a:t>
            </a:r>
            <a:r>
              <a:rPr lang="en-US" sz="2000" dirty="0">
                <a:latin typeface="+mj-lt"/>
              </a:rPr>
              <a:t>  </a:t>
            </a:r>
          </a:p>
          <a:p>
            <a:pPr marL="0" indent="0">
              <a:spcBef>
                <a:spcPts val="0"/>
              </a:spcBef>
              <a:buFont typeface="Arial" panose="020B0604020202020204" pitchFamily="34" charset="0"/>
              <a:buNone/>
            </a:pPr>
            <a:endParaRPr lang="en-US" sz="2000" dirty="0">
              <a:latin typeface="+mj-lt"/>
            </a:endParaRPr>
          </a:p>
          <a:p>
            <a:pPr marL="0" indent="0">
              <a:spcBef>
                <a:spcPts val="0"/>
              </a:spcBef>
              <a:buFont typeface="Arial" panose="020B0604020202020204" pitchFamily="34" charset="0"/>
              <a:buNone/>
            </a:pPr>
            <a:r>
              <a:rPr lang="en-US" sz="2000" b="1" dirty="0">
                <a:latin typeface="+mj-lt"/>
              </a:rPr>
              <a:t>MSCTR-PI: </a:t>
            </a:r>
          </a:p>
          <a:p>
            <a:pPr>
              <a:spcBef>
                <a:spcPts val="0"/>
              </a:spcBef>
            </a:pPr>
            <a:r>
              <a:rPr lang="en-US" sz="2000" dirty="0">
                <a:latin typeface="+mj-lt"/>
                <a:hlinkClick r:id="rId5"/>
              </a:rPr>
              <a:t>http://med.uc.edu/eh/divisions/epi/programs/ms-clinical-translational-research/principal-investigator-track</a:t>
            </a:r>
            <a:r>
              <a:rPr lang="en-US" sz="2000" dirty="0">
                <a:latin typeface="+mj-lt"/>
              </a:rPr>
              <a:t> </a:t>
            </a:r>
          </a:p>
          <a:p>
            <a:pPr marL="0" indent="0">
              <a:spcBef>
                <a:spcPts val="0"/>
              </a:spcBef>
              <a:buFont typeface="Arial" panose="020B0604020202020204" pitchFamily="34" charset="0"/>
              <a:buNone/>
            </a:pPr>
            <a:endParaRPr lang="en-US" sz="2000" dirty="0">
              <a:latin typeface="+mj-lt"/>
            </a:endParaRPr>
          </a:p>
          <a:p>
            <a:pPr marL="0" indent="0">
              <a:spcBef>
                <a:spcPts val="0"/>
              </a:spcBef>
              <a:buFont typeface="Arial" panose="020B0604020202020204" pitchFamily="34" charset="0"/>
              <a:buNone/>
            </a:pPr>
            <a:r>
              <a:rPr lang="en-US" sz="2000" b="1" dirty="0">
                <a:latin typeface="+mj-lt"/>
              </a:rPr>
              <a:t>Graduate Certificate: </a:t>
            </a:r>
          </a:p>
          <a:p>
            <a:pPr>
              <a:spcBef>
                <a:spcPts val="0"/>
              </a:spcBef>
            </a:pPr>
            <a:r>
              <a:rPr lang="en-US" sz="2000" dirty="0">
                <a:latin typeface="+mj-lt"/>
                <a:hlinkClick r:id="rId6"/>
              </a:rPr>
              <a:t>http://med.uc.edu/eh/divisions/epi/programs/certificate-in-clinical-translational-research</a:t>
            </a:r>
            <a:endParaRPr lang="en-US" sz="2000" dirty="0">
              <a:latin typeface="+mj-lt"/>
            </a:endParaRPr>
          </a:p>
          <a:p>
            <a:pPr marL="0" indent="0">
              <a:spcBef>
                <a:spcPts val="0"/>
              </a:spcBef>
              <a:buFont typeface="Arial" panose="020B0604020202020204" pitchFamily="34" charset="0"/>
              <a:buNone/>
            </a:pPr>
            <a:endParaRPr lang="en-US" sz="2000" dirty="0">
              <a:latin typeface="+mj-lt"/>
            </a:endParaRPr>
          </a:p>
          <a:p>
            <a:pPr marL="0" indent="0">
              <a:spcBef>
                <a:spcPts val="0"/>
              </a:spcBef>
              <a:buFont typeface="Arial" panose="020B0604020202020204" pitchFamily="34" charset="0"/>
              <a:buNone/>
            </a:pPr>
            <a:r>
              <a:rPr lang="en-US" sz="2000" b="1" dirty="0">
                <a:latin typeface="+mj-lt"/>
              </a:rPr>
              <a:t>MSCTR-CRP:</a:t>
            </a:r>
          </a:p>
          <a:p>
            <a:pPr>
              <a:spcBef>
                <a:spcPts val="0"/>
              </a:spcBef>
            </a:pPr>
            <a:r>
              <a:rPr lang="en-US" sz="2000" dirty="0">
                <a:latin typeface="+mj-lt"/>
                <a:hlinkClick r:id="rId7"/>
              </a:rPr>
              <a:t>http://med.uc.edu/eh/divisions/epi/programs/ms-clinical-translational-research/clinical-research-professionals-track</a:t>
            </a:r>
            <a:endParaRPr lang="en-US" sz="2000" dirty="0">
              <a:latin typeface="+mj-lt"/>
            </a:endParaRPr>
          </a:p>
          <a:p>
            <a:pPr marL="0" indent="0">
              <a:spcBef>
                <a:spcPts val="0"/>
              </a:spcBef>
              <a:buFont typeface="Arial" panose="020B0604020202020204" pitchFamily="34" charset="0"/>
              <a:buNone/>
            </a:pPr>
            <a:endParaRPr lang="en-US" sz="1500" dirty="0">
              <a:latin typeface="+mj-lt"/>
            </a:endParaRPr>
          </a:p>
          <a:p>
            <a:pPr marL="0" indent="0">
              <a:spcBef>
                <a:spcPts val="0"/>
              </a:spcBef>
              <a:buFont typeface="Arial" panose="020B0604020202020204" pitchFamily="34" charset="0"/>
              <a:buNone/>
            </a:pPr>
            <a:endParaRPr lang="en-US" sz="1500" b="1" dirty="0">
              <a:latin typeface="+mj-lt"/>
            </a:endParaRPr>
          </a:p>
          <a:p>
            <a:pPr marL="0" indent="0">
              <a:spcBef>
                <a:spcPts val="0"/>
              </a:spcBef>
              <a:buFont typeface="Arial" panose="020B0604020202020204" pitchFamily="34" charset="0"/>
              <a:buNone/>
            </a:pPr>
            <a:endParaRPr lang="en-US" sz="16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909324"/>
            <a:ext cx="2057400" cy="1200150"/>
          </a:xfrm>
          <a:prstGeom prst="rect">
            <a:avLst/>
          </a:prstGeom>
          <a:solidFill>
            <a:schemeClr val="accent4"/>
          </a:solidFill>
          <a:ln>
            <a:solidFill>
              <a:schemeClr val="bg1"/>
            </a:solidFill>
          </a:ln>
        </p:spPr>
        <p:txBody>
          <a:bodyPr>
            <a:spAutoFit/>
          </a:bodyPr>
          <a:lstStyle/>
          <a:p>
            <a:pPr>
              <a:defRPr/>
            </a:pPr>
            <a:r>
              <a:rPr lang="en-US" sz="3600" b="1" i="1" dirty="0">
                <a:solidFill>
                  <a:schemeClr val="bg2"/>
                </a:solidFill>
              </a:rPr>
              <a:t>Research</a:t>
            </a:r>
          </a:p>
          <a:p>
            <a:pPr>
              <a:defRPr/>
            </a:pPr>
            <a:r>
              <a:rPr lang="en-US" sz="3600" b="1" i="1" dirty="0">
                <a:solidFill>
                  <a:schemeClr val="bg2"/>
                </a:solidFill>
              </a:rPr>
              <a:t>Impact</a:t>
            </a:r>
            <a:r>
              <a:rPr lang="en-US" sz="3600" b="1" i="1" dirty="0"/>
              <a:t> </a:t>
            </a:r>
          </a:p>
        </p:txBody>
      </p:sp>
      <p:sp>
        <p:nvSpPr>
          <p:cNvPr id="63492" name="TextBox 5"/>
          <p:cNvSpPr txBox="1">
            <a:spLocks noChangeArrowheads="1"/>
          </p:cNvSpPr>
          <p:nvPr/>
        </p:nvSpPr>
        <p:spPr bwMode="auto">
          <a:xfrm>
            <a:off x="2971800" y="152400"/>
            <a:ext cx="5835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2400" b="1">
                <a:latin typeface="Times New Roman" panose="02020603050405020304" pitchFamily="18" charset="0"/>
              </a:rPr>
              <a:t>Department of Internal Medicine Research</a:t>
            </a:r>
            <a:endParaRPr lang="en-US" altLang="en-US" sz="2400" b="1">
              <a:solidFill>
                <a:schemeClr val="tx1"/>
              </a:solidFill>
              <a:latin typeface="Times New Roman" panose="02020603050405020304" pitchFamily="18" charset="0"/>
            </a:endParaRPr>
          </a:p>
        </p:txBody>
      </p:sp>
      <p:sp>
        <p:nvSpPr>
          <p:cNvPr id="6" name="Rectangle 5">
            <a:extLst>
              <a:ext uri="{FF2B5EF4-FFF2-40B4-BE49-F238E27FC236}">
                <a16:creationId xmlns:a16="http://schemas.microsoft.com/office/drawing/2014/main" id="{74FD8837-7DAE-47AD-BBFD-64EE138A414F}"/>
              </a:ext>
            </a:extLst>
          </p:cNvPr>
          <p:cNvSpPr/>
          <p:nvPr/>
        </p:nvSpPr>
        <p:spPr>
          <a:xfrm>
            <a:off x="152400" y="2405221"/>
            <a:ext cx="4171950" cy="1246495"/>
          </a:xfrm>
          <a:prstGeom prst="rect">
            <a:avLst/>
          </a:prstGeom>
        </p:spPr>
        <p:txBody>
          <a:bodyPr wrap="square">
            <a:spAutoFit/>
          </a:bodyPr>
          <a:lstStyle/>
          <a:p>
            <a:r>
              <a:rPr lang="en-US" sz="1500" b="1" dirty="0">
                <a:latin typeface="Calibri" panose="020F0502020204030204" pitchFamily="34" charset="0"/>
                <a:ea typeface="Calibri" panose="020F0502020204030204" pitchFamily="34" charset="0"/>
              </a:rPr>
              <a:t>	</a:t>
            </a:r>
            <a:r>
              <a:rPr lang="en-US" sz="1500" b="1" dirty="0">
                <a:solidFill>
                  <a:srgbClr val="FF0000"/>
                </a:solidFill>
                <a:latin typeface="Calibri" panose="020F0502020204030204" pitchFamily="34" charset="0"/>
                <a:ea typeface="Calibri" panose="020F0502020204030204" pitchFamily="34" charset="0"/>
              </a:rPr>
              <a:t>FY20:</a:t>
            </a:r>
            <a:endParaRPr lang="en-US" sz="1500" b="1" dirty="0">
              <a:solidFill>
                <a:schemeClr val="bg2"/>
              </a:solidFill>
              <a:latin typeface="Calibri" panose="020F0502020204030204" pitchFamily="34" charset="0"/>
              <a:ea typeface="Calibri" panose="020F0502020204030204" pitchFamily="34" charset="0"/>
            </a:endParaRPr>
          </a:p>
          <a:p>
            <a:r>
              <a:rPr lang="en-US" sz="1500" b="1" dirty="0">
                <a:solidFill>
                  <a:schemeClr val="bg2"/>
                </a:solidFill>
                <a:latin typeface="Calibri" panose="020F0502020204030204" pitchFamily="34" charset="0"/>
                <a:ea typeface="Calibri" panose="020F0502020204030204" pitchFamily="34" charset="0"/>
              </a:rPr>
              <a:t>	</a:t>
            </a:r>
            <a:r>
              <a:rPr lang="en-US" sz="1400" b="1" dirty="0">
                <a:solidFill>
                  <a:schemeClr val="bg2"/>
                </a:solidFill>
                <a:latin typeface="Calibri" panose="020F0502020204030204" pitchFamily="34" charset="0"/>
                <a:ea typeface="Calibri" panose="020F0502020204030204" pitchFamily="34" charset="0"/>
              </a:rPr>
              <a:t>155 active awards</a:t>
            </a:r>
          </a:p>
          <a:p>
            <a:r>
              <a:rPr lang="en-US" sz="1400" b="1" dirty="0">
                <a:solidFill>
                  <a:schemeClr val="bg2"/>
                </a:solidFill>
                <a:latin typeface="Calibri" panose="020F0502020204030204" pitchFamily="34" charset="0"/>
                <a:ea typeface="Calibri" panose="020F0502020204030204" pitchFamily="34" charset="0"/>
              </a:rPr>
              <a:t>	$93.3M in Total Directs</a:t>
            </a:r>
          </a:p>
          <a:p>
            <a:r>
              <a:rPr lang="en-US" sz="1400" b="1" dirty="0">
                <a:solidFill>
                  <a:schemeClr val="bg2"/>
                </a:solidFill>
                <a:latin typeface="Calibri" panose="020F0502020204030204" pitchFamily="34" charset="0"/>
                <a:ea typeface="Calibri" panose="020F0502020204030204" pitchFamily="34" charset="0"/>
              </a:rPr>
              <a:t>	$20.1M in Fiscal Year Directs (OSR)</a:t>
            </a:r>
          </a:p>
          <a:p>
            <a:r>
              <a:rPr lang="en-US" sz="1400" b="1" dirty="0">
                <a:solidFill>
                  <a:schemeClr val="bg2"/>
                </a:solidFill>
                <a:latin typeface="Calibri" panose="020F0502020204030204" pitchFamily="34" charset="0"/>
                <a:ea typeface="Calibri" panose="020F0502020204030204" pitchFamily="34" charset="0"/>
              </a:rPr>
              <a:t>	27 R01s</a:t>
            </a:r>
          </a:p>
        </p:txBody>
      </p:sp>
      <p:pic>
        <p:nvPicPr>
          <p:cNvPr id="7" name="Picture 22">
            <a:extLst>
              <a:ext uri="{FF2B5EF4-FFF2-40B4-BE49-F238E27FC236}">
                <a16:creationId xmlns:a16="http://schemas.microsoft.com/office/drawing/2014/main" id="{22168E4F-0950-41F7-8E2E-F41C4859B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09324"/>
            <a:ext cx="5192183" cy="515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34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466307-E321-4DBD-81FE-8332ACC41A20}"/>
              </a:ext>
            </a:extLst>
          </p:cNvPr>
          <p:cNvPicPr>
            <a:picLocks noChangeAspect="1"/>
          </p:cNvPicPr>
          <p:nvPr/>
        </p:nvPicPr>
        <p:blipFill>
          <a:blip r:embed="rId2"/>
          <a:stretch>
            <a:fillRect/>
          </a:stretch>
        </p:blipFill>
        <p:spPr>
          <a:xfrm>
            <a:off x="1605452" y="1143000"/>
            <a:ext cx="6994423" cy="1434403"/>
          </a:xfrm>
          <a:prstGeom prst="rect">
            <a:avLst/>
          </a:prstGeom>
        </p:spPr>
      </p:pic>
      <p:sp>
        <p:nvSpPr>
          <p:cNvPr id="4" name="Rectangle 3">
            <a:extLst>
              <a:ext uri="{FF2B5EF4-FFF2-40B4-BE49-F238E27FC236}">
                <a16:creationId xmlns:a16="http://schemas.microsoft.com/office/drawing/2014/main" id="{C6157085-587D-45D2-809B-B9B31FA1A8F4}"/>
              </a:ext>
            </a:extLst>
          </p:cNvPr>
          <p:cNvSpPr/>
          <p:nvPr/>
        </p:nvSpPr>
        <p:spPr>
          <a:xfrm>
            <a:off x="1524000" y="1336002"/>
            <a:ext cx="6994423" cy="623777"/>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467D11-3715-4DDD-9094-5F36691901FA}"/>
              </a:ext>
            </a:extLst>
          </p:cNvPr>
          <p:cNvPicPr>
            <a:picLocks noChangeAspect="1"/>
          </p:cNvPicPr>
          <p:nvPr/>
        </p:nvPicPr>
        <p:blipFill>
          <a:blip r:embed="rId3"/>
          <a:stretch>
            <a:fillRect/>
          </a:stretch>
        </p:blipFill>
        <p:spPr>
          <a:xfrm>
            <a:off x="2144618" y="2577402"/>
            <a:ext cx="5916093" cy="1862474"/>
          </a:xfrm>
          <a:prstGeom prst="rect">
            <a:avLst/>
          </a:prstGeom>
        </p:spPr>
      </p:pic>
    </p:spTree>
    <p:extLst>
      <p:ext uri="{BB962C8B-B14F-4D97-AF65-F5344CB8AC3E}">
        <p14:creationId xmlns:p14="http://schemas.microsoft.com/office/powerpoint/2010/main" val="2507284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EC93422-E8D0-435A-9498-6DA90E7AD81F}"/>
              </a:ext>
            </a:extLst>
          </p:cNvPr>
          <p:cNvSpPr>
            <a:spLocks noGrp="1" noChangeArrowheads="1"/>
          </p:cNvSpPr>
          <p:nvPr>
            <p:ph type="title"/>
          </p:nvPr>
        </p:nvSpPr>
        <p:spPr>
          <a:xfrm>
            <a:off x="3352800" y="328570"/>
            <a:ext cx="8229600" cy="857250"/>
          </a:xfrm>
        </p:spPr>
        <p:txBody>
          <a:bodyPr/>
          <a:lstStyle/>
          <a:p>
            <a:r>
              <a:rPr lang="en-US" altLang="en-US" dirty="0">
                <a:solidFill>
                  <a:schemeClr val="bg1"/>
                </a:solidFill>
              </a:rPr>
              <a:t>IM STAR </a:t>
            </a:r>
          </a:p>
        </p:txBody>
      </p:sp>
      <p:sp>
        <p:nvSpPr>
          <p:cNvPr id="38915" name="Content Placeholder 2">
            <a:extLst>
              <a:ext uri="{FF2B5EF4-FFF2-40B4-BE49-F238E27FC236}">
                <a16:creationId xmlns:a16="http://schemas.microsoft.com/office/drawing/2014/main" id="{910177DF-9BF6-4369-9E5A-ACFE3E365328}"/>
              </a:ext>
            </a:extLst>
          </p:cNvPr>
          <p:cNvSpPr>
            <a:spLocks noGrp="1" noChangeArrowheads="1"/>
          </p:cNvSpPr>
          <p:nvPr>
            <p:ph idx="1"/>
          </p:nvPr>
        </p:nvSpPr>
        <p:spPr>
          <a:xfrm>
            <a:off x="990600" y="1982985"/>
            <a:ext cx="4439529" cy="2892029"/>
          </a:xfrm>
        </p:spPr>
        <p:txBody>
          <a:bodyPr>
            <a:normAutofit fontScale="25000" lnSpcReduction="20000"/>
          </a:bodyPr>
          <a:lstStyle/>
          <a:p>
            <a:pPr>
              <a:spcAft>
                <a:spcPts val="225"/>
              </a:spcAft>
            </a:pPr>
            <a:r>
              <a:rPr lang="en-US" sz="7200" dirty="0"/>
              <a:t>IMSTAR pathways offer 1 to 2 years as an Instructor on the faculty with up to 80% protected time dedicated to scholarly </a:t>
            </a:r>
          </a:p>
          <a:p>
            <a:pPr marL="0" indent="0">
              <a:spcAft>
                <a:spcPts val="225"/>
              </a:spcAft>
            </a:pPr>
            <a:endParaRPr lang="en-US" sz="7200" dirty="0"/>
          </a:p>
          <a:p>
            <a:pPr>
              <a:spcAft>
                <a:spcPts val="225"/>
              </a:spcAft>
            </a:pPr>
            <a:r>
              <a:rPr lang="en-US" altLang="en-US" sz="7200" dirty="0"/>
              <a:t>Targets three clinical career pathways, in addition to traditional fellowships:</a:t>
            </a:r>
          </a:p>
          <a:p>
            <a:pPr lvl="1">
              <a:spcAft>
                <a:spcPts val="225"/>
              </a:spcAft>
            </a:pPr>
            <a:r>
              <a:rPr lang="en-US" altLang="en-US" sz="7200" dirty="0">
                <a:solidFill>
                  <a:schemeClr val="bg2"/>
                </a:solidFill>
              </a:rPr>
              <a:t>Clinician/Education Scholar </a:t>
            </a:r>
          </a:p>
          <a:p>
            <a:pPr lvl="1">
              <a:spcAft>
                <a:spcPts val="225"/>
              </a:spcAft>
            </a:pPr>
            <a:r>
              <a:rPr lang="en-US" altLang="en-US" sz="7200" dirty="0">
                <a:solidFill>
                  <a:schemeClr val="bg2"/>
                </a:solidFill>
              </a:rPr>
              <a:t>Clinician/Clinical and Translational Researcher</a:t>
            </a:r>
          </a:p>
          <a:p>
            <a:pPr lvl="1">
              <a:spcAft>
                <a:spcPts val="225"/>
              </a:spcAft>
            </a:pPr>
            <a:r>
              <a:rPr lang="en-US" altLang="en-US" sz="7200" dirty="0">
                <a:solidFill>
                  <a:schemeClr val="bg2"/>
                </a:solidFill>
              </a:rPr>
              <a:t>Clinician/Basic Science </a:t>
            </a:r>
            <a:r>
              <a:rPr lang="en-US" altLang="en-US" sz="7200" dirty="0"/>
              <a:t>Researcher</a:t>
            </a:r>
          </a:p>
          <a:p>
            <a:pPr>
              <a:spcAft>
                <a:spcPts val="225"/>
              </a:spcAft>
            </a:pPr>
            <a:endParaRPr lang="en-US" altLang="en-US" sz="1800" dirty="0"/>
          </a:p>
        </p:txBody>
      </p:sp>
      <p:sp>
        <p:nvSpPr>
          <p:cNvPr id="38916" name="Slide Number Placeholder 3">
            <a:extLst>
              <a:ext uri="{FF2B5EF4-FFF2-40B4-BE49-F238E27FC236}">
                <a16:creationId xmlns:a16="http://schemas.microsoft.com/office/drawing/2014/main" id="{F868A5DE-9DDE-45F1-BCD0-18B2016D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557213" indent="-214313">
              <a:spcBef>
                <a:spcPct val="20000"/>
              </a:spcBef>
              <a:buChar char="–"/>
              <a:defRPr sz="1800">
                <a:solidFill>
                  <a:schemeClr val="tx1"/>
                </a:solidFill>
                <a:latin typeface="Arial" panose="020B0604020202020204" pitchFamily="34" charset="0"/>
              </a:defRPr>
            </a:lvl2pPr>
            <a:lvl3pPr marL="857250" indent="-171450">
              <a:spcBef>
                <a:spcPct val="20000"/>
              </a:spcBef>
              <a:buChar char="•"/>
              <a:defRPr sz="1500">
                <a:solidFill>
                  <a:schemeClr val="tx1"/>
                </a:solidFill>
                <a:latin typeface="Arial" panose="020B0604020202020204" pitchFamily="34" charset="0"/>
              </a:defRPr>
            </a:lvl3pPr>
            <a:lvl4pPr marL="1200150" indent="-171450">
              <a:spcBef>
                <a:spcPct val="20000"/>
              </a:spcBef>
              <a:buChar char="–"/>
              <a:defRPr>
                <a:solidFill>
                  <a:schemeClr val="tx1"/>
                </a:solidFill>
                <a:latin typeface="Arial" panose="020B0604020202020204" pitchFamily="34" charset="0"/>
              </a:defRPr>
            </a:lvl4pPr>
            <a:lvl5pPr marL="1543050" indent="-171450">
              <a:spcBef>
                <a:spcPct val="20000"/>
              </a:spcBef>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03DD9534-8B82-4756-BBA6-1008C56FEF52}" type="slidenum">
              <a:rPr lang="en-US" altLang="en-US" sz="900"/>
              <a:pPr>
                <a:spcBef>
                  <a:spcPct val="0"/>
                </a:spcBef>
                <a:buFontTx/>
                <a:buNone/>
              </a:pPr>
              <a:t>61</a:t>
            </a:fld>
            <a:endParaRPr lang="en-US" altLang="en-US" sz="900"/>
          </a:p>
        </p:txBody>
      </p:sp>
      <p:graphicFrame>
        <p:nvGraphicFramePr>
          <p:cNvPr id="7" name="Diagram 6">
            <a:extLst>
              <a:ext uri="{FF2B5EF4-FFF2-40B4-BE49-F238E27FC236}">
                <a16:creationId xmlns:a16="http://schemas.microsoft.com/office/drawing/2014/main" id="{B0D67845-832D-4E44-99AE-0EF00332A101}"/>
              </a:ext>
            </a:extLst>
          </p:cNvPr>
          <p:cNvGraphicFramePr/>
          <p:nvPr/>
        </p:nvGraphicFramePr>
        <p:xfrm>
          <a:off x="5638800" y="2514600"/>
          <a:ext cx="32004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3063F878-77B7-42FC-8D97-98267261D857}"/>
              </a:ext>
            </a:extLst>
          </p:cNvPr>
          <p:cNvSpPr/>
          <p:nvPr/>
        </p:nvSpPr>
        <p:spPr>
          <a:xfrm>
            <a:off x="1295400" y="770095"/>
            <a:ext cx="8038221" cy="830997"/>
          </a:xfrm>
          <a:prstGeom prst="rect">
            <a:avLst/>
          </a:prstGeom>
        </p:spPr>
        <p:txBody>
          <a:bodyPr wrap="square">
            <a:spAutoFit/>
          </a:bodyPr>
          <a:lstStyle/>
          <a:p>
            <a:br>
              <a:rPr lang="en-US" dirty="0"/>
            </a:br>
            <a:r>
              <a:rPr lang="en-US" dirty="0">
                <a:solidFill>
                  <a:srgbClr val="C80220"/>
                </a:solidFill>
                <a:latin typeface="Noto Serif"/>
              </a:rPr>
              <a:t>Internal Medicine Scholarly Training for Academic Research </a:t>
            </a:r>
            <a:endParaRPr lang="en-US" dirty="0"/>
          </a:p>
        </p:txBody>
      </p:sp>
      <p:sp>
        <p:nvSpPr>
          <p:cNvPr id="3" name="Rectangle 2">
            <a:extLst>
              <a:ext uri="{FF2B5EF4-FFF2-40B4-BE49-F238E27FC236}">
                <a16:creationId xmlns:a16="http://schemas.microsoft.com/office/drawing/2014/main" id="{B8F69BB6-15B2-4CED-BAB0-B0B98BD9AEB7}"/>
              </a:ext>
            </a:extLst>
          </p:cNvPr>
          <p:cNvSpPr/>
          <p:nvPr/>
        </p:nvSpPr>
        <p:spPr>
          <a:xfrm>
            <a:off x="3595604" y="5638800"/>
            <a:ext cx="4876800" cy="276999"/>
          </a:xfrm>
          <a:prstGeom prst="rect">
            <a:avLst/>
          </a:prstGeom>
        </p:spPr>
        <p:txBody>
          <a:bodyPr wrap="square">
            <a:spAutoFit/>
          </a:bodyPr>
          <a:lstStyle/>
          <a:p>
            <a:r>
              <a:rPr lang="en-US" sz="1200" dirty="0">
                <a:hlinkClick r:id="rId8"/>
              </a:rPr>
              <a:t>https://med2.uc.edu/intmed/education/imstar-fellowship</a:t>
            </a:r>
            <a:endParaRPr lang="en-US" sz="1200" dirty="0"/>
          </a:p>
        </p:txBody>
      </p:sp>
    </p:spTree>
    <p:extLst>
      <p:ext uri="{BB962C8B-B14F-4D97-AF65-F5344CB8AC3E}">
        <p14:creationId xmlns:p14="http://schemas.microsoft.com/office/powerpoint/2010/main" val="1013706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BFF2227-8C39-4150-B287-08E5FB726376}"/>
              </a:ext>
            </a:extLst>
          </p:cNvPr>
          <p:cNvSpPr>
            <a:spLocks noGrp="1" noChangeArrowheads="1"/>
          </p:cNvSpPr>
          <p:nvPr>
            <p:ph type="title"/>
          </p:nvPr>
        </p:nvSpPr>
        <p:spPr>
          <a:xfrm>
            <a:off x="2247900" y="152400"/>
            <a:ext cx="8229600" cy="857250"/>
          </a:xfrm>
        </p:spPr>
        <p:txBody>
          <a:bodyPr/>
          <a:lstStyle/>
          <a:p>
            <a:r>
              <a:rPr lang="en-US" altLang="en-US" dirty="0">
                <a:solidFill>
                  <a:schemeClr val="bg1"/>
                </a:solidFill>
              </a:rPr>
              <a:t>IMSTAR and ARS</a:t>
            </a:r>
          </a:p>
        </p:txBody>
      </p:sp>
      <p:sp>
        <p:nvSpPr>
          <p:cNvPr id="44035" name="Slide Number Placeholder 1">
            <a:extLst>
              <a:ext uri="{FF2B5EF4-FFF2-40B4-BE49-F238E27FC236}">
                <a16:creationId xmlns:a16="http://schemas.microsoft.com/office/drawing/2014/main" id="{E35C1DC9-1533-486E-9AD7-FB448FE017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557213" indent="-214313">
              <a:spcBef>
                <a:spcPct val="20000"/>
              </a:spcBef>
              <a:buChar char="–"/>
              <a:defRPr sz="1800">
                <a:solidFill>
                  <a:schemeClr val="tx1"/>
                </a:solidFill>
                <a:latin typeface="Arial" panose="020B0604020202020204" pitchFamily="34" charset="0"/>
              </a:defRPr>
            </a:lvl2pPr>
            <a:lvl3pPr marL="857250" indent="-171450">
              <a:spcBef>
                <a:spcPct val="20000"/>
              </a:spcBef>
              <a:buChar char="•"/>
              <a:defRPr sz="1500">
                <a:solidFill>
                  <a:schemeClr val="tx1"/>
                </a:solidFill>
                <a:latin typeface="Arial" panose="020B0604020202020204" pitchFamily="34" charset="0"/>
              </a:defRPr>
            </a:lvl3pPr>
            <a:lvl4pPr marL="1200150" indent="-171450">
              <a:spcBef>
                <a:spcPct val="20000"/>
              </a:spcBef>
              <a:buChar char="–"/>
              <a:defRPr>
                <a:solidFill>
                  <a:schemeClr val="tx1"/>
                </a:solidFill>
                <a:latin typeface="Arial" panose="020B0604020202020204" pitchFamily="34" charset="0"/>
              </a:defRPr>
            </a:lvl4pPr>
            <a:lvl5pPr marL="1543050" indent="-171450">
              <a:spcBef>
                <a:spcPct val="20000"/>
              </a:spcBef>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EF3C2C02-59CD-40A1-B2FF-9FF23E050447}" type="slidenum">
              <a:rPr lang="en-US" altLang="en-US" sz="900"/>
              <a:pPr>
                <a:spcBef>
                  <a:spcPct val="0"/>
                </a:spcBef>
                <a:buFontTx/>
                <a:buNone/>
              </a:pPr>
              <a:t>62</a:t>
            </a:fld>
            <a:endParaRPr lang="en-US" altLang="en-US" sz="900"/>
          </a:p>
        </p:txBody>
      </p:sp>
      <p:pic>
        <p:nvPicPr>
          <p:cNvPr id="44036" name="Picture 2">
            <a:extLst>
              <a:ext uri="{FF2B5EF4-FFF2-40B4-BE49-F238E27FC236}">
                <a16:creationId xmlns:a16="http://schemas.microsoft.com/office/drawing/2014/main" id="{12273619-CFA3-48B7-B1EA-E21EED9CC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82" b="4816"/>
          <a:stretch>
            <a:fillRect/>
          </a:stretch>
        </p:blipFill>
        <p:spPr bwMode="auto">
          <a:xfrm>
            <a:off x="367739" y="1004570"/>
            <a:ext cx="625658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id="{66DCA0FA-ACA3-4BF7-ABA2-8B73FEC7E4D8}"/>
              </a:ext>
            </a:extLst>
          </p:cNvPr>
          <p:cNvSpPr/>
          <p:nvPr/>
        </p:nvSpPr>
        <p:spPr>
          <a:xfrm>
            <a:off x="6248400" y="3048000"/>
            <a:ext cx="228600" cy="85725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3" name="TextBox 2">
            <a:extLst>
              <a:ext uri="{FF2B5EF4-FFF2-40B4-BE49-F238E27FC236}">
                <a16:creationId xmlns:a16="http://schemas.microsoft.com/office/drawing/2014/main" id="{30496233-4487-46DF-AB7C-A9D652719334}"/>
              </a:ext>
            </a:extLst>
          </p:cNvPr>
          <p:cNvSpPr txBox="1"/>
          <p:nvPr/>
        </p:nvSpPr>
        <p:spPr>
          <a:xfrm>
            <a:off x="6629400" y="2551836"/>
            <a:ext cx="2400300" cy="1754326"/>
          </a:xfrm>
          <a:prstGeom prst="rect">
            <a:avLst/>
          </a:prstGeom>
          <a:noFill/>
        </p:spPr>
        <p:txBody>
          <a:bodyPr>
            <a:spAutoFit/>
          </a:bodyPr>
          <a:lstStyle/>
          <a:p>
            <a:pPr>
              <a:defRPr/>
            </a:pPr>
            <a:r>
              <a:rPr lang="en-US" sz="1350" dirty="0"/>
              <a:t>ARS help:</a:t>
            </a:r>
          </a:p>
          <a:p>
            <a:pPr>
              <a:defRPr/>
            </a:pPr>
            <a:endParaRPr lang="en-US" sz="1350" dirty="0">
              <a:solidFill>
                <a:schemeClr val="bg2"/>
              </a:solidFill>
            </a:endParaRPr>
          </a:p>
          <a:p>
            <a:pPr marL="257175" indent="-257175">
              <a:buFontTx/>
              <a:buAutoNum type="arabicPeriod"/>
              <a:defRPr/>
            </a:pPr>
            <a:r>
              <a:rPr lang="en-US" sz="1350" dirty="0">
                <a:solidFill>
                  <a:schemeClr val="bg2"/>
                </a:solidFill>
              </a:rPr>
              <a:t>Clarifying resources needed</a:t>
            </a:r>
          </a:p>
          <a:p>
            <a:pPr>
              <a:defRPr/>
            </a:pPr>
            <a:r>
              <a:rPr lang="en-US" sz="1350" dirty="0">
                <a:solidFill>
                  <a:schemeClr val="bg2"/>
                </a:solidFill>
              </a:rPr>
              <a:t>2.   Synergize with faculty 	mentors</a:t>
            </a:r>
          </a:p>
          <a:p>
            <a:pPr marL="257175" indent="-257175">
              <a:buFontTx/>
              <a:buAutoNum type="arabicPeriod" startAt="3"/>
              <a:defRPr/>
            </a:pPr>
            <a:r>
              <a:rPr lang="en-US" sz="1350" dirty="0">
                <a:solidFill>
                  <a:schemeClr val="bg2"/>
                </a:solidFill>
              </a:rPr>
              <a:t>Help with discrete tasks</a:t>
            </a:r>
          </a:p>
          <a:p>
            <a:pPr>
              <a:defRPr/>
            </a:pPr>
            <a:endParaRPr lang="en-US" sz="1350" dirty="0">
              <a:solidFill>
                <a:schemeClr val="bg2"/>
              </a:solidFill>
            </a:endParaRPr>
          </a:p>
          <a:p>
            <a:pPr>
              <a:defRPr/>
            </a:pPr>
            <a:r>
              <a:rPr lang="en-US" sz="1350" dirty="0"/>
              <a:t>4.   Provide ongoing feedback</a:t>
            </a:r>
          </a:p>
        </p:txBody>
      </p:sp>
    </p:spTree>
    <p:extLst>
      <p:ext uri="{BB962C8B-B14F-4D97-AF65-F5344CB8AC3E}">
        <p14:creationId xmlns:p14="http://schemas.microsoft.com/office/powerpoint/2010/main" val="2139684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A81D79-CD7B-403A-97CA-050A5D9A4914}"/>
              </a:ext>
            </a:extLst>
          </p:cNvPr>
          <p:cNvPicPr>
            <a:picLocks noChangeAspect="1"/>
          </p:cNvPicPr>
          <p:nvPr/>
        </p:nvPicPr>
        <p:blipFill>
          <a:blip r:embed="rId2"/>
          <a:stretch>
            <a:fillRect/>
          </a:stretch>
        </p:blipFill>
        <p:spPr>
          <a:xfrm>
            <a:off x="1665907" y="1070310"/>
            <a:ext cx="6716093" cy="1479140"/>
          </a:xfrm>
          <a:prstGeom prst="rect">
            <a:avLst/>
          </a:prstGeom>
        </p:spPr>
      </p:pic>
      <p:pic>
        <p:nvPicPr>
          <p:cNvPr id="4" name="Picture 3">
            <a:extLst>
              <a:ext uri="{FF2B5EF4-FFF2-40B4-BE49-F238E27FC236}">
                <a16:creationId xmlns:a16="http://schemas.microsoft.com/office/drawing/2014/main" id="{1A674C42-DA7F-459E-A118-22CA7138E587}"/>
              </a:ext>
            </a:extLst>
          </p:cNvPr>
          <p:cNvPicPr>
            <a:picLocks noChangeAspect="1"/>
          </p:cNvPicPr>
          <p:nvPr/>
        </p:nvPicPr>
        <p:blipFill>
          <a:blip r:embed="rId3"/>
          <a:stretch>
            <a:fillRect/>
          </a:stretch>
        </p:blipFill>
        <p:spPr>
          <a:xfrm>
            <a:off x="2264879" y="2733002"/>
            <a:ext cx="5191432" cy="658761"/>
          </a:xfrm>
          <a:prstGeom prst="rect">
            <a:avLst/>
          </a:prstGeom>
        </p:spPr>
      </p:pic>
      <p:pic>
        <p:nvPicPr>
          <p:cNvPr id="5" name="Picture 4">
            <a:extLst>
              <a:ext uri="{FF2B5EF4-FFF2-40B4-BE49-F238E27FC236}">
                <a16:creationId xmlns:a16="http://schemas.microsoft.com/office/drawing/2014/main" id="{CC4FED12-E25D-48ED-BF27-68E52E99B9C7}"/>
              </a:ext>
            </a:extLst>
          </p:cNvPr>
          <p:cNvPicPr>
            <a:picLocks noChangeAspect="1"/>
          </p:cNvPicPr>
          <p:nvPr/>
        </p:nvPicPr>
        <p:blipFill>
          <a:blip r:embed="rId4"/>
          <a:stretch>
            <a:fillRect/>
          </a:stretch>
        </p:blipFill>
        <p:spPr>
          <a:xfrm>
            <a:off x="2282739" y="3497826"/>
            <a:ext cx="5466735" cy="1150374"/>
          </a:xfrm>
          <a:prstGeom prst="rect">
            <a:avLst/>
          </a:prstGeom>
        </p:spPr>
      </p:pic>
      <p:sp>
        <p:nvSpPr>
          <p:cNvPr id="6" name="Rectangle 5">
            <a:extLst>
              <a:ext uri="{FF2B5EF4-FFF2-40B4-BE49-F238E27FC236}">
                <a16:creationId xmlns:a16="http://schemas.microsoft.com/office/drawing/2014/main" id="{E2D7F8A2-B065-4A28-B5A2-2804BEFB9F68}"/>
              </a:ext>
            </a:extLst>
          </p:cNvPr>
          <p:cNvSpPr/>
          <p:nvPr/>
        </p:nvSpPr>
        <p:spPr>
          <a:xfrm>
            <a:off x="1387577" y="1321050"/>
            <a:ext cx="6994423" cy="623777"/>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3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615E98-5112-48D2-A35A-1EACDE30D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52400"/>
            <a:ext cx="5887416" cy="6324600"/>
          </a:xfrm>
          <a:prstGeom prst="rect">
            <a:avLst/>
          </a:prstGeom>
        </p:spPr>
      </p:pic>
      <p:pic>
        <p:nvPicPr>
          <p:cNvPr id="7" name="Rectangle 3">
            <a:extLst>
              <a:ext uri="{FF2B5EF4-FFF2-40B4-BE49-F238E27FC236}">
                <a16:creationId xmlns:a16="http://schemas.microsoft.com/office/drawing/2014/main" id="{1BF38E37-B579-457A-AF55-E41391E0497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77111"/>
            <a:ext cx="4775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A77F4A5B-E865-4D1F-91ED-268C4B361ED4}"/>
              </a:ext>
            </a:extLst>
          </p:cNvPr>
          <p:cNvSpPr txBox="1">
            <a:spLocks noChangeArrowheads="1"/>
          </p:cNvSpPr>
          <p:nvPr/>
        </p:nvSpPr>
        <p:spPr bwMode="auto">
          <a:xfrm>
            <a:off x="278606" y="3200400"/>
            <a:ext cx="2566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pPr>
            <a:r>
              <a:rPr lang="en-US" altLang="en-US" sz="2000" b="1" dirty="0">
                <a:latin typeface="Times New Roman" panose="02020603050405020304" pitchFamily="18" charset="0"/>
              </a:rPr>
              <a:t>Research Initiative to Support Excellence</a:t>
            </a:r>
          </a:p>
          <a:p>
            <a:pPr>
              <a:spcBef>
                <a:spcPct val="0"/>
              </a:spcBef>
              <a:buClrTx/>
              <a:buSzTx/>
            </a:pP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8017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239000" cy="609600"/>
          </a:xfrm>
        </p:spPr>
        <p:txBody>
          <a:bodyPr/>
          <a:lstStyle/>
          <a:p>
            <a:r>
              <a:rPr lang="en-US" sz="4000" dirty="0"/>
              <a:t>Research Resources</a:t>
            </a:r>
          </a:p>
        </p:txBody>
      </p:sp>
      <p:sp>
        <p:nvSpPr>
          <p:cNvPr id="3" name="Content Placeholder 2"/>
          <p:cNvSpPr>
            <a:spLocks noGrp="1"/>
          </p:cNvSpPr>
          <p:nvPr>
            <p:ph idx="1"/>
          </p:nvPr>
        </p:nvSpPr>
        <p:spPr>
          <a:xfrm>
            <a:off x="1676400" y="1600200"/>
            <a:ext cx="7239000" cy="4495800"/>
          </a:xfrm>
        </p:spPr>
        <p:txBody>
          <a:bodyPr/>
          <a:lstStyle/>
          <a:p>
            <a:pPr marL="514350" indent="-514350">
              <a:buFont typeface="+mj-lt"/>
              <a:buAutoNum type="arabicPeriod"/>
            </a:pPr>
            <a:r>
              <a:rPr lang="en-US" b="1" dirty="0"/>
              <a:t>Academic Research Services</a:t>
            </a:r>
          </a:p>
          <a:p>
            <a:pPr marL="514350" indent="-514350">
              <a:buFont typeface="+mj-lt"/>
              <a:buAutoNum type="arabicPeriod"/>
            </a:pPr>
            <a:r>
              <a:rPr lang="en-US" dirty="0"/>
              <a:t>College of Medicine</a:t>
            </a:r>
          </a:p>
          <a:p>
            <a:pPr marL="514350" indent="-514350">
              <a:buFont typeface="+mj-lt"/>
              <a:buAutoNum type="arabicPeriod"/>
            </a:pPr>
            <a:r>
              <a:rPr lang="en-US" dirty="0"/>
              <a:t>Pathobiology and Molecular Medicine and AHA Surg Programs</a:t>
            </a:r>
          </a:p>
          <a:p>
            <a:pPr marL="514350" indent="-514350">
              <a:buFont typeface="+mj-lt"/>
              <a:buAutoNum type="arabicPeriod"/>
            </a:pPr>
            <a:r>
              <a:rPr lang="en-US" dirty="0"/>
              <a:t>CCTST</a:t>
            </a:r>
          </a:p>
          <a:p>
            <a:pPr marL="514350" indent="-514350">
              <a:buFont typeface="+mj-lt"/>
              <a:buAutoNum type="arabicPeriod"/>
            </a:pPr>
            <a:endParaRPr lang="en-US" dirty="0"/>
          </a:p>
        </p:txBody>
      </p:sp>
    </p:spTree>
    <p:extLst>
      <p:ext uri="{BB962C8B-B14F-4D97-AF65-F5344CB8AC3E}">
        <p14:creationId xmlns:p14="http://schemas.microsoft.com/office/powerpoint/2010/main" val="319890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771BC2B-75E4-47F6-8019-F72A96B865FB}"/>
              </a:ext>
            </a:extLst>
          </p:cNvPr>
          <p:cNvSpPr>
            <a:spLocks noChangeArrowheads="1"/>
          </p:cNvSpPr>
          <p:nvPr/>
        </p:nvSpPr>
        <p:spPr bwMode="auto">
          <a:xfrm>
            <a:off x="1345646" y="1549466"/>
            <a:ext cx="2247414" cy="47320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SzTx/>
            </a:pPr>
            <a:r>
              <a:rPr lang="en-US" altLang="en-US" sz="825" b="1" dirty="0">
                <a:solidFill>
                  <a:srgbClr val="000000"/>
                </a:solidFill>
              </a:rPr>
              <a:t>Carl Fichtenbaum, MD</a:t>
            </a:r>
          </a:p>
          <a:p>
            <a:pPr fontAlgn="base">
              <a:spcBef>
                <a:spcPct val="0"/>
              </a:spcBef>
              <a:spcAft>
                <a:spcPct val="0"/>
              </a:spcAft>
              <a:buClrTx/>
              <a:buSzTx/>
            </a:pPr>
            <a:r>
              <a:rPr lang="en-US" altLang="en-US" sz="825" b="1" dirty="0">
                <a:solidFill>
                  <a:srgbClr val="000000"/>
                </a:solidFill>
              </a:rPr>
              <a:t>Assoc. Chair for Translational Research </a:t>
            </a:r>
          </a:p>
          <a:p>
            <a:pPr fontAlgn="base">
              <a:spcBef>
                <a:spcPct val="0"/>
              </a:spcBef>
              <a:spcAft>
                <a:spcPct val="0"/>
              </a:spcAft>
              <a:buClrTx/>
              <a:buSzTx/>
            </a:pPr>
            <a:r>
              <a:rPr lang="en-US" altLang="en-US" sz="825" dirty="0">
                <a:solidFill>
                  <a:srgbClr val="000000"/>
                </a:solidFill>
              </a:rPr>
              <a:t>Department of Internal Medicine </a:t>
            </a:r>
            <a:endParaRPr lang="en-US" altLang="en-US" sz="825" b="1" dirty="0">
              <a:solidFill>
                <a:srgbClr val="000000"/>
              </a:solidFill>
            </a:endParaRPr>
          </a:p>
        </p:txBody>
      </p:sp>
      <p:sp>
        <p:nvSpPr>
          <p:cNvPr id="11267" name="Rectangle 3">
            <a:extLst>
              <a:ext uri="{FF2B5EF4-FFF2-40B4-BE49-F238E27FC236}">
                <a16:creationId xmlns:a16="http://schemas.microsoft.com/office/drawing/2014/main" id="{946B1C4B-053F-4186-AE94-36CE48CCFC99}"/>
              </a:ext>
            </a:extLst>
          </p:cNvPr>
          <p:cNvSpPr>
            <a:spLocks noChangeArrowheads="1"/>
          </p:cNvSpPr>
          <p:nvPr/>
        </p:nvSpPr>
        <p:spPr bwMode="auto">
          <a:xfrm>
            <a:off x="6597791" y="1526240"/>
            <a:ext cx="1772942" cy="47320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SzTx/>
            </a:pPr>
            <a:r>
              <a:rPr lang="en-US" altLang="en-US" sz="825" b="1" dirty="0">
                <a:solidFill>
                  <a:srgbClr val="000000"/>
                </a:solidFill>
              </a:rPr>
              <a:t>Sakthivel Sadayappan, PhD</a:t>
            </a:r>
          </a:p>
          <a:p>
            <a:pPr fontAlgn="base">
              <a:spcBef>
                <a:spcPct val="0"/>
              </a:spcBef>
              <a:spcAft>
                <a:spcPct val="0"/>
              </a:spcAft>
              <a:buClrTx/>
              <a:buSzTx/>
            </a:pPr>
            <a:r>
              <a:rPr lang="en-US" altLang="en-US" sz="825" b="1" dirty="0">
                <a:solidFill>
                  <a:srgbClr val="000000"/>
                </a:solidFill>
              </a:rPr>
              <a:t>Assoc. Chair for Research</a:t>
            </a:r>
            <a:br>
              <a:rPr lang="en-US" altLang="en-US" sz="825" b="1" dirty="0">
                <a:solidFill>
                  <a:srgbClr val="000000"/>
                </a:solidFill>
              </a:rPr>
            </a:br>
            <a:r>
              <a:rPr lang="en-US" altLang="en-US" sz="825" dirty="0">
                <a:solidFill>
                  <a:srgbClr val="000000"/>
                </a:solidFill>
              </a:rPr>
              <a:t>Department of Internal Medicine</a:t>
            </a:r>
          </a:p>
        </p:txBody>
      </p:sp>
      <p:sp>
        <p:nvSpPr>
          <p:cNvPr id="11268" name="Rectangle 4">
            <a:extLst>
              <a:ext uri="{FF2B5EF4-FFF2-40B4-BE49-F238E27FC236}">
                <a16:creationId xmlns:a16="http://schemas.microsoft.com/office/drawing/2014/main" id="{7AAF3A0F-2F2E-4E4D-9E3A-0D0D49E2C668}"/>
              </a:ext>
            </a:extLst>
          </p:cNvPr>
          <p:cNvSpPr>
            <a:spLocks noChangeArrowheads="1"/>
          </p:cNvSpPr>
          <p:nvPr/>
        </p:nvSpPr>
        <p:spPr bwMode="auto">
          <a:xfrm>
            <a:off x="3978810" y="2400894"/>
            <a:ext cx="2253172" cy="611706"/>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SzTx/>
            </a:pPr>
            <a:r>
              <a:rPr lang="en-US" altLang="en-US" sz="675" b="1" dirty="0">
                <a:solidFill>
                  <a:srgbClr val="000000"/>
                </a:solidFill>
                <a:latin typeface="Helvetica" panose="020B0604020202020204" pitchFamily="34" charset="0"/>
              </a:rPr>
              <a:t>Kelly C. Niederhausen, BA</a:t>
            </a:r>
            <a:br>
              <a:rPr lang="en-US" altLang="en-US" sz="675" dirty="0">
                <a:solidFill>
                  <a:srgbClr val="000000"/>
                </a:solidFill>
                <a:latin typeface="Helvetica" panose="020B0604020202020204" pitchFamily="34" charset="0"/>
              </a:rPr>
            </a:br>
            <a:r>
              <a:rPr lang="en-US" altLang="en-US" sz="675" dirty="0">
                <a:solidFill>
                  <a:srgbClr val="000000"/>
                </a:solidFill>
                <a:latin typeface="Helvetica" panose="020B0604020202020204" pitchFamily="34" charset="0"/>
              </a:rPr>
              <a:t>Senior Business Admin.</a:t>
            </a:r>
          </a:p>
          <a:p>
            <a:pPr fontAlgn="base">
              <a:spcBef>
                <a:spcPct val="0"/>
              </a:spcBef>
              <a:spcAft>
                <a:spcPct val="0"/>
              </a:spcAft>
              <a:buClrTx/>
              <a:buSzTx/>
            </a:pPr>
            <a:r>
              <a:rPr lang="en-US" altLang="en-US" sz="675" dirty="0">
                <a:solidFill>
                  <a:srgbClr val="000000"/>
                </a:solidFill>
                <a:latin typeface="Helvetica" panose="020B0604020202020204" pitchFamily="34" charset="0"/>
              </a:rPr>
              <a:t>Assistant Director of Research and Education</a:t>
            </a:r>
          </a:p>
          <a:p>
            <a:pPr fontAlgn="base">
              <a:spcBef>
                <a:spcPct val="0"/>
              </a:spcBef>
              <a:spcAft>
                <a:spcPct val="0"/>
              </a:spcAft>
              <a:buClrTx/>
              <a:buSzTx/>
            </a:pPr>
            <a:r>
              <a:rPr lang="en-US" altLang="en-US" sz="675" dirty="0">
                <a:solidFill>
                  <a:srgbClr val="000000"/>
                </a:solidFill>
              </a:rPr>
              <a:t>Department of Internal Medicine </a:t>
            </a:r>
          </a:p>
          <a:p>
            <a:pPr fontAlgn="base">
              <a:spcBef>
                <a:spcPct val="0"/>
              </a:spcBef>
              <a:spcAft>
                <a:spcPct val="0"/>
              </a:spcAft>
              <a:buClrTx/>
              <a:buSzTx/>
            </a:pPr>
            <a:r>
              <a:rPr lang="en-US" altLang="en-US" sz="675" dirty="0">
                <a:solidFill>
                  <a:srgbClr val="000000"/>
                </a:solidFill>
              </a:rPr>
              <a:t>Division of Infectious Diseases </a:t>
            </a:r>
            <a:r>
              <a:rPr lang="en-US" altLang="en-US" sz="506" dirty="0">
                <a:solidFill>
                  <a:srgbClr val="000000"/>
                </a:solidFill>
              </a:rPr>
              <a:t> </a:t>
            </a:r>
          </a:p>
        </p:txBody>
      </p:sp>
      <p:sp>
        <p:nvSpPr>
          <p:cNvPr id="11269" name="Rectangle 5">
            <a:extLst>
              <a:ext uri="{FF2B5EF4-FFF2-40B4-BE49-F238E27FC236}">
                <a16:creationId xmlns:a16="http://schemas.microsoft.com/office/drawing/2014/main" id="{6DCAF99D-C857-4714-B3B9-57A6F29267D5}"/>
              </a:ext>
            </a:extLst>
          </p:cNvPr>
          <p:cNvSpPr>
            <a:spLocks noChangeArrowheads="1"/>
          </p:cNvSpPr>
          <p:nvPr/>
        </p:nvSpPr>
        <p:spPr bwMode="auto">
          <a:xfrm>
            <a:off x="4468920" y="3184429"/>
            <a:ext cx="1084958" cy="4039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pPr>
            <a:r>
              <a:rPr lang="en-US" altLang="en-US" sz="675" b="1" dirty="0">
                <a:solidFill>
                  <a:srgbClr val="000000"/>
                </a:solidFill>
                <a:latin typeface="Helvetica" panose="020B0604020202020204" pitchFamily="34" charset="0"/>
              </a:rPr>
              <a:t>Yolanda Y. Wess, </a:t>
            </a:r>
            <a:r>
              <a:rPr lang="en-US" altLang="en-US" sz="600" b="1" dirty="0" err="1">
                <a:solidFill>
                  <a:srgbClr val="000000"/>
                </a:solidFill>
                <a:latin typeface="Helvetica" panose="020B0604020202020204" pitchFamily="34" charset="0"/>
              </a:rPr>
              <a:t>MEd</a:t>
            </a:r>
            <a:r>
              <a:rPr lang="en-US" altLang="en-US" sz="675" b="1" dirty="0" err="1">
                <a:solidFill>
                  <a:srgbClr val="000000"/>
                </a:solidFill>
                <a:latin typeface="Helvetica" panose="020B0604020202020204" pitchFamily="34" charset="0"/>
              </a:rPr>
              <a:t>BSN</a:t>
            </a:r>
            <a:r>
              <a:rPr lang="en-US" altLang="en-US" sz="675" b="1" dirty="0">
                <a:solidFill>
                  <a:srgbClr val="000000"/>
                </a:solidFill>
                <a:latin typeface="Helvetica" panose="020B0604020202020204" pitchFamily="34" charset="0"/>
              </a:rPr>
              <a:t>, RN</a:t>
            </a:r>
            <a:br>
              <a:rPr lang="en-US" altLang="en-US" sz="675" dirty="0">
                <a:solidFill>
                  <a:srgbClr val="000000"/>
                </a:solidFill>
                <a:latin typeface="Helvetica" panose="020B0604020202020204" pitchFamily="34" charset="0"/>
              </a:rPr>
            </a:br>
            <a:r>
              <a:rPr lang="en-US" altLang="en-US" sz="675" dirty="0">
                <a:solidFill>
                  <a:srgbClr val="000000"/>
                </a:solidFill>
                <a:latin typeface="Helvetica" panose="020B0604020202020204" pitchFamily="34" charset="0"/>
              </a:rPr>
              <a:t>Research Manager</a:t>
            </a:r>
            <a:endParaRPr lang="en-US" altLang="en-US" sz="675" dirty="0">
              <a:solidFill>
                <a:srgbClr val="000000"/>
              </a:solidFill>
            </a:endParaRPr>
          </a:p>
        </p:txBody>
      </p:sp>
      <p:sp>
        <p:nvSpPr>
          <p:cNvPr id="9223" name="Rectangle 6">
            <a:extLst>
              <a:ext uri="{FF2B5EF4-FFF2-40B4-BE49-F238E27FC236}">
                <a16:creationId xmlns:a16="http://schemas.microsoft.com/office/drawing/2014/main" id="{7424B460-6570-4620-A243-89965DC5F2A0}"/>
              </a:ext>
            </a:extLst>
          </p:cNvPr>
          <p:cNvSpPr>
            <a:spLocks noChangeArrowheads="1"/>
          </p:cNvSpPr>
          <p:nvPr/>
        </p:nvSpPr>
        <p:spPr bwMode="auto">
          <a:xfrm>
            <a:off x="5966892" y="3728967"/>
            <a:ext cx="991121" cy="7837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defRPr/>
            </a:pPr>
            <a:r>
              <a:rPr lang="en-US" altLang="en-US" sz="675" b="1" dirty="0">
                <a:solidFill>
                  <a:srgbClr val="000000"/>
                </a:solidFill>
                <a:latin typeface="Helvetica" panose="020B0604020202020204" pitchFamily="34" charset="0"/>
              </a:rPr>
              <a:t>Grant Support Services component</a:t>
            </a:r>
          </a:p>
          <a:p>
            <a:pPr eaLnBrk="0" fontAlgn="base" hangingPunct="0">
              <a:spcBef>
                <a:spcPct val="0"/>
              </a:spcBef>
              <a:spcAft>
                <a:spcPct val="0"/>
              </a:spcAft>
              <a:buClrTx/>
              <a:buSzTx/>
              <a:defRPr/>
            </a:pPr>
            <a:endParaRPr lang="en-US" altLang="en-US" sz="675" b="1" dirty="0">
              <a:solidFill>
                <a:srgbClr val="000000"/>
              </a:solidFill>
              <a:latin typeface="Helvetica" panose="020B0604020202020204" pitchFamily="34" charset="0"/>
            </a:endParaRPr>
          </a:p>
          <a:p>
            <a:pPr eaLnBrk="0" fontAlgn="base" hangingPunct="0">
              <a:spcBef>
                <a:spcPct val="0"/>
              </a:spcBef>
              <a:spcAft>
                <a:spcPct val="0"/>
              </a:spcAft>
              <a:buClrTx/>
              <a:buSzTx/>
              <a:defRPr/>
            </a:pPr>
            <a:r>
              <a:rPr lang="en-US" altLang="en-US" sz="675" b="1" dirty="0">
                <a:solidFill>
                  <a:srgbClr val="000000"/>
                </a:solidFill>
                <a:latin typeface="Helvetica" panose="020B0604020202020204" pitchFamily="34" charset="0"/>
              </a:rPr>
              <a:t>Eric P. Smith, M.D.</a:t>
            </a:r>
          </a:p>
          <a:p>
            <a:pPr eaLnBrk="0" fontAlgn="base" hangingPunct="0">
              <a:spcBef>
                <a:spcPct val="0"/>
              </a:spcBef>
              <a:spcAft>
                <a:spcPct val="0"/>
              </a:spcAft>
              <a:buClrTx/>
              <a:buSzTx/>
              <a:defRPr/>
            </a:pPr>
            <a:r>
              <a:rPr lang="en-US" altLang="en-US" sz="675" dirty="0">
                <a:solidFill>
                  <a:srgbClr val="000000"/>
                </a:solidFill>
                <a:latin typeface="Helvetica" panose="020B0604020202020204" pitchFamily="34" charset="0"/>
              </a:rPr>
              <a:t>Research Scientist</a:t>
            </a:r>
          </a:p>
          <a:p>
            <a:pPr eaLnBrk="0" fontAlgn="base" hangingPunct="0">
              <a:spcBef>
                <a:spcPct val="0"/>
              </a:spcBef>
              <a:spcAft>
                <a:spcPct val="0"/>
              </a:spcAft>
              <a:buClrTx/>
              <a:buSzTx/>
              <a:defRPr/>
            </a:pPr>
            <a:endParaRPr lang="en-US" altLang="en-US" sz="443" dirty="0">
              <a:solidFill>
                <a:srgbClr val="000000"/>
              </a:solidFill>
            </a:endParaRPr>
          </a:p>
        </p:txBody>
      </p:sp>
      <p:sp>
        <p:nvSpPr>
          <p:cNvPr id="11271" name="TextBox 1">
            <a:extLst>
              <a:ext uri="{FF2B5EF4-FFF2-40B4-BE49-F238E27FC236}">
                <a16:creationId xmlns:a16="http://schemas.microsoft.com/office/drawing/2014/main" id="{AFD678D8-98EB-42A8-BD7A-3DC74B31E0B4}"/>
              </a:ext>
            </a:extLst>
          </p:cNvPr>
          <p:cNvSpPr txBox="1">
            <a:spLocks noChangeArrowheads="1"/>
          </p:cNvSpPr>
          <p:nvPr/>
        </p:nvSpPr>
        <p:spPr bwMode="auto">
          <a:xfrm>
            <a:off x="3873617" y="344085"/>
            <a:ext cx="262443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pPr>
            <a:r>
              <a:rPr lang="en-US" altLang="en-US" sz="1350" b="1" dirty="0">
                <a:solidFill>
                  <a:srgbClr val="000000"/>
                </a:solidFill>
              </a:rPr>
              <a:t>ARS ORGANIZATION  CHART</a:t>
            </a:r>
          </a:p>
        </p:txBody>
      </p:sp>
      <p:cxnSp>
        <p:nvCxnSpPr>
          <p:cNvPr id="19" name="Straight Connector 18">
            <a:extLst>
              <a:ext uri="{FF2B5EF4-FFF2-40B4-BE49-F238E27FC236}">
                <a16:creationId xmlns:a16="http://schemas.microsoft.com/office/drawing/2014/main" id="{70F1E7A3-C1C9-40E0-A905-D7A257533B3B}"/>
              </a:ext>
            </a:extLst>
          </p:cNvPr>
          <p:cNvCxnSpPr>
            <a:cxnSpLocks/>
          </p:cNvCxnSpPr>
          <p:nvPr/>
        </p:nvCxnSpPr>
        <p:spPr>
          <a:xfrm flipH="1">
            <a:off x="4975846" y="2989517"/>
            <a:ext cx="1" cy="1696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7EA7F7-F74C-40D0-AB46-7923DEEB0DE1}"/>
              </a:ext>
            </a:extLst>
          </p:cNvPr>
          <p:cNvCxnSpPr>
            <a:cxnSpLocks/>
          </p:cNvCxnSpPr>
          <p:nvPr/>
        </p:nvCxnSpPr>
        <p:spPr>
          <a:xfrm>
            <a:off x="5551570" y="3529100"/>
            <a:ext cx="415322" cy="3329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229" name="Rectangle 6">
            <a:extLst>
              <a:ext uri="{FF2B5EF4-FFF2-40B4-BE49-F238E27FC236}">
                <a16:creationId xmlns:a16="http://schemas.microsoft.com/office/drawing/2014/main" id="{3DD86CD0-CAD4-4423-92AC-8492B7DCDBB9}"/>
              </a:ext>
            </a:extLst>
          </p:cNvPr>
          <p:cNvSpPr>
            <a:spLocks noChangeArrowheads="1"/>
          </p:cNvSpPr>
          <p:nvPr/>
        </p:nvSpPr>
        <p:spPr bwMode="auto">
          <a:xfrm>
            <a:off x="2390879" y="2999047"/>
            <a:ext cx="902122" cy="4039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defRPr/>
            </a:pPr>
            <a:r>
              <a:rPr lang="en-US" altLang="en-US" sz="675" dirty="0">
                <a:solidFill>
                  <a:srgbClr val="000000"/>
                </a:solidFill>
                <a:latin typeface="Helvetica" panose="020B0604020202020204" pitchFamily="34" charset="0"/>
              </a:rPr>
              <a:t>Program Manager PMM </a:t>
            </a:r>
            <a:endParaRPr lang="en-US" altLang="en-US" sz="675" b="1" u="sng" dirty="0">
              <a:solidFill>
                <a:schemeClr val="tx1"/>
              </a:solidFill>
              <a:latin typeface="Helvetica" panose="020B0604020202020204" pitchFamily="34" charset="0"/>
            </a:endParaRPr>
          </a:p>
          <a:p>
            <a:pPr eaLnBrk="0" fontAlgn="base" hangingPunct="0">
              <a:spcBef>
                <a:spcPct val="0"/>
              </a:spcBef>
              <a:spcAft>
                <a:spcPct val="0"/>
              </a:spcAft>
              <a:buClrTx/>
              <a:buSzTx/>
              <a:defRPr/>
            </a:pPr>
            <a:r>
              <a:rPr lang="en-US" altLang="en-US" sz="675" b="1" u="sng" dirty="0">
                <a:solidFill>
                  <a:schemeClr val="tx1"/>
                </a:solidFill>
                <a:latin typeface="Helvetica" panose="020B0604020202020204" pitchFamily="34" charset="0"/>
              </a:rPr>
              <a:t>Leah Bischoff</a:t>
            </a:r>
          </a:p>
        </p:txBody>
      </p:sp>
      <p:sp>
        <p:nvSpPr>
          <p:cNvPr id="9230" name="Rectangle 6">
            <a:extLst>
              <a:ext uri="{FF2B5EF4-FFF2-40B4-BE49-F238E27FC236}">
                <a16:creationId xmlns:a16="http://schemas.microsoft.com/office/drawing/2014/main" id="{FBF617B7-2EBF-453B-B4B0-45D7C259F9E3}"/>
              </a:ext>
            </a:extLst>
          </p:cNvPr>
          <p:cNvSpPr>
            <a:spLocks noChangeArrowheads="1"/>
          </p:cNvSpPr>
          <p:nvPr/>
        </p:nvSpPr>
        <p:spPr bwMode="auto">
          <a:xfrm>
            <a:off x="2387160" y="3405729"/>
            <a:ext cx="923080" cy="3000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defRPr/>
            </a:pPr>
            <a:r>
              <a:rPr lang="en-US" altLang="en-US" sz="675" b="1" dirty="0">
                <a:solidFill>
                  <a:srgbClr val="000000"/>
                </a:solidFill>
                <a:latin typeface="Helvetica" panose="020B0604020202020204" pitchFamily="34" charset="0"/>
              </a:rPr>
              <a:t>Bette Young</a:t>
            </a:r>
          </a:p>
          <a:p>
            <a:pPr eaLnBrk="0" fontAlgn="base" hangingPunct="0">
              <a:spcBef>
                <a:spcPct val="0"/>
              </a:spcBef>
              <a:spcAft>
                <a:spcPct val="0"/>
              </a:spcAft>
              <a:buClrTx/>
              <a:buSzTx/>
              <a:defRPr/>
            </a:pPr>
            <a:r>
              <a:rPr lang="en-US" altLang="en-US" sz="675" dirty="0">
                <a:solidFill>
                  <a:srgbClr val="000000"/>
                </a:solidFill>
                <a:latin typeface="Helvetica" panose="020B0604020202020204" pitchFamily="34" charset="0"/>
              </a:rPr>
              <a:t>PMM Coordinator</a:t>
            </a:r>
          </a:p>
        </p:txBody>
      </p:sp>
      <p:cxnSp>
        <p:nvCxnSpPr>
          <p:cNvPr id="11277" name="Straight Connector 2">
            <a:extLst>
              <a:ext uri="{FF2B5EF4-FFF2-40B4-BE49-F238E27FC236}">
                <a16:creationId xmlns:a16="http://schemas.microsoft.com/office/drawing/2014/main" id="{8EC2B4DD-03C1-4305-BDF7-C5FF3C1CD742}"/>
              </a:ext>
            </a:extLst>
          </p:cNvPr>
          <p:cNvCxnSpPr>
            <a:cxnSpLocks noChangeShapeType="1"/>
            <a:endCxn id="11268" idx="1"/>
          </p:cNvCxnSpPr>
          <p:nvPr/>
        </p:nvCxnSpPr>
        <p:spPr bwMode="auto">
          <a:xfrm flipV="1">
            <a:off x="3293002" y="2706748"/>
            <a:ext cx="685809" cy="292301"/>
          </a:xfrm>
          <a:prstGeom prst="line">
            <a:avLst/>
          </a:prstGeom>
          <a:noFill/>
          <a:ln w="1905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1278" name="Straight Connector 20">
            <a:extLst>
              <a:ext uri="{FF2B5EF4-FFF2-40B4-BE49-F238E27FC236}">
                <a16:creationId xmlns:a16="http://schemas.microsoft.com/office/drawing/2014/main" id="{21E43B18-28FF-4547-8BFE-5D0E006FC5CC}"/>
              </a:ext>
            </a:extLst>
          </p:cNvPr>
          <p:cNvCxnSpPr>
            <a:cxnSpLocks noChangeShapeType="1"/>
            <a:stCxn id="11269" idx="3"/>
            <a:endCxn id="32" idx="1"/>
          </p:cNvCxnSpPr>
          <p:nvPr/>
        </p:nvCxnSpPr>
        <p:spPr bwMode="auto">
          <a:xfrm flipV="1">
            <a:off x="5553878" y="3353483"/>
            <a:ext cx="387738" cy="32924"/>
          </a:xfrm>
          <a:prstGeom prst="line">
            <a:avLst/>
          </a:prstGeom>
          <a:noFill/>
          <a:ln w="1905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1279" name="TextBox 1">
            <a:extLst>
              <a:ext uri="{FF2B5EF4-FFF2-40B4-BE49-F238E27FC236}">
                <a16:creationId xmlns:a16="http://schemas.microsoft.com/office/drawing/2014/main" id="{01BD53FA-8205-4139-85D7-64611BC370A6}"/>
              </a:ext>
            </a:extLst>
          </p:cNvPr>
          <p:cNvSpPr txBox="1">
            <a:spLocks noChangeArrowheads="1"/>
          </p:cNvSpPr>
          <p:nvPr/>
        </p:nvSpPr>
        <p:spPr bwMode="auto">
          <a:xfrm>
            <a:off x="4310547" y="2100764"/>
            <a:ext cx="1580697" cy="2092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pPr>
            <a:r>
              <a:rPr lang="en-US" altLang="en-US" sz="760" b="1" dirty="0">
                <a:solidFill>
                  <a:srgbClr val="000000"/>
                </a:solidFill>
                <a:latin typeface="Times New Roman" panose="02020603050405020304" pitchFamily="18" charset="0"/>
              </a:rPr>
              <a:t>Research Governance Committee</a:t>
            </a:r>
          </a:p>
        </p:txBody>
      </p:sp>
      <p:sp>
        <p:nvSpPr>
          <p:cNvPr id="11281" name="TextBox 6">
            <a:extLst>
              <a:ext uri="{FF2B5EF4-FFF2-40B4-BE49-F238E27FC236}">
                <a16:creationId xmlns:a16="http://schemas.microsoft.com/office/drawing/2014/main" id="{7B5326AE-D7CE-47FD-A63B-2AEFA91B4E7E}"/>
              </a:ext>
            </a:extLst>
          </p:cNvPr>
          <p:cNvSpPr txBox="1">
            <a:spLocks noChangeArrowheads="1"/>
          </p:cNvSpPr>
          <p:nvPr/>
        </p:nvSpPr>
        <p:spPr bwMode="auto">
          <a:xfrm>
            <a:off x="4278339" y="946704"/>
            <a:ext cx="3023141" cy="27699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pPr>
            <a:r>
              <a:rPr lang="en-US" altLang="en-US" sz="1200" b="1" dirty="0">
                <a:solidFill>
                  <a:srgbClr val="000000"/>
                </a:solidFill>
                <a:latin typeface="Times New Roman" panose="02020603050405020304" pitchFamily="18" charset="0"/>
              </a:rPr>
              <a:t>John Byrd, Chair, DOIM</a:t>
            </a:r>
          </a:p>
        </p:txBody>
      </p:sp>
      <p:cxnSp>
        <p:nvCxnSpPr>
          <p:cNvPr id="24" name="Straight Connector 23">
            <a:extLst>
              <a:ext uri="{FF2B5EF4-FFF2-40B4-BE49-F238E27FC236}">
                <a16:creationId xmlns:a16="http://schemas.microsoft.com/office/drawing/2014/main" id="{DBB82193-9A2D-4920-8666-BEBEF49CAD33}"/>
              </a:ext>
            </a:extLst>
          </p:cNvPr>
          <p:cNvCxnSpPr>
            <a:cxnSpLocks/>
          </p:cNvCxnSpPr>
          <p:nvPr/>
        </p:nvCxnSpPr>
        <p:spPr>
          <a:xfrm flipH="1">
            <a:off x="5027045" y="1386037"/>
            <a:ext cx="4313" cy="12581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86A111-F44F-4626-9245-AA2526AFB136}"/>
              </a:ext>
            </a:extLst>
          </p:cNvPr>
          <p:cNvSpPr txBox="1"/>
          <p:nvPr/>
        </p:nvSpPr>
        <p:spPr>
          <a:xfrm>
            <a:off x="4806286" y="4056531"/>
            <a:ext cx="1135128" cy="1303114"/>
          </a:xfrm>
          <a:prstGeom prst="rect">
            <a:avLst/>
          </a:prstGeom>
          <a:noFill/>
          <a:ln>
            <a:solidFill>
              <a:schemeClr val="tx1"/>
            </a:solidFill>
          </a:ln>
        </p:spPr>
        <p:txBody>
          <a:bodyPr wrap="square">
            <a:spAutoFit/>
          </a:bodyPr>
          <a:lstStyle/>
          <a:p>
            <a:pPr eaLnBrk="0" fontAlgn="base" hangingPunct="0">
              <a:spcBef>
                <a:spcPct val="0"/>
              </a:spcBef>
              <a:spcAft>
                <a:spcPct val="0"/>
              </a:spcAft>
              <a:defRPr/>
            </a:pPr>
            <a:r>
              <a:rPr lang="en-US" sz="675" b="1" dirty="0">
                <a:solidFill>
                  <a:srgbClr val="000000"/>
                </a:solidFill>
                <a:latin typeface="Helvetica" panose="020B0604020202020204" pitchFamily="34" charset="0"/>
                <a:cs typeface="Helvetica" panose="020B0604020202020204" pitchFamily="34" charset="0"/>
              </a:rPr>
              <a:t>Regulatory Services</a:t>
            </a:r>
          </a:p>
          <a:p>
            <a:pPr eaLnBrk="0" fontAlgn="base" hangingPunct="0">
              <a:spcBef>
                <a:spcPct val="0"/>
              </a:spcBef>
              <a:spcAft>
                <a:spcPct val="0"/>
              </a:spcAft>
              <a:defRPr/>
            </a:pPr>
            <a:endParaRPr lang="en-US" sz="675" b="1" dirty="0">
              <a:solidFill>
                <a:srgbClr val="000000"/>
              </a:solidFill>
              <a:latin typeface="Helvetica" panose="020B0604020202020204" pitchFamily="34" charset="0"/>
              <a:cs typeface="Helvetica" panose="020B0604020202020204" pitchFamily="34" charset="0"/>
            </a:endParaRPr>
          </a:p>
          <a:p>
            <a:pPr eaLnBrk="0" fontAlgn="base" hangingPunct="0">
              <a:spcBef>
                <a:spcPct val="0"/>
              </a:spcBef>
              <a:spcAft>
                <a:spcPct val="0"/>
              </a:spcAft>
              <a:defRPr/>
            </a:pPr>
            <a:r>
              <a:rPr lang="en-US" sz="675" b="1" dirty="0">
                <a:solidFill>
                  <a:srgbClr val="000000"/>
                </a:solidFill>
                <a:latin typeface="Helvetica" panose="020B0604020202020204" pitchFamily="34" charset="0"/>
                <a:cs typeface="Helvetica" panose="020B0604020202020204" pitchFamily="34" charset="0"/>
              </a:rPr>
              <a:t>Gina Shelton</a:t>
            </a:r>
          </a:p>
          <a:p>
            <a:pPr eaLnBrk="0" fontAlgn="base" hangingPunct="0">
              <a:spcBef>
                <a:spcPct val="0"/>
              </a:spcBef>
              <a:spcAft>
                <a:spcPct val="0"/>
              </a:spcAft>
              <a:defRPr/>
            </a:pPr>
            <a:r>
              <a:rPr lang="en-US" sz="675" dirty="0">
                <a:solidFill>
                  <a:srgbClr val="000000"/>
                </a:solidFill>
                <a:latin typeface="Helvetica" panose="020B0604020202020204" pitchFamily="34" charset="0"/>
                <a:cs typeface="Helvetica" panose="020B0604020202020204" pitchFamily="34" charset="0"/>
              </a:rPr>
              <a:t>Clinical Research Manager-Regulatory</a:t>
            </a:r>
          </a:p>
          <a:p>
            <a:pPr eaLnBrk="0" fontAlgn="base" hangingPunct="0">
              <a:spcBef>
                <a:spcPct val="0"/>
              </a:spcBef>
              <a:spcAft>
                <a:spcPct val="0"/>
              </a:spcAft>
              <a:defRPr/>
            </a:pPr>
            <a:endParaRPr lang="en-US" sz="675" dirty="0">
              <a:solidFill>
                <a:srgbClr val="000000"/>
              </a:solidFill>
              <a:latin typeface="Helvetica" panose="020B0604020202020204" pitchFamily="34" charset="0"/>
              <a:cs typeface="Helvetica" panose="020B0604020202020204" pitchFamily="34" charset="0"/>
            </a:endParaRPr>
          </a:p>
          <a:p>
            <a:pPr eaLnBrk="0" fontAlgn="base" hangingPunct="0">
              <a:spcBef>
                <a:spcPct val="0"/>
              </a:spcBef>
              <a:spcAft>
                <a:spcPct val="0"/>
              </a:spcAft>
              <a:defRPr/>
            </a:pPr>
            <a:r>
              <a:rPr lang="en-US" sz="675" b="1" dirty="0">
                <a:solidFill>
                  <a:srgbClr val="000000"/>
                </a:solidFill>
                <a:latin typeface="Helvetica" panose="020B0604020202020204" pitchFamily="34" charset="0"/>
                <a:cs typeface="Helvetica" panose="020B0604020202020204" pitchFamily="34" charset="0"/>
              </a:rPr>
              <a:t>Amber Crowther, MPH</a:t>
            </a:r>
          </a:p>
          <a:p>
            <a:pPr eaLnBrk="0" fontAlgn="base" hangingPunct="0">
              <a:spcBef>
                <a:spcPct val="0"/>
              </a:spcBef>
              <a:spcAft>
                <a:spcPct val="0"/>
              </a:spcAft>
              <a:defRPr/>
            </a:pPr>
            <a:r>
              <a:rPr lang="en-US" sz="675" b="1" dirty="0">
                <a:solidFill>
                  <a:srgbClr val="000000"/>
                </a:solidFill>
                <a:latin typeface="Helvetica" panose="020B0604020202020204" pitchFamily="34" charset="0"/>
                <a:cs typeface="Helvetica" panose="020B0604020202020204" pitchFamily="34" charset="0"/>
              </a:rPr>
              <a:t>Liz Arustamyan, BS</a:t>
            </a:r>
          </a:p>
          <a:p>
            <a:pPr eaLnBrk="0" fontAlgn="base" hangingPunct="0">
              <a:spcBef>
                <a:spcPct val="0"/>
              </a:spcBef>
              <a:spcAft>
                <a:spcPct val="0"/>
              </a:spcAft>
              <a:defRPr/>
            </a:pPr>
            <a:r>
              <a:rPr lang="en-US" sz="675" b="1" dirty="0">
                <a:solidFill>
                  <a:srgbClr val="000000"/>
                </a:solidFill>
                <a:latin typeface="Helvetica" panose="020B0604020202020204" pitchFamily="34" charset="0"/>
                <a:cs typeface="Helvetica" panose="020B0604020202020204" pitchFamily="34" charset="0"/>
              </a:rPr>
              <a:t>Romana Saeed, MS</a:t>
            </a:r>
          </a:p>
          <a:p>
            <a:pPr eaLnBrk="0" fontAlgn="base" hangingPunct="0">
              <a:spcBef>
                <a:spcPct val="0"/>
              </a:spcBef>
              <a:spcAft>
                <a:spcPct val="0"/>
              </a:spcAft>
              <a:defRPr/>
            </a:pPr>
            <a:r>
              <a:rPr lang="en-US" sz="675" b="1" dirty="0">
                <a:solidFill>
                  <a:srgbClr val="000000"/>
                </a:solidFill>
                <a:latin typeface="Helvetica" panose="020B0604020202020204" pitchFamily="34" charset="0"/>
                <a:cs typeface="Helvetica" panose="020B0604020202020204" pitchFamily="34" charset="0"/>
              </a:rPr>
              <a:t>Jessica Truong, BS</a:t>
            </a:r>
          </a:p>
          <a:p>
            <a:pPr eaLnBrk="0" fontAlgn="base" hangingPunct="0">
              <a:spcBef>
                <a:spcPct val="0"/>
              </a:spcBef>
              <a:spcAft>
                <a:spcPct val="0"/>
              </a:spcAft>
              <a:defRPr/>
            </a:pPr>
            <a:r>
              <a:rPr lang="en-US" sz="675" dirty="0">
                <a:solidFill>
                  <a:srgbClr val="000000"/>
                </a:solidFill>
                <a:latin typeface="Helvetica" panose="020B0604020202020204" pitchFamily="34" charset="0"/>
                <a:cs typeface="Helvetica" panose="020B0604020202020204" pitchFamily="34" charset="0"/>
              </a:rPr>
              <a:t>CRP’s</a:t>
            </a:r>
          </a:p>
          <a:p>
            <a:pPr eaLnBrk="0" fontAlgn="base" hangingPunct="0">
              <a:spcBef>
                <a:spcPct val="0"/>
              </a:spcBef>
              <a:spcAft>
                <a:spcPct val="0"/>
              </a:spcAft>
              <a:defRPr/>
            </a:pPr>
            <a:endParaRPr lang="en-US" sz="443" dirty="0">
              <a:solidFill>
                <a:srgbClr val="000000"/>
              </a:solidFill>
              <a:latin typeface="Helvetica" panose="020B0604020202020204" pitchFamily="34" charset="0"/>
              <a:cs typeface="Helvetica" panose="020B0604020202020204" pitchFamily="34" charset="0"/>
            </a:endParaRPr>
          </a:p>
        </p:txBody>
      </p:sp>
      <p:cxnSp>
        <p:nvCxnSpPr>
          <p:cNvPr id="27" name="Straight Connector 26">
            <a:extLst>
              <a:ext uri="{FF2B5EF4-FFF2-40B4-BE49-F238E27FC236}">
                <a16:creationId xmlns:a16="http://schemas.microsoft.com/office/drawing/2014/main" id="{014A0E03-3475-433E-9F7F-D144A75D4FD6}"/>
              </a:ext>
            </a:extLst>
          </p:cNvPr>
          <p:cNvCxnSpPr>
            <a:cxnSpLocks/>
            <a:stCxn id="11269" idx="1"/>
          </p:cNvCxnSpPr>
          <p:nvPr/>
        </p:nvCxnSpPr>
        <p:spPr>
          <a:xfrm flipH="1">
            <a:off x="4048288" y="3386408"/>
            <a:ext cx="420633" cy="48027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287" name="Right Brace 21">
            <a:extLst>
              <a:ext uri="{FF2B5EF4-FFF2-40B4-BE49-F238E27FC236}">
                <a16:creationId xmlns:a16="http://schemas.microsoft.com/office/drawing/2014/main" id="{67D4123C-2916-4E7A-9D1C-98982E65DA34}"/>
              </a:ext>
            </a:extLst>
          </p:cNvPr>
          <p:cNvSpPr>
            <a:spLocks/>
          </p:cNvSpPr>
          <p:nvPr/>
        </p:nvSpPr>
        <p:spPr bwMode="auto">
          <a:xfrm>
            <a:off x="7063741" y="2372817"/>
            <a:ext cx="160859" cy="2986829"/>
          </a:xfrm>
          <a:prstGeom prst="rightBrace">
            <a:avLst>
              <a:gd name="adj1" fmla="val 8343"/>
              <a:gd name="adj2" fmla="val 48885"/>
            </a:avLst>
          </a:prstGeom>
          <a:noFill/>
          <a:ln w="25400" cap="sq" algn="ctr">
            <a:solidFill>
              <a:srgbClr val="FF0000"/>
            </a:solidFill>
            <a:round/>
            <a:headEnd type="none" w="sm" len="sm"/>
            <a:tailEnd type="none" w="sm" len="sm"/>
          </a:ln>
        </p:spPr>
        <p:txBody>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SzTx/>
            </a:pPr>
            <a:endParaRPr lang="en-US" altLang="en-US" sz="1013">
              <a:solidFill>
                <a:srgbClr val="FFFFFF"/>
              </a:solidFill>
              <a:latin typeface="Times New Roman" panose="02020603050405020304" pitchFamily="18" charset="0"/>
            </a:endParaRPr>
          </a:p>
        </p:txBody>
      </p:sp>
      <p:sp>
        <p:nvSpPr>
          <p:cNvPr id="11288" name="TextBox 27">
            <a:extLst>
              <a:ext uri="{FF2B5EF4-FFF2-40B4-BE49-F238E27FC236}">
                <a16:creationId xmlns:a16="http://schemas.microsoft.com/office/drawing/2014/main" id="{DC470841-952A-40D4-91D7-70DE4F9B519E}"/>
              </a:ext>
            </a:extLst>
          </p:cNvPr>
          <p:cNvSpPr txBox="1">
            <a:spLocks noChangeArrowheads="1"/>
          </p:cNvSpPr>
          <p:nvPr/>
        </p:nvSpPr>
        <p:spPr bwMode="auto">
          <a:xfrm>
            <a:off x="7485157" y="3728968"/>
            <a:ext cx="515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pPr>
            <a:r>
              <a:rPr lang="en-US" altLang="en-US" sz="1200" b="1" dirty="0">
                <a:solidFill>
                  <a:srgbClr val="FF0000"/>
                </a:solidFill>
              </a:rPr>
              <a:t>ARS</a:t>
            </a:r>
          </a:p>
        </p:txBody>
      </p:sp>
      <p:sp>
        <p:nvSpPr>
          <p:cNvPr id="42" name="Rectangle 6">
            <a:extLst>
              <a:ext uri="{FF2B5EF4-FFF2-40B4-BE49-F238E27FC236}">
                <a16:creationId xmlns:a16="http://schemas.microsoft.com/office/drawing/2014/main" id="{658ECE32-9F49-47FC-8659-8967F1EB886F}"/>
              </a:ext>
            </a:extLst>
          </p:cNvPr>
          <p:cNvSpPr>
            <a:spLocks noChangeArrowheads="1"/>
          </p:cNvSpPr>
          <p:nvPr/>
        </p:nvSpPr>
        <p:spPr bwMode="auto">
          <a:xfrm>
            <a:off x="2687560" y="3826767"/>
            <a:ext cx="1358419"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defRPr/>
            </a:pPr>
            <a:r>
              <a:rPr lang="en-US" altLang="en-US" sz="600" b="1" dirty="0">
                <a:solidFill>
                  <a:srgbClr val="000000"/>
                </a:solidFill>
                <a:latin typeface="Helvetica" panose="020B0604020202020204" pitchFamily="34" charset="0"/>
              </a:rPr>
              <a:t>Division Lab- Clinical research processing, shipping and storing</a:t>
            </a:r>
          </a:p>
          <a:p>
            <a:pPr eaLnBrk="0" fontAlgn="base" hangingPunct="0">
              <a:spcBef>
                <a:spcPct val="0"/>
              </a:spcBef>
              <a:spcAft>
                <a:spcPct val="0"/>
              </a:spcAft>
              <a:buClrTx/>
              <a:buSzTx/>
              <a:defRPr/>
            </a:pPr>
            <a:r>
              <a:rPr lang="en-US" altLang="en-US" sz="600" dirty="0">
                <a:solidFill>
                  <a:srgbClr val="000000"/>
                </a:solidFill>
                <a:latin typeface="Helvetica" panose="020B0604020202020204" pitchFamily="34" charset="0"/>
              </a:rPr>
              <a:t>Anissa Moussa, </a:t>
            </a:r>
            <a:r>
              <a:rPr lang="en-US" altLang="en-US" sz="600" b="1" dirty="0">
                <a:solidFill>
                  <a:srgbClr val="000000"/>
                </a:solidFill>
                <a:latin typeface="Helvetica" panose="020B0604020202020204" pitchFamily="34" charset="0"/>
              </a:rPr>
              <a:t>Clinical Lab Supervisor</a:t>
            </a:r>
          </a:p>
          <a:p>
            <a:pPr eaLnBrk="0" fontAlgn="base" hangingPunct="0">
              <a:spcBef>
                <a:spcPct val="0"/>
              </a:spcBef>
              <a:spcAft>
                <a:spcPct val="0"/>
              </a:spcAft>
              <a:buClrTx/>
              <a:buSzTx/>
              <a:defRPr/>
            </a:pPr>
            <a:r>
              <a:rPr lang="en-US" altLang="en-US" sz="600" dirty="0">
                <a:solidFill>
                  <a:srgbClr val="000000"/>
                </a:solidFill>
                <a:latin typeface="Helvetica" panose="020B0604020202020204" pitchFamily="34" charset="0"/>
              </a:rPr>
              <a:t>Sierra Bennett, , Angelique Collins, Marlena Petrie </a:t>
            </a:r>
            <a:r>
              <a:rPr lang="en-US" altLang="en-US" sz="600" b="1" dirty="0">
                <a:solidFill>
                  <a:srgbClr val="000000"/>
                </a:solidFill>
                <a:latin typeface="Helvetica" panose="020B0604020202020204" pitchFamily="34" charset="0"/>
              </a:rPr>
              <a:t>Research Assts</a:t>
            </a:r>
          </a:p>
        </p:txBody>
      </p:sp>
      <p:sp>
        <p:nvSpPr>
          <p:cNvPr id="11290" name="Rectangle 3">
            <a:extLst>
              <a:ext uri="{FF2B5EF4-FFF2-40B4-BE49-F238E27FC236}">
                <a16:creationId xmlns:a16="http://schemas.microsoft.com/office/drawing/2014/main" id="{3E479C9F-7E7F-4F8E-95C9-1E9F7B13C521}"/>
              </a:ext>
            </a:extLst>
          </p:cNvPr>
          <p:cNvSpPr>
            <a:spLocks noChangeArrowheads="1"/>
          </p:cNvSpPr>
          <p:nvPr/>
        </p:nvSpPr>
        <p:spPr bwMode="auto">
          <a:xfrm>
            <a:off x="4153601" y="1520644"/>
            <a:ext cx="1921436" cy="47320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SzTx/>
            </a:pPr>
            <a:r>
              <a:rPr lang="en-US" altLang="en-US" sz="825" b="1" dirty="0">
                <a:solidFill>
                  <a:srgbClr val="000000"/>
                </a:solidFill>
              </a:rPr>
              <a:t>Peter Clayton, MBA</a:t>
            </a:r>
          </a:p>
          <a:p>
            <a:pPr fontAlgn="base">
              <a:spcBef>
                <a:spcPct val="0"/>
              </a:spcBef>
              <a:spcAft>
                <a:spcPct val="0"/>
              </a:spcAft>
              <a:buClrTx/>
              <a:buSzTx/>
            </a:pPr>
            <a:r>
              <a:rPr lang="en-US" altLang="en-US" sz="825" dirty="0">
                <a:solidFill>
                  <a:srgbClr val="000000"/>
                </a:solidFill>
              </a:rPr>
              <a:t>Exec Dir Business &amp; Admin</a:t>
            </a:r>
            <a:br>
              <a:rPr lang="en-US" altLang="en-US" sz="825" b="1" dirty="0">
                <a:solidFill>
                  <a:srgbClr val="000000"/>
                </a:solidFill>
              </a:rPr>
            </a:br>
            <a:r>
              <a:rPr lang="en-US" altLang="en-US" sz="825" dirty="0">
                <a:solidFill>
                  <a:srgbClr val="000000"/>
                </a:solidFill>
              </a:rPr>
              <a:t>Department of Internal Medicine</a:t>
            </a:r>
          </a:p>
        </p:txBody>
      </p:sp>
      <p:cxnSp>
        <p:nvCxnSpPr>
          <p:cNvPr id="31" name="Straight Connector 30">
            <a:extLst>
              <a:ext uri="{FF2B5EF4-FFF2-40B4-BE49-F238E27FC236}">
                <a16:creationId xmlns:a16="http://schemas.microsoft.com/office/drawing/2014/main" id="{2F2AC43F-6530-4A9B-AB9C-541E8A52C42C}"/>
              </a:ext>
            </a:extLst>
          </p:cNvPr>
          <p:cNvCxnSpPr>
            <a:cxnSpLocks/>
            <a:stCxn id="11267" idx="1"/>
            <a:endCxn id="11290" idx="3"/>
          </p:cNvCxnSpPr>
          <p:nvPr/>
        </p:nvCxnSpPr>
        <p:spPr>
          <a:xfrm flipH="1" flipV="1">
            <a:off x="6075037" y="1757247"/>
            <a:ext cx="522754" cy="55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CA2260B-0138-40C0-90C6-A90C204064E1}"/>
              </a:ext>
            </a:extLst>
          </p:cNvPr>
          <p:cNvCxnSpPr>
            <a:cxnSpLocks/>
          </p:cNvCxnSpPr>
          <p:nvPr/>
        </p:nvCxnSpPr>
        <p:spPr>
          <a:xfrm>
            <a:off x="5027044" y="2285196"/>
            <a:ext cx="2156" cy="1143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
            <a:extLst>
              <a:ext uri="{FF2B5EF4-FFF2-40B4-BE49-F238E27FC236}">
                <a16:creationId xmlns:a16="http://schemas.microsoft.com/office/drawing/2014/main" id="{321DF7D8-6A1F-4C85-8BC1-AACE130DC5DA}"/>
              </a:ext>
            </a:extLst>
          </p:cNvPr>
          <p:cNvCxnSpPr>
            <a:cxnSpLocks noChangeShapeType="1"/>
          </p:cNvCxnSpPr>
          <p:nvPr/>
        </p:nvCxnSpPr>
        <p:spPr bwMode="auto">
          <a:xfrm>
            <a:off x="3061407" y="2704011"/>
            <a:ext cx="931193" cy="12498"/>
          </a:xfrm>
          <a:prstGeom prst="line">
            <a:avLst/>
          </a:prstGeom>
          <a:noFill/>
          <a:ln w="1905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32" name="Rectangle 6">
            <a:extLst>
              <a:ext uri="{FF2B5EF4-FFF2-40B4-BE49-F238E27FC236}">
                <a16:creationId xmlns:a16="http://schemas.microsoft.com/office/drawing/2014/main" id="{F92AE24C-8B82-4C45-B9FA-4B2821B811C2}"/>
              </a:ext>
            </a:extLst>
          </p:cNvPr>
          <p:cNvSpPr>
            <a:spLocks noChangeArrowheads="1"/>
          </p:cNvSpPr>
          <p:nvPr/>
        </p:nvSpPr>
        <p:spPr bwMode="auto">
          <a:xfrm>
            <a:off x="5941617" y="3203442"/>
            <a:ext cx="892947" cy="3000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defRPr/>
            </a:pPr>
            <a:r>
              <a:rPr lang="en-US" altLang="en-US" sz="675" b="1" dirty="0">
                <a:solidFill>
                  <a:srgbClr val="000000"/>
                </a:solidFill>
                <a:latin typeface="Helvetica" panose="020B0604020202020204" pitchFamily="34" charset="0"/>
              </a:rPr>
              <a:t>Angela Duke, BS</a:t>
            </a:r>
          </a:p>
          <a:p>
            <a:pPr eaLnBrk="0" fontAlgn="base" hangingPunct="0">
              <a:spcBef>
                <a:spcPct val="0"/>
              </a:spcBef>
              <a:spcAft>
                <a:spcPct val="0"/>
              </a:spcAft>
              <a:buClrTx/>
              <a:buSzTx/>
              <a:defRPr/>
            </a:pPr>
            <a:r>
              <a:rPr lang="en-US" altLang="en-US" sz="675" dirty="0">
                <a:solidFill>
                  <a:srgbClr val="000000"/>
                </a:solidFill>
                <a:latin typeface="Helvetica" panose="020B0604020202020204" pitchFamily="34" charset="0"/>
              </a:rPr>
              <a:t>Associate to </a:t>
            </a:r>
          </a:p>
        </p:txBody>
      </p:sp>
      <p:sp>
        <p:nvSpPr>
          <p:cNvPr id="45" name="Rectangle 6">
            <a:extLst>
              <a:ext uri="{FF2B5EF4-FFF2-40B4-BE49-F238E27FC236}">
                <a16:creationId xmlns:a16="http://schemas.microsoft.com/office/drawing/2014/main" id="{0409B426-2327-4214-ADED-095001A39C1E}"/>
              </a:ext>
            </a:extLst>
          </p:cNvPr>
          <p:cNvSpPr>
            <a:spLocks noChangeArrowheads="1"/>
          </p:cNvSpPr>
          <p:nvPr/>
        </p:nvSpPr>
        <p:spPr bwMode="auto">
          <a:xfrm>
            <a:off x="2387881" y="2440334"/>
            <a:ext cx="659737" cy="507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FF3300"/>
              </a:buClr>
              <a:buSzPct val="80000"/>
              <a:defRPr sz="3200">
                <a:solidFill>
                  <a:schemeClr val="bg2"/>
                </a:solidFill>
                <a:latin typeface="Arial" panose="020B0604020202020204" pitchFamily="34" charset="0"/>
                <a:ea typeface="MS PGothic" panose="020B0600070205080204" pitchFamily="34" charset="-128"/>
              </a:defRPr>
            </a:lvl1pPr>
            <a:lvl2pPr marL="742950" indent="-285750">
              <a:spcBef>
                <a:spcPct val="20000"/>
              </a:spcBef>
              <a:buClr>
                <a:srgbClr val="FF3300"/>
              </a:buClr>
              <a:buSzPct val="8000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3300"/>
              </a:buClr>
              <a:buSzPct val="8000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3300"/>
              </a:buClr>
              <a:buSzPct val="8000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3300"/>
              </a:buClr>
              <a:buSzPct val="80000"/>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Tx/>
              <a:buSzTx/>
              <a:defRPr/>
            </a:pPr>
            <a:r>
              <a:rPr lang="en-US" altLang="en-US" sz="675" b="1" dirty="0">
                <a:solidFill>
                  <a:srgbClr val="000000"/>
                </a:solidFill>
              </a:rPr>
              <a:t>Research Financial  Services Component</a:t>
            </a:r>
          </a:p>
        </p:txBody>
      </p:sp>
      <p:sp>
        <p:nvSpPr>
          <p:cNvPr id="44" name="Rectangle 43">
            <a:extLst>
              <a:ext uri="{FF2B5EF4-FFF2-40B4-BE49-F238E27FC236}">
                <a16:creationId xmlns:a16="http://schemas.microsoft.com/office/drawing/2014/main" id="{62DE6E28-3CD1-46D7-B6C4-6C89FAAE6D06}"/>
              </a:ext>
            </a:extLst>
          </p:cNvPr>
          <p:cNvSpPr/>
          <p:nvPr/>
        </p:nvSpPr>
        <p:spPr>
          <a:xfrm>
            <a:off x="3310935" y="4865227"/>
            <a:ext cx="1363329" cy="346249"/>
          </a:xfrm>
          <a:prstGeom prst="rect">
            <a:avLst/>
          </a:prstGeom>
          <a:ln w="9525">
            <a:solidFill>
              <a:srgbClr val="000000"/>
            </a:solidFill>
          </a:ln>
        </p:spPr>
        <p:txBody>
          <a:bodyPr wrap="square">
            <a:spAutoFit/>
          </a:bodyPr>
          <a:lstStyle/>
          <a:p>
            <a:pPr>
              <a:defRPr/>
            </a:pPr>
            <a:r>
              <a:rPr lang="en-US" sz="825" b="1" dirty="0">
                <a:solidFill>
                  <a:schemeClr val="bg2"/>
                </a:solidFill>
              </a:rPr>
              <a:t>Biostatistics Component</a:t>
            </a:r>
          </a:p>
          <a:p>
            <a:pPr>
              <a:defRPr/>
            </a:pPr>
            <a:r>
              <a:rPr lang="en-US" sz="825" dirty="0">
                <a:solidFill>
                  <a:schemeClr val="bg2"/>
                </a:solidFill>
              </a:rPr>
              <a:t>Roman Jandarov</a:t>
            </a:r>
            <a:r>
              <a:rPr lang="en-US" sz="825" dirty="0"/>
              <a:t>, PhD</a:t>
            </a:r>
          </a:p>
        </p:txBody>
      </p:sp>
      <p:cxnSp>
        <p:nvCxnSpPr>
          <p:cNvPr id="65" name="Straight Connector 64">
            <a:extLst>
              <a:ext uri="{FF2B5EF4-FFF2-40B4-BE49-F238E27FC236}">
                <a16:creationId xmlns:a16="http://schemas.microsoft.com/office/drawing/2014/main" id="{EABB5ECD-20FC-4324-9AFC-50E9AB8665C0}"/>
              </a:ext>
            </a:extLst>
          </p:cNvPr>
          <p:cNvCxnSpPr>
            <a:cxnSpLocks/>
            <a:stCxn id="11269" idx="1"/>
          </p:cNvCxnSpPr>
          <p:nvPr/>
        </p:nvCxnSpPr>
        <p:spPr>
          <a:xfrm flipH="1">
            <a:off x="4137624" y="3386408"/>
            <a:ext cx="331296" cy="144484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9630AA-9718-41B8-8692-ED6784590E56}"/>
              </a:ext>
            </a:extLst>
          </p:cNvPr>
          <p:cNvCxnSpPr>
            <a:cxnSpLocks/>
          </p:cNvCxnSpPr>
          <p:nvPr/>
        </p:nvCxnSpPr>
        <p:spPr>
          <a:xfrm>
            <a:off x="5029201" y="1999446"/>
            <a:ext cx="2156" cy="1143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2">
            <a:extLst>
              <a:ext uri="{FF2B5EF4-FFF2-40B4-BE49-F238E27FC236}">
                <a16:creationId xmlns:a16="http://schemas.microsoft.com/office/drawing/2014/main" id="{E4F7BF45-EF1F-4E37-9192-214BA6CF14CF}"/>
              </a:ext>
            </a:extLst>
          </p:cNvPr>
          <p:cNvCxnSpPr>
            <a:cxnSpLocks noChangeShapeType="1"/>
            <a:stCxn id="9230" idx="3"/>
            <a:endCxn id="11268" idx="1"/>
          </p:cNvCxnSpPr>
          <p:nvPr/>
        </p:nvCxnSpPr>
        <p:spPr bwMode="auto">
          <a:xfrm flipV="1">
            <a:off x="3310240" y="2706748"/>
            <a:ext cx="668570" cy="849023"/>
          </a:xfrm>
          <a:prstGeom prst="line">
            <a:avLst/>
          </a:prstGeom>
          <a:noFill/>
          <a:ln w="19050"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82895085-F878-4046-8CDE-BC73816514FD}"/>
              </a:ext>
            </a:extLst>
          </p:cNvPr>
          <p:cNvCxnSpPr>
            <a:cxnSpLocks/>
          </p:cNvCxnSpPr>
          <p:nvPr/>
        </p:nvCxnSpPr>
        <p:spPr>
          <a:xfrm>
            <a:off x="5015009" y="3562491"/>
            <a:ext cx="198623" cy="494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54A0281-9C0A-447D-9C37-ED3BFBDC01C2}"/>
              </a:ext>
            </a:extLst>
          </p:cNvPr>
          <p:cNvCxnSpPr>
            <a:cxnSpLocks/>
          </p:cNvCxnSpPr>
          <p:nvPr/>
        </p:nvCxnSpPr>
        <p:spPr>
          <a:xfrm flipH="1">
            <a:off x="3618322" y="1770464"/>
            <a:ext cx="510590" cy="27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Squiggle">
  <a:themeElements>
    <a:clrScheme name="">
      <a:dk1>
        <a:srgbClr val="000000"/>
      </a:dk1>
      <a:lt1>
        <a:srgbClr val="FFFFFF"/>
      </a:lt1>
      <a:dk2>
        <a:srgbClr val="FC1921"/>
      </a:dk2>
      <a:lt2>
        <a:srgbClr val="CBCBCB"/>
      </a:lt2>
      <a:accent1>
        <a:srgbClr val="FFFFFF"/>
      </a:accent1>
      <a:accent2>
        <a:srgbClr val="00FFCC"/>
      </a:accent2>
      <a:accent3>
        <a:srgbClr val="FDABAB"/>
      </a:accent3>
      <a:accent4>
        <a:srgbClr val="DADADA"/>
      </a:accent4>
      <a:accent5>
        <a:srgbClr val="FFFFFF"/>
      </a:accent5>
      <a:accent6>
        <a:srgbClr val="00E7B9"/>
      </a:accent6>
      <a:hlink>
        <a:srgbClr val="FC1921"/>
      </a:hlink>
      <a:folHlink>
        <a:srgbClr val="FF7C80"/>
      </a:folHlink>
    </a:clrScheme>
    <a:fontScheme name="Squig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iggl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quiggl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quiggl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quiggle">
  <a:themeElements>
    <a:clrScheme name="">
      <a:dk1>
        <a:srgbClr val="000000"/>
      </a:dk1>
      <a:lt1>
        <a:srgbClr val="FFFFFF"/>
      </a:lt1>
      <a:dk2>
        <a:srgbClr val="FC1921"/>
      </a:dk2>
      <a:lt2>
        <a:srgbClr val="CBCBCB"/>
      </a:lt2>
      <a:accent1>
        <a:srgbClr val="FFFFFF"/>
      </a:accent1>
      <a:accent2>
        <a:srgbClr val="00FFCC"/>
      </a:accent2>
      <a:accent3>
        <a:srgbClr val="FDABAB"/>
      </a:accent3>
      <a:accent4>
        <a:srgbClr val="DADADA"/>
      </a:accent4>
      <a:accent5>
        <a:srgbClr val="FFFFFF"/>
      </a:accent5>
      <a:accent6>
        <a:srgbClr val="00E7B9"/>
      </a:accent6>
      <a:hlink>
        <a:srgbClr val="FC1921"/>
      </a:hlink>
      <a:folHlink>
        <a:srgbClr val="FF7C80"/>
      </a:folHlink>
    </a:clrScheme>
    <a:fontScheme name="Squig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iggl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quiggl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quiggl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quiggle">
  <a:themeElements>
    <a:clrScheme name="">
      <a:dk1>
        <a:srgbClr val="000000"/>
      </a:dk1>
      <a:lt1>
        <a:srgbClr val="FFFFFF"/>
      </a:lt1>
      <a:dk2>
        <a:srgbClr val="FC1921"/>
      </a:dk2>
      <a:lt2>
        <a:srgbClr val="CBCBCB"/>
      </a:lt2>
      <a:accent1>
        <a:srgbClr val="FFFFFF"/>
      </a:accent1>
      <a:accent2>
        <a:srgbClr val="00FFCC"/>
      </a:accent2>
      <a:accent3>
        <a:srgbClr val="FDABAB"/>
      </a:accent3>
      <a:accent4>
        <a:srgbClr val="DADADA"/>
      </a:accent4>
      <a:accent5>
        <a:srgbClr val="FFFFFF"/>
      </a:accent5>
      <a:accent6>
        <a:srgbClr val="00E7B9"/>
      </a:accent6>
      <a:hlink>
        <a:srgbClr val="FC1921"/>
      </a:hlink>
      <a:folHlink>
        <a:srgbClr val="FF7C80"/>
      </a:folHlink>
    </a:clrScheme>
    <a:fontScheme name="Squig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iggl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quiggl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quiggl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CTST Powerpoint template rev 0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CTST Powerpoint template rev 0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B8F4374906A409FD9F7C4C457461B" ma:contentTypeVersion="18" ma:contentTypeDescription="Create a new document." ma:contentTypeScope="" ma:versionID="a87f463580efec76142f25d73f721779">
  <xsd:schema xmlns:xsd="http://www.w3.org/2001/XMLSchema" xmlns:xs="http://www.w3.org/2001/XMLSchema" xmlns:p="http://schemas.microsoft.com/office/2006/metadata/properties" xmlns:ns3="2d8b63ce-4dc4-4905-b0e0-28660f74b3b5" xmlns:ns4="a1b7d553-e03b-4562-9cb4-58e5b6777a1c" targetNamespace="http://schemas.microsoft.com/office/2006/metadata/properties" ma:root="true" ma:fieldsID="5ae21775d565b539fbd554953971e5ef" ns3:_="" ns4:_="">
    <xsd:import namespace="2d8b63ce-4dc4-4905-b0e0-28660f74b3b5"/>
    <xsd:import namespace="a1b7d553-e03b-4562-9cb4-58e5b6777a1c"/>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b63ce-4dc4-4905-b0e0-28660f74b3b5"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d553-e03b-4562-9cb4-58e5b6777a1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SecurityGroups xmlns="2d8b63ce-4dc4-4905-b0e0-28660f74b3b5" xsi:nil="true"/>
    <MigrationWizId xmlns="2d8b63ce-4dc4-4905-b0e0-28660f74b3b5" xsi:nil="true"/>
    <MigrationWizIdDocumentLibraryPermissions xmlns="2d8b63ce-4dc4-4905-b0e0-28660f74b3b5" xsi:nil="true"/>
    <MigrationWizIdPermissions xmlns="2d8b63ce-4dc4-4905-b0e0-28660f74b3b5" xsi:nil="true"/>
    <MigrationWizIdPermissionLevels xmlns="2d8b63ce-4dc4-4905-b0e0-28660f74b3b5" xsi:nil="true"/>
  </documentManagement>
</p:properties>
</file>

<file path=customXml/itemProps1.xml><?xml version="1.0" encoding="utf-8"?>
<ds:datastoreItem xmlns:ds="http://schemas.openxmlformats.org/officeDocument/2006/customXml" ds:itemID="{A5BFB69A-7AE9-4447-81A4-6C3B54E5B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b63ce-4dc4-4905-b0e0-28660f74b3b5"/>
    <ds:schemaRef ds:uri="a1b7d553-e03b-4562-9cb4-58e5b6777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DEA680-9E91-46E5-9B87-C35CEFD4CDA8}">
  <ds:schemaRefs>
    <ds:schemaRef ds:uri="http://schemas.microsoft.com/sharepoint/v3/contenttype/forms"/>
  </ds:schemaRefs>
</ds:datastoreItem>
</file>

<file path=customXml/itemProps3.xml><?xml version="1.0" encoding="utf-8"?>
<ds:datastoreItem xmlns:ds="http://schemas.openxmlformats.org/officeDocument/2006/customXml" ds:itemID="{2E9A7058-B4E9-4B87-9902-7E902CABEE31}">
  <ds:schemaRefs>
    <ds:schemaRef ds:uri="2d8b63ce-4dc4-4905-b0e0-28660f74b3b5"/>
    <ds:schemaRef ds:uri="http://www.w3.org/XML/1998/namespace"/>
    <ds:schemaRef ds:uri="http://purl.org/dc/elements/1.1/"/>
    <ds:schemaRef ds:uri="http://purl.org/dc/term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a1b7d553-e03b-4562-9cb4-58e5b6777a1c"/>
  </ds:schemaRefs>
</ds:datastoreItem>
</file>

<file path=docProps/app.xml><?xml version="1.0" encoding="utf-8"?>
<Properties xmlns="http://schemas.openxmlformats.org/officeDocument/2006/extended-properties" xmlns:vt="http://schemas.openxmlformats.org/officeDocument/2006/docPropsVTypes">
  <Template>C:\WINDOWS\Desktop\Squiggle.pot</Template>
  <TotalTime>10975</TotalTime>
  <Words>5260</Words>
  <Application>Microsoft Office PowerPoint</Application>
  <PresentationFormat>On-screen Show (4:3)</PresentationFormat>
  <Paragraphs>703</Paragraphs>
  <Slides>63</Slides>
  <Notes>18</Notes>
  <HiddenSlides>5</HiddenSlides>
  <MMClips>0</MMClips>
  <ScaleCrop>false</ScaleCrop>
  <HeadingPairs>
    <vt:vector size="8" baseType="variant">
      <vt:variant>
        <vt:lpstr>Fonts Used</vt:lpstr>
      </vt:variant>
      <vt:variant>
        <vt:i4>17</vt:i4>
      </vt:variant>
      <vt:variant>
        <vt:lpstr>Theme</vt:lpstr>
      </vt:variant>
      <vt:variant>
        <vt:i4>10</vt:i4>
      </vt:variant>
      <vt:variant>
        <vt:lpstr>Embedded OLE Servers</vt:lpstr>
      </vt:variant>
      <vt:variant>
        <vt:i4>1</vt:i4>
      </vt:variant>
      <vt:variant>
        <vt:lpstr>Slide Titles</vt:lpstr>
      </vt:variant>
      <vt:variant>
        <vt:i4>63</vt:i4>
      </vt:variant>
    </vt:vector>
  </HeadingPairs>
  <TitlesOfParts>
    <vt:vector size="91" baseType="lpstr">
      <vt:lpstr>MS PGothic</vt:lpstr>
      <vt:lpstr>MS PGothic</vt:lpstr>
      <vt:lpstr>Arial</vt:lpstr>
      <vt:lpstr>Arial Rounded MT Bold</vt:lpstr>
      <vt:lpstr>ArialMS</vt:lpstr>
      <vt:lpstr>Calibri</vt:lpstr>
      <vt:lpstr>Calibri Light</vt:lpstr>
      <vt:lpstr>Cambria</vt:lpstr>
      <vt:lpstr>futura-pt</vt:lpstr>
      <vt:lpstr>Garamond</vt:lpstr>
      <vt:lpstr>Helvetica</vt:lpstr>
      <vt:lpstr>Myriad Pro</vt:lpstr>
      <vt:lpstr>Noto Serif</vt:lpstr>
      <vt:lpstr>Symbol</vt:lpstr>
      <vt:lpstr>Times</vt:lpstr>
      <vt:lpstr>Times New Roman</vt:lpstr>
      <vt:lpstr>Wingdings</vt:lpstr>
      <vt:lpstr>Squiggle</vt:lpstr>
      <vt:lpstr>1_Squiggle</vt:lpstr>
      <vt:lpstr>3_Squiggle</vt:lpstr>
      <vt:lpstr>CCTST Powerpoint template rev 0910</vt:lpstr>
      <vt:lpstr>Office Theme</vt:lpstr>
      <vt:lpstr>1_CCTST Powerpoint template rev 0910</vt:lpstr>
      <vt:lpstr>1_Default Design</vt:lpstr>
      <vt:lpstr>1_Office Theme</vt:lpstr>
      <vt:lpstr>2_Office Theme</vt:lpstr>
      <vt:lpstr>3_Office Theme</vt:lpstr>
      <vt:lpstr>Acrobat Document</vt:lpstr>
      <vt:lpstr> Department of Internal Medicine </vt:lpstr>
      <vt:lpstr>Associate Chairman for Translational Research </vt:lpstr>
      <vt:lpstr>IM Research Mission</vt:lpstr>
      <vt:lpstr>Research Governance Committee  (RGC)</vt:lpstr>
      <vt:lpstr>PowerPoint Presentation</vt:lpstr>
      <vt:lpstr>PowerPoint Presentation</vt:lpstr>
      <vt:lpstr>PowerPoint Presentation</vt:lpstr>
      <vt:lpstr>Research Resources</vt:lpstr>
      <vt:lpstr>PowerPoint Presentation</vt:lpstr>
      <vt:lpstr>Academic Research Services Information</vt:lpstr>
      <vt:lpstr>Specific grant writing ARS faculty and trainee supports:</vt:lpstr>
      <vt:lpstr>DOIM Biostatistical Resources</vt:lpstr>
      <vt:lpstr>PowerPoint Presentation</vt:lpstr>
      <vt:lpstr>PowerPoint Presentation</vt:lpstr>
      <vt:lpstr>PowerPoint Presentation</vt:lpstr>
      <vt:lpstr>PowerPoint Presentation</vt:lpstr>
      <vt:lpstr>PowerPoint Presentation</vt:lpstr>
      <vt:lpstr>Other services</vt:lpstr>
      <vt:lpstr>IM Regulatory Services Centralization  </vt:lpstr>
      <vt:lpstr>PowerPoint Presentation</vt:lpstr>
      <vt:lpstr>IM Regulatory Services Centralization:  How to initiate regulatory services for Sponsored Clinical studies and Investigator Initiated studies</vt:lpstr>
      <vt:lpstr>PowerPoint Presentation</vt:lpstr>
      <vt:lpstr>PowerPoint Presentation</vt:lpstr>
      <vt:lpstr>PowerPoint Presentation</vt:lpstr>
      <vt:lpstr>Research Financial Services (RFS)</vt:lpstr>
      <vt:lpstr>Meet the Team</vt:lpstr>
      <vt:lpstr>Services Provided</vt:lpstr>
      <vt:lpstr>Clinical Trial Account Management</vt:lpstr>
      <vt:lpstr>Meetings with PI &amp; Coordinators</vt:lpstr>
      <vt:lpstr>Budgeting/Projections/Accruals</vt:lpstr>
      <vt:lpstr>PowerPoint Presentation</vt:lpstr>
      <vt:lpstr>Pre-submission planning timeline</vt:lpstr>
      <vt:lpstr>How to access ARS services</vt:lpstr>
      <vt:lpstr>PowerPoint Presentation</vt:lpstr>
      <vt:lpstr>PowerPoint Presentation</vt:lpstr>
      <vt:lpstr>PowerPoint Presentation</vt:lpstr>
      <vt:lpstr>CoM Communications</vt:lpstr>
      <vt:lpstr>PowerPoint Presentation</vt:lpstr>
      <vt:lpstr>PowerPoint Presentation</vt:lpstr>
      <vt:lpstr>Other Resources of Interest</vt:lpstr>
      <vt:lpstr>PowerPoint Presentation</vt:lpstr>
      <vt:lpstr>PowerPoint Presentation</vt:lpstr>
      <vt:lpstr>Research Resources</vt:lpstr>
      <vt:lpstr>Pathobiology and Molecular Medicine Graduate Program</vt:lpstr>
      <vt:lpstr>PMM – who are we?</vt:lpstr>
      <vt:lpstr>Students do more than lab work</vt:lpstr>
      <vt:lpstr>PowerPoint Presentation</vt:lpstr>
      <vt:lpstr>Postdoctoral opportunities</vt:lpstr>
      <vt:lpstr>PowerPoint Presentation</vt:lpstr>
      <vt:lpstr>Research Resources</vt:lpstr>
      <vt:lpstr>CCTST</vt:lpstr>
      <vt:lpstr>PowerPoint Presentation</vt:lpstr>
      <vt:lpstr>Career Development</vt:lpstr>
      <vt:lpstr>PowerPoint Presentation</vt:lpstr>
      <vt:lpstr>PowerPoint Presentation</vt:lpstr>
      <vt:lpstr>PowerPoint Presentation</vt:lpstr>
      <vt:lpstr>PowerPoint Presentation</vt:lpstr>
      <vt:lpstr>CCTST Membership</vt:lpstr>
      <vt:lpstr>PowerPoint Presentation</vt:lpstr>
      <vt:lpstr>PowerPoint Presentation</vt:lpstr>
      <vt:lpstr>IM STAR </vt:lpstr>
      <vt:lpstr>IMSTAR and ARS</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Cincinnati</dc:creator>
  <cp:lastModifiedBy>Duke, Angela (dukeaa)</cp:lastModifiedBy>
  <cp:revision>312</cp:revision>
  <cp:lastPrinted>2012-02-01T20:49:14Z</cp:lastPrinted>
  <dcterms:created xsi:type="dcterms:W3CDTF">2002-08-16T18:16:45Z</dcterms:created>
  <dcterms:modified xsi:type="dcterms:W3CDTF">2021-10-21T20:06:46Z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0x010100E2BB8F4374906A409FD9F7C4C457461B</vt:lpwstr>
  </property>
</Properties>
</file>