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0D_3ACD801.xml" ContentType="application/vnd.ms-powerpoint.comments+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9" r:id="rId4"/>
  </p:sldMasterIdLst>
  <p:notesMasterIdLst>
    <p:notesMasterId r:id="rId54"/>
  </p:notesMasterIdLst>
  <p:handoutMasterIdLst>
    <p:handoutMasterId r:id="rId55"/>
  </p:handoutMasterIdLst>
  <p:sldIdLst>
    <p:sldId id="257" r:id="rId5"/>
    <p:sldId id="258" r:id="rId6"/>
    <p:sldId id="324" r:id="rId7"/>
    <p:sldId id="354" r:id="rId8"/>
    <p:sldId id="325" r:id="rId9"/>
    <p:sldId id="259" r:id="rId10"/>
    <p:sldId id="346" r:id="rId11"/>
    <p:sldId id="260" r:id="rId12"/>
    <p:sldId id="327" r:id="rId13"/>
    <p:sldId id="313" r:id="rId14"/>
    <p:sldId id="263" r:id="rId15"/>
    <p:sldId id="357" r:id="rId16"/>
    <p:sldId id="315" r:id="rId17"/>
    <p:sldId id="339" r:id="rId18"/>
    <p:sldId id="336" r:id="rId19"/>
    <p:sldId id="316" r:id="rId20"/>
    <p:sldId id="329" r:id="rId21"/>
    <p:sldId id="267" r:id="rId22"/>
    <p:sldId id="268" r:id="rId23"/>
    <p:sldId id="359" r:id="rId24"/>
    <p:sldId id="364" r:id="rId25"/>
    <p:sldId id="366" r:id="rId26"/>
    <p:sldId id="330" r:id="rId27"/>
    <p:sldId id="275" r:id="rId28"/>
    <p:sldId id="370" r:id="rId29"/>
    <p:sldId id="279" r:id="rId30"/>
    <p:sldId id="335" r:id="rId31"/>
    <p:sldId id="371" r:id="rId32"/>
    <p:sldId id="274" r:id="rId33"/>
    <p:sldId id="367" r:id="rId34"/>
    <p:sldId id="369" r:id="rId35"/>
    <p:sldId id="368" r:id="rId36"/>
    <p:sldId id="372" r:id="rId37"/>
    <p:sldId id="333" r:id="rId38"/>
    <p:sldId id="363" r:id="rId39"/>
    <p:sldId id="342" r:id="rId40"/>
    <p:sldId id="343" r:id="rId41"/>
    <p:sldId id="344" r:id="rId42"/>
    <p:sldId id="373" r:id="rId43"/>
    <p:sldId id="374" r:id="rId44"/>
    <p:sldId id="338" r:id="rId45"/>
    <p:sldId id="337" r:id="rId46"/>
    <p:sldId id="331" r:id="rId47"/>
    <p:sldId id="269" r:id="rId48"/>
    <p:sldId id="361" r:id="rId49"/>
    <p:sldId id="358" r:id="rId50"/>
    <p:sldId id="360" r:id="rId51"/>
    <p:sldId id="353" r:id="rId52"/>
    <p:sldId id="280" r:id="rId53"/>
  </p:sldIdLst>
  <p:sldSz cx="9144000" cy="5143500" type="screen16x9"/>
  <p:notesSz cx="7007225" cy="9293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4F6440-E04E-ED5E-0394-8C1B458D60C3}" name="Burg, Gina (burggm)" initials="B(" userId="S::burggm@ucmail.uc.edu::a13bfe2a-76bd-47d5-97ed-847f194b91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122"/>
    <a:srgbClr val="E10123"/>
    <a:srgbClr val="FF1D1D"/>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E3DCD-936D-4ECC-B4D2-3721E12268D8}" v="3" dt="2024-04-12T14:42:16.434"/>
    <p1510:client id="{ED946ED0-59E5-4C4D-954F-2DF34B43E255}" v="7" dt="2024-04-12T03:21:36.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4" autoAdjust="0"/>
    <p:restoredTop sz="79524" autoAdjust="0"/>
  </p:normalViewPr>
  <p:slideViewPr>
    <p:cSldViewPr snapToGrid="0" snapToObjects="1">
      <p:cViewPr varScale="1">
        <p:scale>
          <a:sx n="117" d="100"/>
          <a:sy n="117" d="100"/>
        </p:scale>
        <p:origin x="1416" y="102"/>
      </p:cViewPr>
      <p:guideLst>
        <p:guide orient="horz" pos="1620"/>
        <p:guide pos="2880"/>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0D_3ACD801.xml><?xml version="1.0" encoding="utf-8"?>
<p188:cmLst xmlns:a="http://schemas.openxmlformats.org/drawingml/2006/main" xmlns:r="http://schemas.openxmlformats.org/officeDocument/2006/relationships" xmlns:p188="http://schemas.microsoft.com/office/powerpoint/2018/8/main">
  <p188:cm id="{6667F77C-704E-450C-A97E-AB1E2403497D}" authorId="{A04F6440-E04E-ED5E-0394-8C1B458D60C3}" created="2024-02-19T19:36:58.138">
    <pc:sldMkLst xmlns:pc="http://schemas.microsoft.com/office/powerpoint/2013/main/command">
      <pc:docMk/>
      <pc:sldMk cId="61659137" sldId="269"/>
    </pc:sldMkLst>
    <p188:txBody>
      <a:bodyPr/>
      <a:lstStyle/>
      <a:p>
        <a:r>
          <a:rPr lang="en-US"/>
          <a:t>will need updated once approved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273" cy="4665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8336" y="2"/>
            <a:ext cx="3037272" cy="466566"/>
          </a:xfrm>
          <a:prstGeom prst="rect">
            <a:avLst/>
          </a:prstGeom>
        </p:spPr>
        <p:txBody>
          <a:bodyPr vert="horz" lIns="91440" tIns="45720" rIns="91440" bIns="45720" rtlCol="0"/>
          <a:lstStyle>
            <a:lvl1pPr algn="r">
              <a:defRPr sz="1200"/>
            </a:lvl1pPr>
          </a:lstStyle>
          <a:p>
            <a:fld id="{A982BD6E-A1C6-4CAB-B946-869F240A80EE}" type="datetimeFigureOut">
              <a:rPr lang="en-US" smtClean="0"/>
              <a:t>6/26/2024</a:t>
            </a:fld>
            <a:endParaRPr lang="en-US"/>
          </a:p>
        </p:txBody>
      </p:sp>
      <p:sp>
        <p:nvSpPr>
          <p:cNvPr id="4" name="Footer Placeholder 3"/>
          <p:cNvSpPr>
            <a:spLocks noGrp="1"/>
          </p:cNvSpPr>
          <p:nvPr>
            <p:ph type="ftr" sz="quarter" idx="2"/>
          </p:nvPr>
        </p:nvSpPr>
        <p:spPr>
          <a:xfrm>
            <a:off x="1" y="8826662"/>
            <a:ext cx="3037273" cy="466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8336" y="8826662"/>
            <a:ext cx="3037272" cy="466566"/>
          </a:xfrm>
          <a:prstGeom prst="rect">
            <a:avLst/>
          </a:prstGeom>
        </p:spPr>
        <p:txBody>
          <a:bodyPr vert="horz" lIns="91440" tIns="45720" rIns="91440" bIns="45720" rtlCol="0" anchor="b"/>
          <a:lstStyle>
            <a:lvl1pPr algn="r">
              <a:defRPr sz="1200"/>
            </a:lvl1pPr>
          </a:lstStyle>
          <a:p>
            <a:fld id="{698DD694-7697-4436-A0F7-34479DEBAE78}" type="slidenum">
              <a:rPr lang="en-US" smtClean="0"/>
              <a:t>‹#›</a:t>
            </a:fld>
            <a:endParaRPr lang="en-US"/>
          </a:p>
        </p:txBody>
      </p:sp>
    </p:spTree>
    <p:extLst>
      <p:ext uri="{BB962C8B-B14F-4D97-AF65-F5344CB8AC3E}">
        <p14:creationId xmlns:p14="http://schemas.microsoft.com/office/powerpoint/2010/main" val="331010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6464" cy="46627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69141" y="0"/>
            <a:ext cx="3036464" cy="466275"/>
          </a:xfrm>
          <a:prstGeom prst="rect">
            <a:avLst/>
          </a:prstGeom>
        </p:spPr>
        <p:txBody>
          <a:bodyPr vert="horz" lIns="92446" tIns="46223" rIns="92446" bIns="46223" rtlCol="0"/>
          <a:lstStyle>
            <a:lvl1pPr algn="r">
              <a:defRPr sz="1200"/>
            </a:lvl1pPr>
          </a:lstStyle>
          <a:p>
            <a:fld id="{03838A80-0422-413F-943C-15CAA8790BA7}" type="datetimeFigureOut">
              <a:rPr lang="en-US" smtClean="0"/>
              <a:t>6/26/2024</a:t>
            </a:fld>
            <a:endParaRPr lang="en-US"/>
          </a:p>
        </p:txBody>
      </p:sp>
      <p:sp>
        <p:nvSpPr>
          <p:cNvPr id="4" name="Slide Image Placeholder 3"/>
          <p:cNvSpPr>
            <a:spLocks noGrp="1" noRot="1" noChangeAspect="1"/>
          </p:cNvSpPr>
          <p:nvPr>
            <p:ph type="sldImg" idx="2"/>
          </p:nvPr>
        </p:nvSpPr>
        <p:spPr>
          <a:xfrm>
            <a:off x="717550" y="1162050"/>
            <a:ext cx="5575300" cy="31353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0723" y="4472364"/>
            <a:ext cx="5605780" cy="365920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6954"/>
            <a:ext cx="3036464" cy="46627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69141" y="8826954"/>
            <a:ext cx="3036464" cy="466274"/>
          </a:xfrm>
          <a:prstGeom prst="rect">
            <a:avLst/>
          </a:prstGeom>
        </p:spPr>
        <p:txBody>
          <a:bodyPr vert="horz" lIns="92446" tIns="46223" rIns="92446" bIns="46223" rtlCol="0" anchor="b"/>
          <a:lstStyle>
            <a:lvl1pPr algn="r">
              <a:defRPr sz="1200"/>
            </a:lvl1pPr>
          </a:lstStyle>
          <a:p>
            <a:fld id="{251F4C59-6888-423F-B27F-87A1760A6712}" type="slidenum">
              <a:rPr lang="en-US" smtClean="0"/>
              <a:t>‹#›</a:t>
            </a:fld>
            <a:endParaRPr lang="en-US"/>
          </a:p>
        </p:txBody>
      </p:sp>
    </p:spTree>
    <p:extLst>
      <p:ext uri="{BB962C8B-B14F-4D97-AF65-F5344CB8AC3E}">
        <p14:creationId xmlns:p14="http://schemas.microsoft.com/office/powerpoint/2010/main" val="15289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028893CD-FF0B-484E-8075-401CBD4F2C16}" type="slidenum">
              <a:rPr lang="en-US" altLang="en-US" sz="1200" smtClean="0">
                <a:latin typeface="Times" panose="02020603050405020304" pitchFamily="18" charset="0"/>
              </a:rPr>
              <a:pPr/>
              <a:t>1</a:t>
            </a:fld>
            <a:endParaRPr lang="en-US" altLang="en-US" sz="1200">
              <a:latin typeface="Times" panose="02020603050405020304" pitchFamily="18" charset="0"/>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dirty="0">
              <a:latin typeface="Times" panose="02020603050405020304" pitchFamily="18" charset="0"/>
            </a:endParaRPr>
          </a:p>
          <a:p>
            <a:pPr eaLnBrk="1" hangingPunct="1"/>
            <a:endParaRPr lang="en-US" altLang="en-US" dirty="0">
              <a:latin typeface="Times" panose="02020603050405020304" pitchFamily="18" charset="0"/>
            </a:endParaRPr>
          </a:p>
          <a:p>
            <a:pPr eaLnBrk="1" hangingPunct="1"/>
            <a:endParaRPr lang="en-US" altLang="en-US" dirty="0">
              <a:latin typeface="Times" panose="02020603050405020304" pitchFamily="18" charset="0"/>
            </a:endParaRPr>
          </a:p>
          <a:p>
            <a:pPr eaLnBrk="1" hangingPunct="1"/>
            <a:endParaRPr lang="en-US" altLang="en-US" dirty="0">
              <a:latin typeface="Times" panose="02020603050405020304" pitchFamily="18" charset="0"/>
            </a:endParaRPr>
          </a:p>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426145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0202D6F6-E8E4-417F-B34C-420A31D7E349}" type="slidenum">
              <a:rPr lang="en-US" altLang="en-US" sz="1200" smtClean="0">
                <a:latin typeface="Times" panose="02020603050405020304" pitchFamily="18" charset="0"/>
              </a:rPr>
              <a:pPr/>
              <a:t>14</a:t>
            </a:fld>
            <a:endParaRPr lang="en-US" altLang="en-US" sz="1200">
              <a:latin typeface="Times" panose="02020603050405020304" pitchFamily="18" charset="0"/>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2695371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F4C59-6888-423F-B27F-87A1760A6712}" type="slidenum">
              <a:rPr lang="en-US" smtClean="0"/>
              <a:t>15</a:t>
            </a:fld>
            <a:endParaRPr lang="en-US"/>
          </a:p>
        </p:txBody>
      </p:sp>
    </p:spTree>
    <p:extLst>
      <p:ext uri="{BB962C8B-B14F-4D97-AF65-F5344CB8AC3E}">
        <p14:creationId xmlns:p14="http://schemas.microsoft.com/office/powerpoint/2010/main" val="133355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ChangeArrowheads="1" noTextEdit="1"/>
          </p:cNvSpPr>
          <p:nvPr>
            <p:ph type="sldImg"/>
          </p:nvPr>
        </p:nvSpPr>
        <p:spPr>
          <a:ln/>
        </p:spPr>
      </p:sp>
      <p:sp>
        <p:nvSpPr>
          <p:cNvPr id="133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33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A179254B-CED9-4BCA-BC30-2B869BCFAA49}" type="slidenum">
              <a:rPr lang="en-US" altLang="en-US" sz="1200" smtClean="0">
                <a:cs typeface="Arial" panose="020B0604020202020204" pitchFamily="34" charset="0"/>
              </a:rPr>
              <a:pPr/>
              <a:t>16</a:t>
            </a:fld>
            <a:endParaRPr lang="en-US" altLang="en-US" sz="1200">
              <a:cs typeface="Arial" panose="020B0604020202020204" pitchFamily="34" charset="0"/>
            </a:endParaRPr>
          </a:p>
        </p:txBody>
      </p:sp>
    </p:spTree>
    <p:extLst>
      <p:ext uri="{BB962C8B-B14F-4D97-AF65-F5344CB8AC3E}">
        <p14:creationId xmlns:p14="http://schemas.microsoft.com/office/powerpoint/2010/main" val="255247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0BFA30B8-04AD-4397-8236-FBCD0847C131}" type="slidenum">
              <a:rPr lang="en-US" altLang="en-US" sz="1200" smtClean="0">
                <a:cs typeface="Arial" panose="020B0604020202020204" pitchFamily="34" charset="0"/>
              </a:rPr>
              <a:pPr/>
              <a:t>18</a:t>
            </a:fld>
            <a:endParaRPr lang="en-US" altLang="en-US" sz="1200">
              <a:cs typeface="Arial" panose="020B0604020202020204" pitchFamily="34" charset="0"/>
            </a:endParaRPr>
          </a:p>
        </p:txBody>
      </p:sp>
    </p:spTree>
    <p:extLst>
      <p:ext uri="{BB962C8B-B14F-4D97-AF65-F5344CB8AC3E}">
        <p14:creationId xmlns:p14="http://schemas.microsoft.com/office/powerpoint/2010/main" val="2435895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51F4C59-6888-423F-B27F-87A1760A6712}" type="slidenum">
              <a:rPr lang="en-US" smtClean="0"/>
              <a:t>19</a:t>
            </a:fld>
            <a:endParaRPr lang="en-US"/>
          </a:p>
        </p:txBody>
      </p:sp>
    </p:spTree>
    <p:extLst>
      <p:ext uri="{BB962C8B-B14F-4D97-AF65-F5344CB8AC3E}">
        <p14:creationId xmlns:p14="http://schemas.microsoft.com/office/powerpoint/2010/main" val="334089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51F4C59-6888-423F-B27F-87A1760A6712}" type="slidenum">
              <a:rPr lang="en-US" smtClean="0"/>
              <a:t>20</a:t>
            </a:fld>
            <a:endParaRPr lang="en-US"/>
          </a:p>
        </p:txBody>
      </p:sp>
    </p:spTree>
    <p:extLst>
      <p:ext uri="{BB962C8B-B14F-4D97-AF65-F5344CB8AC3E}">
        <p14:creationId xmlns:p14="http://schemas.microsoft.com/office/powerpoint/2010/main" val="170408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F4C59-6888-423F-B27F-87A1760A6712}" type="slidenum">
              <a:rPr lang="en-US" smtClean="0"/>
              <a:t>23</a:t>
            </a:fld>
            <a:endParaRPr lang="en-US"/>
          </a:p>
        </p:txBody>
      </p:sp>
    </p:spTree>
    <p:extLst>
      <p:ext uri="{BB962C8B-B14F-4D97-AF65-F5344CB8AC3E}">
        <p14:creationId xmlns:p14="http://schemas.microsoft.com/office/powerpoint/2010/main" val="1614714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CA696B00-DEAB-43FD-B88A-86C46A353AE2}" type="slidenum">
              <a:rPr lang="en-US" altLang="en-US" sz="1200" smtClean="0">
                <a:latin typeface="Times" panose="02020603050405020304" pitchFamily="18" charset="0"/>
              </a:rPr>
              <a:pPr/>
              <a:t>24</a:t>
            </a:fld>
            <a:endParaRPr lang="en-US" altLang="en-US" sz="1200">
              <a:latin typeface="Times"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78414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937D09CB-C785-40F2-A9D5-92232B220174}" type="slidenum">
              <a:rPr lang="en-US" altLang="en-US" sz="1200" smtClean="0">
                <a:latin typeface="Times" panose="02020603050405020304" pitchFamily="18" charset="0"/>
              </a:rPr>
              <a:pPr/>
              <a:t>26</a:t>
            </a:fld>
            <a:endParaRPr lang="en-US" altLang="en-US" sz="1200">
              <a:latin typeface="Times" panose="02020603050405020304" pitchFamily="18"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endParaRPr lang="en-US" altLang="en-US" b="1" baseline="0" dirty="0">
              <a:solidFill>
                <a:srgbClr val="FF0000"/>
              </a:solidFill>
              <a:latin typeface="Times" panose="02020603050405020304" pitchFamily="18" charset="0"/>
            </a:endParaRPr>
          </a:p>
        </p:txBody>
      </p:sp>
    </p:spTree>
    <p:extLst>
      <p:ext uri="{BB962C8B-B14F-4D97-AF65-F5344CB8AC3E}">
        <p14:creationId xmlns:p14="http://schemas.microsoft.com/office/powerpoint/2010/main" val="2866664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F4C59-6888-423F-B27F-87A1760A6712}" type="slidenum">
              <a:rPr lang="en-US" smtClean="0"/>
              <a:t>27</a:t>
            </a:fld>
            <a:endParaRPr lang="en-US"/>
          </a:p>
        </p:txBody>
      </p:sp>
    </p:spTree>
    <p:extLst>
      <p:ext uri="{BB962C8B-B14F-4D97-AF65-F5344CB8AC3E}">
        <p14:creationId xmlns:p14="http://schemas.microsoft.com/office/powerpoint/2010/main" val="269870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F4C59-6888-423F-B27F-87A1760A6712}" type="slidenum">
              <a:rPr lang="en-US" smtClean="0"/>
              <a:t>2</a:t>
            </a:fld>
            <a:endParaRPr lang="en-US"/>
          </a:p>
        </p:txBody>
      </p:sp>
    </p:spTree>
    <p:extLst>
      <p:ext uri="{BB962C8B-B14F-4D97-AF65-F5344CB8AC3E}">
        <p14:creationId xmlns:p14="http://schemas.microsoft.com/office/powerpoint/2010/main" val="374470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31040F82-ECEB-421C-94CA-1A91CEB6912B}" type="slidenum">
              <a:rPr lang="en-US" altLang="en-US" sz="1200" smtClean="0">
                <a:latin typeface="Times" panose="02020603050405020304" pitchFamily="18" charset="0"/>
              </a:rPr>
              <a:pPr/>
              <a:t>29</a:t>
            </a:fld>
            <a:endParaRPr lang="en-US" altLang="en-US" sz="1200">
              <a:latin typeface="Times"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2967588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31040F82-ECEB-421C-94CA-1A91CEB6912B}" type="slidenum">
              <a:rPr lang="en-US" altLang="en-US" sz="1200" smtClean="0">
                <a:latin typeface="Times" panose="02020603050405020304" pitchFamily="18" charset="0"/>
              </a:rPr>
              <a:pPr/>
              <a:t>30</a:t>
            </a:fld>
            <a:endParaRPr lang="en-US" altLang="en-US" sz="1200">
              <a:latin typeface="Times"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2254016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31040F82-ECEB-421C-94CA-1A91CEB6912B}" type="slidenum">
              <a:rPr lang="en-US" altLang="en-US" sz="1200" smtClean="0">
                <a:latin typeface="Times" panose="02020603050405020304" pitchFamily="18" charset="0"/>
              </a:rPr>
              <a:pPr/>
              <a:t>31</a:t>
            </a:fld>
            <a:endParaRPr lang="en-US" altLang="en-US" sz="1200">
              <a:latin typeface="Times"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348475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31040F82-ECEB-421C-94CA-1A91CEB6912B}" type="slidenum">
              <a:rPr lang="en-US" altLang="en-US" sz="1200" smtClean="0">
                <a:latin typeface="Times" panose="02020603050405020304" pitchFamily="18" charset="0"/>
              </a:rPr>
              <a:pPr/>
              <a:t>32</a:t>
            </a:fld>
            <a:endParaRPr lang="en-US" altLang="en-US" sz="1200">
              <a:latin typeface="Times"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2381878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F4C59-6888-423F-B27F-87A1760A6712}" type="slidenum">
              <a:rPr lang="en-US" smtClean="0"/>
              <a:t>38</a:t>
            </a:fld>
            <a:endParaRPr lang="en-US"/>
          </a:p>
        </p:txBody>
      </p:sp>
    </p:spTree>
    <p:extLst>
      <p:ext uri="{BB962C8B-B14F-4D97-AF65-F5344CB8AC3E}">
        <p14:creationId xmlns:p14="http://schemas.microsoft.com/office/powerpoint/2010/main" val="4189489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F4C59-6888-423F-B27F-87A1760A6712}" type="slidenum">
              <a:rPr lang="en-US" smtClean="0"/>
              <a:t>41</a:t>
            </a:fld>
            <a:endParaRPr lang="en-US"/>
          </a:p>
        </p:txBody>
      </p:sp>
    </p:spTree>
    <p:extLst>
      <p:ext uri="{BB962C8B-B14F-4D97-AF65-F5344CB8AC3E}">
        <p14:creationId xmlns:p14="http://schemas.microsoft.com/office/powerpoint/2010/main" val="3105125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7DD36759-7C74-4EA7-9251-451E2A5FF124}" type="slidenum">
              <a:rPr lang="en-US" altLang="en-US" sz="1200" smtClean="0">
                <a:latin typeface="Times" panose="02020603050405020304" pitchFamily="18" charset="0"/>
              </a:rPr>
              <a:pPr/>
              <a:t>44</a:t>
            </a:fld>
            <a:endParaRPr lang="en-US" altLang="en-US" sz="1200">
              <a:latin typeface="Times"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1773445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F4C59-6888-423F-B27F-87A1760A6712}" type="slidenum">
              <a:rPr lang="en-US" smtClean="0"/>
              <a:t>49</a:t>
            </a:fld>
            <a:endParaRPr lang="en-US"/>
          </a:p>
        </p:txBody>
      </p:sp>
    </p:spTree>
    <p:extLst>
      <p:ext uri="{BB962C8B-B14F-4D97-AF65-F5344CB8AC3E}">
        <p14:creationId xmlns:p14="http://schemas.microsoft.com/office/powerpoint/2010/main" val="182043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F4C59-6888-423F-B27F-87A1760A6712}" type="slidenum">
              <a:rPr lang="en-US" smtClean="0"/>
              <a:t>4</a:t>
            </a:fld>
            <a:endParaRPr lang="en-US"/>
          </a:p>
        </p:txBody>
      </p:sp>
    </p:spTree>
    <p:extLst>
      <p:ext uri="{BB962C8B-B14F-4D97-AF65-F5344CB8AC3E}">
        <p14:creationId xmlns:p14="http://schemas.microsoft.com/office/powerpoint/2010/main" val="395832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ED3E55A5-D9A5-4565-8C58-CAB0309CCBC1}" type="slidenum">
              <a:rPr lang="en-US" altLang="en-US" sz="1200" smtClean="0">
                <a:latin typeface="Times" panose="02020603050405020304" pitchFamily="18" charset="0"/>
              </a:rPr>
              <a:pPr/>
              <a:t>6</a:t>
            </a:fld>
            <a:endParaRPr lang="en-US" altLang="en-US" sz="1200">
              <a:latin typeface="Times" panose="02020603050405020304" pitchFamily="18" charset="0"/>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264114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ED3E55A5-D9A5-4565-8C58-CAB0309CCBC1}" type="slidenum">
              <a:rPr lang="en-US" altLang="en-US" sz="1200" smtClean="0">
                <a:latin typeface="Times" panose="02020603050405020304" pitchFamily="18" charset="0"/>
              </a:rPr>
              <a:pPr/>
              <a:t>7</a:t>
            </a:fld>
            <a:endParaRPr lang="en-US" altLang="en-US" sz="1200">
              <a:latin typeface="Times" panose="02020603050405020304" pitchFamily="18" charset="0"/>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134559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29C1E5B3-C31C-4066-BCEA-800FF453AB79}" type="slidenum">
              <a:rPr lang="en-US" altLang="en-US" sz="1200" smtClean="0">
                <a:latin typeface="Times" panose="02020603050405020304" pitchFamily="18" charset="0"/>
              </a:rPr>
              <a:pPr/>
              <a:t>8</a:t>
            </a:fld>
            <a:endParaRPr lang="en-US" altLang="en-US" sz="1200">
              <a:latin typeface="Times" panose="02020603050405020304" pitchFamily="18" charset="0"/>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148947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F4C59-6888-423F-B27F-87A1760A6712}" type="slidenum">
              <a:rPr lang="en-US" smtClean="0"/>
              <a:t>10</a:t>
            </a:fld>
            <a:endParaRPr lang="en-US"/>
          </a:p>
        </p:txBody>
      </p:sp>
    </p:spTree>
    <p:extLst>
      <p:ext uri="{BB962C8B-B14F-4D97-AF65-F5344CB8AC3E}">
        <p14:creationId xmlns:p14="http://schemas.microsoft.com/office/powerpoint/2010/main" val="155446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lvl1pPr defTabSz="928688">
              <a:defRPr sz="3200">
                <a:solidFill>
                  <a:schemeClr val="tx1"/>
                </a:solidFill>
                <a:latin typeface="Arial" panose="020B0604020202020204" pitchFamily="34" charset="0"/>
              </a:defRPr>
            </a:lvl1pPr>
            <a:lvl2pPr marL="742950" indent="-285750" defTabSz="928688">
              <a:defRPr sz="3200">
                <a:solidFill>
                  <a:schemeClr val="tx1"/>
                </a:solidFill>
                <a:latin typeface="Arial" panose="020B0604020202020204" pitchFamily="34" charset="0"/>
              </a:defRPr>
            </a:lvl2pPr>
            <a:lvl3pPr marL="1143000" indent="-228600" defTabSz="928688">
              <a:defRPr sz="3200">
                <a:solidFill>
                  <a:schemeClr val="tx1"/>
                </a:solidFill>
                <a:latin typeface="Arial" panose="020B0604020202020204" pitchFamily="34" charset="0"/>
              </a:defRPr>
            </a:lvl3pPr>
            <a:lvl4pPr marL="1600200" indent="-228600" defTabSz="928688">
              <a:defRPr sz="3200">
                <a:solidFill>
                  <a:schemeClr val="tx1"/>
                </a:solidFill>
                <a:latin typeface="Arial" panose="020B0604020202020204" pitchFamily="34" charset="0"/>
              </a:defRPr>
            </a:lvl4pPr>
            <a:lvl5pPr marL="2057400" indent="-228600" defTabSz="928688">
              <a:defRPr sz="32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Arial" panose="020B0604020202020204" pitchFamily="34" charset="0"/>
              </a:defRPr>
            </a:lvl9pPr>
          </a:lstStyle>
          <a:p>
            <a:fld id="{0202D6F6-E8E4-417F-B34C-420A31D7E349}" type="slidenum">
              <a:rPr lang="en-US" altLang="en-US" sz="1200" smtClean="0">
                <a:latin typeface="Times" panose="02020603050405020304" pitchFamily="18" charset="0"/>
              </a:rPr>
              <a:pPr/>
              <a:t>11</a:t>
            </a:fld>
            <a:endParaRPr lang="en-US" altLang="en-US" sz="1200">
              <a:latin typeface="Times" panose="02020603050405020304" pitchFamily="18" charset="0"/>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1929714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F4C59-6888-423F-B27F-87A1760A6712}" type="slidenum">
              <a:rPr lang="en-US" smtClean="0"/>
              <a:t>12</a:t>
            </a:fld>
            <a:endParaRPr lang="en-US"/>
          </a:p>
        </p:txBody>
      </p:sp>
    </p:spTree>
    <p:extLst>
      <p:ext uri="{BB962C8B-B14F-4D97-AF65-F5344CB8AC3E}">
        <p14:creationId xmlns:p14="http://schemas.microsoft.com/office/powerpoint/2010/main" val="2315058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0790" y="1597819"/>
            <a:ext cx="6587410" cy="1102519"/>
          </a:xfrm>
        </p:spPr>
        <p:txBody>
          <a:bodyPr/>
          <a:lstStyle/>
          <a:p>
            <a:r>
              <a:rPr lang="en-US" dirty="0"/>
              <a:t>Click to edit Master title style</a:t>
            </a:r>
          </a:p>
        </p:txBody>
      </p:sp>
      <p:sp>
        <p:nvSpPr>
          <p:cNvPr id="3" name="Subtitle 2"/>
          <p:cNvSpPr>
            <a:spLocks noGrp="1"/>
          </p:cNvSpPr>
          <p:nvPr>
            <p:ph type="subTitle" idx="1"/>
          </p:nvPr>
        </p:nvSpPr>
        <p:spPr>
          <a:xfrm>
            <a:off x="2347474" y="2914650"/>
            <a:ext cx="5424926"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
        <p:nvSpPr>
          <p:cNvPr id="11" name="Rectangle 10"/>
          <p:cNvSpPr/>
          <p:nvPr userDrawn="1"/>
        </p:nvSpPr>
        <p:spPr>
          <a:xfrm>
            <a:off x="0" y="4904185"/>
            <a:ext cx="1870791" cy="246221"/>
          </a:xfrm>
          <a:prstGeom prst="rect">
            <a:avLst/>
          </a:prstGeom>
        </p:spPr>
        <p:txBody>
          <a:bodyPr wrap="square">
            <a:spAutoFit/>
          </a:bodyPr>
          <a:lstStyle/>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College of</a:t>
            </a:r>
            <a:r>
              <a:rPr lang="en-US" sz="1000" b="1" baseline="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Medicine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857250"/>
            <a:ext cx="9144000" cy="514350"/>
          </a:xfrm>
        </p:spPr>
        <p:txBody>
          <a:bodyPr>
            <a:normAutofit/>
          </a:bodyPr>
          <a:lstStyle>
            <a:lvl1pPr algn="ctr">
              <a:defRPr sz="1800" b="1" cap="small" spc="98" baseline="0">
                <a:solidFill>
                  <a:srgbClr val="FF0000"/>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p:nvPr>
        </p:nvSpPr>
        <p:spPr>
          <a:xfrm>
            <a:off x="3810000" y="1371600"/>
            <a:ext cx="4953000" cy="857250"/>
          </a:xfrm>
        </p:spPr>
        <p:txBody>
          <a:bodyPr>
            <a:normAutofit/>
          </a:bodyPr>
          <a:lstStyle>
            <a:lvl1pPr marL="0" indent="0" algn="l">
              <a:spcBef>
                <a:spcPts val="0"/>
              </a:spcBef>
              <a:buNone/>
              <a:defRPr sz="16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3810000" y="2571750"/>
            <a:ext cx="4876800" cy="2286000"/>
          </a:xfrm>
        </p:spPr>
        <p:txBody>
          <a:bodyPr/>
          <a:lstStyle>
            <a:lvl1pPr marL="137160" indent="-137160">
              <a:lnSpc>
                <a:spcPts val="2100"/>
              </a:lnSpc>
              <a:spcBef>
                <a:spcPts val="600"/>
              </a:spcBef>
              <a:defRPr sz="1950" b="0">
                <a:latin typeface="+mn-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1"/>
          </p:nvPr>
        </p:nvSpPr>
        <p:spPr>
          <a:xfrm>
            <a:off x="304800" y="1428750"/>
            <a:ext cx="3505200" cy="3543300"/>
          </a:xfrm>
        </p:spPr>
        <p:txBody>
          <a:bodyPr/>
          <a:lstStyle/>
          <a:p>
            <a:endParaRPr lang="en-US"/>
          </a:p>
        </p:txBody>
      </p:sp>
    </p:spTree>
    <p:extLst>
      <p:ext uri="{BB962C8B-B14F-4D97-AF65-F5344CB8AC3E}">
        <p14:creationId xmlns:p14="http://schemas.microsoft.com/office/powerpoint/2010/main" val="40685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00BBF-C01E-4270-88D7-3E25614C8D81}" type="slidenum">
              <a:rPr lang="en-US" altLang="en-US"/>
              <a:pPr>
                <a:defRPr/>
              </a:pPr>
              <a:t>‹#›</a:t>
            </a:fld>
            <a:endParaRPr lang="en-US" altLang="en-US"/>
          </a:p>
        </p:txBody>
      </p:sp>
    </p:spTree>
    <p:extLst>
      <p:ext uri="{BB962C8B-B14F-4D97-AF65-F5344CB8AC3E}">
        <p14:creationId xmlns:p14="http://schemas.microsoft.com/office/powerpoint/2010/main" val="411883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0A0EB24-A987-3942-B3C9-965DD2CAA9C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3C80033-9DAF-DA49-A448-D77E91B49AC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CBBBA71-30F3-2640-A7E1-9090A37AD08F}"/>
              </a:ext>
            </a:extLst>
          </p:cNvPr>
          <p:cNvSpPr>
            <a:spLocks noGrp="1"/>
          </p:cNvSpPr>
          <p:nvPr>
            <p:ph type="sldNum" sz="quarter" idx="12"/>
          </p:nvPr>
        </p:nvSpPr>
        <p:spPr/>
        <p:txBody>
          <a:bodyPr/>
          <a:lstStyle>
            <a:lvl1pPr>
              <a:defRPr/>
            </a:lvl1pPr>
          </a:lstStyle>
          <a:p>
            <a:pPr>
              <a:defRPr/>
            </a:pPr>
            <a:fld id="{354020D5-4974-485E-B1EE-FB6449F660AD}" type="slidenum">
              <a:rPr lang="en-US" altLang="en-US"/>
              <a:pPr>
                <a:defRPr/>
              </a:pPr>
              <a:t>‹#›</a:t>
            </a:fld>
            <a:endParaRPr lang="en-US" altLang="en-US"/>
          </a:p>
        </p:txBody>
      </p:sp>
    </p:spTree>
    <p:extLst>
      <p:ext uri="{BB962C8B-B14F-4D97-AF65-F5344CB8AC3E}">
        <p14:creationId xmlns:p14="http://schemas.microsoft.com/office/powerpoint/2010/main" val="166313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9218-AF1E-8247-8DBD-1CE06D3E39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F1C0C-4555-E742-A0A2-18C1D397D3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0EB24-A987-3942-B3C9-965DD2CAA9C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3C80033-9DAF-DA49-A448-D77E91B49AC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CBBBA71-30F3-2640-A7E1-9090A37AD08F}"/>
              </a:ext>
            </a:extLst>
          </p:cNvPr>
          <p:cNvSpPr>
            <a:spLocks noGrp="1"/>
          </p:cNvSpPr>
          <p:nvPr>
            <p:ph type="sldNum" sz="quarter" idx="12"/>
          </p:nvPr>
        </p:nvSpPr>
        <p:spPr/>
        <p:txBody>
          <a:bodyPr/>
          <a:lstStyle>
            <a:lvl1pPr>
              <a:defRPr/>
            </a:lvl1pPr>
          </a:lstStyle>
          <a:p>
            <a:pPr>
              <a:defRPr/>
            </a:pPr>
            <a:fld id="{6E7B042A-F4A7-427C-8C8E-B40DCBF83EDB}" type="slidenum">
              <a:rPr lang="en-US" altLang="en-US"/>
              <a:pPr>
                <a:defRPr/>
              </a:pPr>
              <a:t>‹#›</a:t>
            </a:fld>
            <a:endParaRPr lang="en-US" altLang="en-US"/>
          </a:p>
        </p:txBody>
      </p:sp>
    </p:spTree>
    <p:extLst>
      <p:ext uri="{BB962C8B-B14F-4D97-AF65-F5344CB8AC3E}">
        <p14:creationId xmlns:p14="http://schemas.microsoft.com/office/powerpoint/2010/main" val="363570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E41C-EA85-914F-B110-C85E9DD6C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0E083F-63D3-BA43-BDC4-4E374E2184B5}"/>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6B3B48-CB7E-3E40-A50B-116119346C9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0A0EB24-A987-3942-B3C9-965DD2CAA9C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3C80033-9DAF-DA49-A448-D77E91B49AC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CBBBA71-30F3-2640-A7E1-9090A37AD08F}"/>
              </a:ext>
            </a:extLst>
          </p:cNvPr>
          <p:cNvSpPr>
            <a:spLocks noGrp="1"/>
          </p:cNvSpPr>
          <p:nvPr>
            <p:ph type="sldNum" sz="quarter" idx="12"/>
          </p:nvPr>
        </p:nvSpPr>
        <p:spPr/>
        <p:txBody>
          <a:bodyPr/>
          <a:lstStyle>
            <a:lvl1pPr>
              <a:defRPr/>
            </a:lvl1pPr>
          </a:lstStyle>
          <a:p>
            <a:pPr>
              <a:defRPr/>
            </a:pPr>
            <a:fld id="{D1BF09D1-A40F-4468-B3EB-543732C7EF9D}" type="slidenum">
              <a:rPr lang="en-US" altLang="en-US"/>
              <a:pPr>
                <a:defRPr/>
              </a:pPr>
              <a:t>‹#›</a:t>
            </a:fld>
            <a:endParaRPr lang="en-US" altLang="en-US"/>
          </a:p>
        </p:txBody>
      </p:sp>
    </p:spTree>
    <p:extLst>
      <p:ext uri="{BB962C8B-B14F-4D97-AF65-F5344CB8AC3E}">
        <p14:creationId xmlns:p14="http://schemas.microsoft.com/office/powerpoint/2010/main" val="404759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College of Medicine</a:t>
            </a:r>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066355A-084C-D24E-9AD2-7E4FC41EA627}" type="slidenum">
              <a:rPr lang="en-US" smtClean="0"/>
              <a:t>‹#›</a:t>
            </a:fld>
            <a:endParaRPr lang="en-US"/>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566863" cy="5143500"/>
          </a:xfrm>
          <a:prstGeom prst="rect">
            <a:avLst/>
          </a:prstGeom>
        </p:spPr>
      </p:pic>
      <p:sp>
        <p:nvSpPr>
          <p:cNvPr id="9" name="Title Placeholder 8"/>
          <p:cNvSpPr>
            <a:spLocks noGrp="1"/>
          </p:cNvSpPr>
          <p:nvPr>
            <p:ph type="title"/>
          </p:nvPr>
        </p:nvSpPr>
        <p:spPr>
          <a:xfrm>
            <a:off x="1944666" y="273844"/>
            <a:ext cx="6570684" cy="994172"/>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p:cNvSpPr>
            <a:spLocks noGrp="1"/>
          </p:cNvSpPr>
          <p:nvPr>
            <p:ph type="body" idx="1"/>
          </p:nvPr>
        </p:nvSpPr>
        <p:spPr>
          <a:xfrm>
            <a:off x="1944666" y="1369219"/>
            <a:ext cx="6570684"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5548843"/>
      </p:ext>
    </p:extLst>
  </p:cSld>
  <p:clrMap bg1="lt1" tx1="dk1" bg2="lt2" tx2="dk2" accent1="accent1" accent2="accent2" accent3="accent3" accent4="accent4" accent5="accent5" accent6="accent6" hlink="hlink" folHlink="folHlink"/>
  <p:sldLayoutIdLst>
    <p:sldLayoutId id="2147493456" r:id="rId1"/>
    <p:sldLayoutId id="2147493468" r:id="rId2"/>
    <p:sldLayoutId id="2147493470" r:id="rId3"/>
    <p:sldLayoutId id="2147493471" r:id="rId4"/>
    <p:sldLayoutId id="2147493472" r:id="rId5"/>
    <p:sldLayoutId id="2147493473" r:id="rId6"/>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lumOff val="50000"/>
            </a:schemeClr>
          </a:solidFill>
          <a:latin typeface="+mn-lt"/>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lumOff val="50000"/>
            </a:schemeClr>
          </a:solidFill>
          <a:latin typeface="+mn-lt"/>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mn-lt"/>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mn-lt"/>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med.uc.edu/education/medical-student-education/office-of-medical-education/integrated-curriculum/m3-integrated-clinical-clerkship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med.uc.edu/docs/default-source/default-document-library/2024-25-m3-calendar-final.pdf?sfvrsn=d7be36e9_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med.uc.edu/docs/default-source/default-document-library/2024-25-m4-calendar-final.pdf?sfvrsn=1bbac754_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mailto:bustamam@ucmail.uc.edu" TargetMode="External"/><Relationship Id="rId13" Type="http://schemas.openxmlformats.org/officeDocument/2006/relationships/hyperlink" Target="mailto:johnstpw@ucmail.uc.edu" TargetMode="External"/><Relationship Id="rId18" Type="http://schemas.openxmlformats.org/officeDocument/2006/relationships/hyperlink" Target="https://mailuc-my.sharepoint.com/:w:/g/personal/burggm_ucmail_uc_edu/EbXRtoGcFFlIs_SO3rYIvz8BFLmrUwQx_rRilY3eBBJE1Q?e=1NcT1b" TargetMode="External"/><Relationship Id="rId3" Type="http://schemas.openxmlformats.org/officeDocument/2006/relationships/hyperlink" Target="mailto:picklesr@ucmail.uc.edu" TargetMode="External"/><Relationship Id="rId7" Type="http://schemas.openxmlformats.org/officeDocument/2006/relationships/hyperlink" Target="mailto:wises3@ucmail.uc.edu" TargetMode="External"/><Relationship Id="rId12" Type="http://schemas.openxmlformats.org/officeDocument/2006/relationships/hyperlink" Target="mailto:mimi.pence@cchmc.org" TargetMode="External"/><Relationship Id="rId17" Type="http://schemas.openxmlformats.org/officeDocument/2006/relationships/hyperlink" Target="https://med.uc.edu/education/medical-student-education/office-of-medical-education/integrated-curriculum/m3-integrated-clinical-clerkships" TargetMode="External"/><Relationship Id="rId2" Type="http://schemas.openxmlformats.org/officeDocument/2006/relationships/notesSlide" Target="../notesSlides/notesSlide13.xml"/><Relationship Id="rId16" Type="http://schemas.openxmlformats.org/officeDocument/2006/relationships/hyperlink" Target="mailto:normanno@ucmail.uc.edu" TargetMode="External"/><Relationship Id="rId1" Type="http://schemas.openxmlformats.org/officeDocument/2006/relationships/slideLayout" Target="../slideLayouts/slideLayout6.xml"/><Relationship Id="rId6" Type="http://schemas.openxmlformats.org/officeDocument/2006/relationships/hyperlink" Target="mailto:ionascgi@ucmail.uc.edu" TargetMode="External"/><Relationship Id="rId11" Type="http://schemas.openxmlformats.org/officeDocument/2006/relationships/hyperlink" Target="mailto:lehmance@ucmail.uc.edu" TargetMode="External"/><Relationship Id="rId5" Type="http://schemas.openxmlformats.org/officeDocument/2006/relationships/hyperlink" Target="mailto:coberll@ucmail.uc.edu" TargetMode="External"/><Relationship Id="rId15" Type="http://schemas.openxmlformats.org/officeDocument/2006/relationships/hyperlink" Target="mailto:sagesila@ucmail.uc.edu" TargetMode="External"/><Relationship Id="rId10" Type="http://schemas.openxmlformats.org/officeDocument/2006/relationships/hyperlink" Target="mailto:cassadnc@ucmail.uc.edu" TargetMode="External"/><Relationship Id="rId4" Type="http://schemas.openxmlformats.org/officeDocument/2006/relationships/hyperlink" Target="mailto:jamisony@ucmail.uc.edu" TargetMode="External"/><Relationship Id="rId9" Type="http://schemas.openxmlformats.org/officeDocument/2006/relationships/hyperlink" Target="mailto:morri4J9@ucmail.uc.edu" TargetMode="External"/><Relationship Id="rId14" Type="http://schemas.openxmlformats.org/officeDocument/2006/relationships/hyperlink" Target="mailto:kirklasy@ucmail.uc.edu"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baxterms@ucmail.uc.edu" TargetMode="External"/><Relationship Id="rId13" Type="http://schemas.openxmlformats.org/officeDocument/2006/relationships/hyperlink" Target="mailto:dawn.bragg@ucmail.uc.edu" TargetMode="External"/><Relationship Id="rId3" Type="http://schemas.openxmlformats.org/officeDocument/2006/relationships/hyperlink" Target="https://med.uc.edu/education/medical-student-education/office-of-medical-education/home" TargetMode="External"/><Relationship Id="rId7" Type="http://schemas.openxmlformats.org/officeDocument/2006/relationships/hyperlink" Target="mailto:tracy.pritchard@uc.edu" TargetMode="External"/><Relationship Id="rId12" Type="http://schemas.openxmlformats.org/officeDocument/2006/relationships/hyperlink" Target="https://med.uc.edu/education/medical-student-education/student-affairs" TargetMode="External"/><Relationship Id="rId17" Type="http://schemas.openxmlformats.org/officeDocument/2006/relationships/hyperlink" Target="mailto:wilsokk@ucmail.uc.edu" TargetMode="External"/><Relationship Id="rId2" Type="http://schemas.openxmlformats.org/officeDocument/2006/relationships/notesSlide" Target="../notesSlides/notesSlide14.xml"/><Relationship Id="rId16" Type="http://schemas.openxmlformats.org/officeDocument/2006/relationships/hyperlink" Target="mailto:stilesjn@ucmail.uc.edu" TargetMode="External"/><Relationship Id="rId1" Type="http://schemas.openxmlformats.org/officeDocument/2006/relationships/slideLayout" Target="../slideLayouts/slideLayout6.xml"/><Relationship Id="rId6" Type="http://schemas.openxmlformats.org/officeDocument/2006/relationships/hyperlink" Target="mailto:turnela@ucmail.uc.edu" TargetMode="External"/><Relationship Id="rId11" Type="http://schemas.openxmlformats.org/officeDocument/2006/relationships/hyperlink" Target="mailto:amy.guiot@cchmc.org" TargetMode="External"/><Relationship Id="rId5" Type="http://schemas.openxmlformats.org/officeDocument/2006/relationships/hyperlink" Target="mailto:giffinbj@ucmail.uc.edu" TargetMode="External"/><Relationship Id="rId15" Type="http://schemas.openxmlformats.org/officeDocument/2006/relationships/hyperlink" Target="mailto:millsa8@ucmail.uc.edu" TargetMode="External"/><Relationship Id="rId10" Type="http://schemas.openxmlformats.org/officeDocument/2006/relationships/hyperlink" Target="mailto:burggm@ucmail.uc.edu" TargetMode="External"/><Relationship Id="rId4" Type="http://schemas.openxmlformats.org/officeDocument/2006/relationships/hyperlink" Target="mailto:bakerpl@ucmail.uc.edu" TargetMode="External"/><Relationship Id="rId9" Type="http://schemas.openxmlformats.org/officeDocument/2006/relationships/hyperlink" Target="mailto:weber2de@ucmail.uc.edu" TargetMode="External"/><Relationship Id="rId14" Type="http://schemas.openxmlformats.org/officeDocument/2006/relationships/hyperlink" Target="mailto:maloshll@ucmail.uc.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med.uc.edu/admissions/medical-student-admissions" TargetMode="External"/><Relationship Id="rId7" Type="http://schemas.openxmlformats.org/officeDocument/2006/relationships/hyperlink" Target="mailto:pandyasi@ucmail.uc.edu"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mailto:awosikba@ucmail.uc.edu" TargetMode="External"/><Relationship Id="rId5" Type="http://schemas.openxmlformats.org/officeDocument/2006/relationships/hyperlink" Target="https://med.uc.edu/diversity/home" TargetMode="External"/><Relationship Id="rId4" Type="http://schemas.openxmlformats.org/officeDocument/2006/relationships/hyperlink" Target="mailto:batiskdl@ucmail.uc.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hyperlink" Target="https://mailuc-my.sharepoint.com/:b:/r/personal/burggm_ucmail_uc_edu/Documents/Residents%20as%20Teachers/2023%20Cincinnati%20Medicine%20Teaching%20Modules/Sample_Core_Blank.pdf?csf=1&amp;web=1&amp;e=orRqCo"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mailuc-my.sharepoint.com/:b:/r/personal/burggm_ucmail_uc_edu/Documents/M3-M4%20Clerkship%20Coordinator%20Resources/Universal%20Clerkship%20Documents/Evaluations/AI_IM.pdf?csf=1&amp;web=1&amp;e=rZgKHS"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uc.mediaspace.kaltura.com/media/New+Preceptor+Evaluation-+Information+for+preceptors/1_rvkiabqk"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your-health/isolation.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mailto:Deana.Brown@uchealth.com" TargetMode="External"/><Relationship Id="rId5" Type="http://schemas.openxmlformats.org/officeDocument/2006/relationships/hyperlink" Target="http://www.uc.edu/publichealth" TargetMode="External"/><Relationship Id="rId4" Type="http://schemas.openxmlformats.org/officeDocument/2006/relationships/hyperlink" Target="https://mailuc-my.sharepoint.com/:b:/g/personal/burggm_ucmail_uc_edu/EcpKWRCdSI9Iid2Dxb3hyhIBEu09rrHceGg5jtiBtAzZxA?e=m6XPh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med.uc.edu/docs/default-source/medical-education/uccom-medical-student-policies/assessment-of-student-performance-by-faculty-healthcare-providers.pdf?sfvrsn=ab1c53d2_0"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s://med.uc.edu/about/admin-offices/faculty/development"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hyperlink" Target="https://med.uc.edu/docs/default-source/medical-education/uccom-medical-student-policies/appendix-3-required-patient-encounters-5-5-22-approved-clean-2.pdf?sfvrsn=6e468788_0" TargetMode="External"/><Relationship Id="rId3" Type="http://schemas.microsoft.com/office/2018/10/relationships/comments" Target="../comments/modernComment_10D_3ACD801.xml"/><Relationship Id="rId7" Type="http://schemas.openxmlformats.org/officeDocument/2006/relationships/hyperlink" Target="https://med.uc.edu/docs/default-source/medical-education/uccom-medical-student-policies/clinical-supervision-policy.pdf?sfvrsn=e8811f32_0"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med.uc.edu/docs/default-source/medical-education/uccom-medical-student-policies/m3-4-attendance-and-absence-policy-6-3-21--approved-6-3-21.pdf?sfvrsn=1cbb32b2_4" TargetMode="External"/><Relationship Id="rId11" Type="http://schemas.openxmlformats.org/officeDocument/2006/relationships/hyperlink" Target="https://med.uc.edu/education/medical-student-education/office-of-medical-education/student-handbook-policy-portal" TargetMode="External"/><Relationship Id="rId5" Type="http://schemas.openxmlformats.org/officeDocument/2006/relationships/hyperlink" Target="https://med.uc.edu/docs/default-source/medical-education/uccom-medical-student-policies/download-the-policy00953adbd06b6357af75ff00009c3e1a.pdf?sfvrsn=a01f86ff_0" TargetMode="External"/><Relationship Id="rId10" Type="http://schemas.openxmlformats.org/officeDocument/2006/relationships/hyperlink" Target="https://med.uc.edu/docs/default-source/medical-education/uccom-medical-student-policies/discrimination-harassment-or-retaliation-reporting-policy-approved.pdf?sfvrsn=7f4d3f86_2" TargetMode="External"/><Relationship Id="rId4" Type="http://schemas.openxmlformats.org/officeDocument/2006/relationships/hyperlink" Target="https://med.uc.edu/docs/default-source/medical-education/uccom-medical-student-policies/download-the-policy1d953adbd06b6357af75ff00009c3e1a.pdf?sfvrsn=c60cf3df_0" TargetMode="External"/><Relationship Id="rId9" Type="http://schemas.openxmlformats.org/officeDocument/2006/relationships/hyperlink" Target="https://med.uc.edu/docs/default-source/medical-education/uccom-medical-student-policies/appendix-2-required-clinical-procedures-5-5-22-approved-clean.pdf?sfvrsn=c2beed31_2"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uccomdiversity@uc.edu" TargetMode="External"/><Relationship Id="rId2" Type="http://schemas.openxmlformats.org/officeDocument/2006/relationships/hyperlink" Target="mailto:braggds@ucmail.uc.edu" TargetMode="External"/><Relationship Id="rId1" Type="http://schemas.openxmlformats.org/officeDocument/2006/relationships/slideLayout" Target="../slideLayouts/slideLayout6.xml"/><Relationship Id="rId6" Type="http://schemas.openxmlformats.org/officeDocument/2006/relationships/hyperlink" Target="https://www.uc.edu/about/hotline.html" TargetMode="External"/><Relationship Id="rId5" Type="http://schemas.openxmlformats.org/officeDocument/2006/relationships/hyperlink" Target="https://comdo-wcnlb.uc.edu/emos/resources/reportmistreatment.aspx" TargetMode="External"/><Relationship Id="rId4" Type="http://schemas.openxmlformats.org/officeDocument/2006/relationships/hyperlink" Target="mailto:ogei@uc.edu"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med.uc.edu/docs/default-source/medical-education/uccom-medical-student-policies/discrimination-harassment-or-retaliation-reporting-policy-approved.pdf?sfvrsn=7f4d3f86_2"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www.facultyfocus.com/articles/effective-classroom-management/responding-to-microaggressions-in-the-classroom/" TargetMode="External"/><Relationship Id="rId2" Type="http://schemas.openxmlformats.org/officeDocument/2006/relationships/hyperlink" Target="https://onlinelibrary.wiley.com/doi/10.1002/pmrj.12229"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3"/>
          <p:cNvSpPr>
            <a:spLocks noGrp="1" noChangeArrowheads="1"/>
          </p:cNvSpPr>
          <p:nvPr>
            <p:ph type="ctrTitle"/>
          </p:nvPr>
        </p:nvSpPr>
        <p:spPr>
          <a:xfrm>
            <a:off x="1633928" y="1200150"/>
            <a:ext cx="7397645" cy="1428750"/>
          </a:xfrm>
        </p:spPr>
        <p:txBody>
          <a:bodyPr>
            <a:normAutofit/>
          </a:bodyPr>
          <a:lstStyle/>
          <a:p>
            <a:pPr algn="ctr"/>
            <a:r>
              <a:rPr lang="en-US" altLang="en-US" b="1" dirty="0"/>
              <a:t>Supervising Medical Students: </a:t>
            </a:r>
            <a:br>
              <a:rPr lang="en-US" altLang="en-US" b="1" dirty="0"/>
            </a:br>
            <a:r>
              <a:rPr lang="en-US" altLang="en-US" b="1" dirty="0"/>
              <a:t>Your Role as an Educator</a:t>
            </a:r>
            <a:br>
              <a:rPr lang="en-US" altLang="en-US" b="1" dirty="0"/>
            </a:br>
            <a:endParaRPr lang="en-US" altLang="en-US" sz="1800" b="1" i="1" dirty="0"/>
          </a:p>
        </p:txBody>
      </p:sp>
      <p:sp>
        <p:nvSpPr>
          <p:cNvPr id="3074" name="Rectangle 4"/>
          <p:cNvSpPr>
            <a:spLocks noGrp="1" noChangeArrowheads="1"/>
          </p:cNvSpPr>
          <p:nvPr>
            <p:ph type="subTitle" idx="1"/>
          </p:nvPr>
        </p:nvSpPr>
        <p:spPr bwMode="auto">
          <a:xfrm>
            <a:off x="2156188" y="3143250"/>
            <a:ext cx="6286500" cy="1314450"/>
          </a:xfrm>
        </p:spPr>
        <p:txBody>
          <a:bodyPr wrap="square" numCol="1" anchor="t" anchorCtr="0" compatLnSpc="1">
            <a:prstTxWarp prst="textNoShape">
              <a:avLst/>
            </a:prstTxWarp>
          </a:bodyPr>
          <a:lstStyle/>
          <a:p>
            <a:r>
              <a:rPr lang="en-US" altLang="en-US" sz="3000" b="1" i="1" dirty="0"/>
              <a:t>The University of Cincinnati </a:t>
            </a:r>
          </a:p>
          <a:p>
            <a:r>
              <a:rPr lang="en-US" altLang="en-US" sz="3000" b="1" i="1" dirty="0"/>
              <a:t>College of Medicine</a:t>
            </a:r>
            <a:endParaRPr lang="en-US" altLang="en-US" sz="3000" dirty="0"/>
          </a:p>
        </p:txBody>
      </p:sp>
    </p:spTree>
    <p:extLst>
      <p:ext uri="{BB962C8B-B14F-4D97-AF65-F5344CB8AC3E}">
        <p14:creationId xmlns:p14="http://schemas.microsoft.com/office/powerpoint/2010/main" val="2188217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noChangeArrowheads="1"/>
          </p:cNvSpPr>
          <p:nvPr>
            <p:ph type="title"/>
          </p:nvPr>
        </p:nvSpPr>
        <p:spPr>
          <a:xfrm>
            <a:off x="2137554" y="28394"/>
            <a:ext cx="6570684" cy="798149"/>
          </a:xfrm>
        </p:spPr>
        <p:txBody>
          <a:bodyPr>
            <a:normAutofit fontScale="90000"/>
          </a:bodyPr>
          <a:lstStyle/>
          <a:p>
            <a:pPr algn="ctr"/>
            <a:r>
              <a:rPr lang="en-US" altLang="en-US" sz="2800" dirty="0"/>
              <a:t>Cincinnati Medicine Program Competencies</a:t>
            </a:r>
          </a:p>
        </p:txBody>
      </p:sp>
      <p:graphicFrame>
        <p:nvGraphicFramePr>
          <p:cNvPr id="2" name="Table 1"/>
          <p:cNvGraphicFramePr>
            <a:graphicFrameLocks noGrp="1"/>
          </p:cNvGraphicFramePr>
          <p:nvPr>
            <p:extLst>
              <p:ext uri="{D42A27DB-BD31-4B8C-83A1-F6EECF244321}">
                <p14:modId xmlns:p14="http://schemas.microsoft.com/office/powerpoint/2010/main" val="1042246716"/>
              </p:ext>
            </p:extLst>
          </p:nvPr>
        </p:nvGraphicFramePr>
        <p:xfrm>
          <a:off x="1866275" y="661688"/>
          <a:ext cx="7113242" cy="4221480"/>
        </p:xfrm>
        <a:graphic>
          <a:graphicData uri="http://schemas.openxmlformats.org/drawingml/2006/table">
            <a:tbl>
              <a:tblPr firstRow="1" bandRow="1">
                <a:tableStyleId>{5C22544A-7EE6-4342-B048-85BDC9FD1C3A}</a:tableStyleId>
              </a:tblPr>
              <a:tblGrid>
                <a:gridCol w="1641423">
                  <a:extLst>
                    <a:ext uri="{9D8B030D-6E8A-4147-A177-3AD203B41FA5}">
                      <a16:colId xmlns:a16="http://schemas.microsoft.com/office/drawing/2014/main" val="1576841231"/>
                    </a:ext>
                  </a:extLst>
                </a:gridCol>
                <a:gridCol w="5471819">
                  <a:extLst>
                    <a:ext uri="{9D8B030D-6E8A-4147-A177-3AD203B41FA5}">
                      <a16:colId xmlns:a16="http://schemas.microsoft.com/office/drawing/2014/main" val="2129737180"/>
                    </a:ext>
                  </a:extLst>
                </a:gridCol>
              </a:tblGrid>
              <a:tr h="267702">
                <a:tc>
                  <a:txBody>
                    <a:bodyPr/>
                    <a:lstStyle/>
                    <a:p>
                      <a:r>
                        <a:rPr lang="en-US" sz="1400" b="1" dirty="0">
                          <a:solidFill>
                            <a:schemeClr val="tx1"/>
                          </a:solidFill>
                        </a:rPr>
                        <a:t>Competency</a:t>
                      </a:r>
                    </a:p>
                  </a:txBody>
                  <a:tcPr anchor="ctr">
                    <a:solidFill>
                      <a:schemeClr val="bg1">
                        <a:lumMod val="50000"/>
                      </a:schemeClr>
                    </a:solidFill>
                  </a:tcPr>
                </a:tc>
                <a:tc>
                  <a:txBody>
                    <a:bodyPr/>
                    <a:lstStyle/>
                    <a:p>
                      <a:r>
                        <a:rPr lang="en-US" sz="1400" b="1" dirty="0">
                          <a:solidFill>
                            <a:schemeClr val="tx1"/>
                          </a:solidFill>
                        </a:rPr>
                        <a:t>Competency Description</a:t>
                      </a:r>
                    </a:p>
                  </a:txBody>
                  <a:tcPr anchor="ctr">
                    <a:solidFill>
                      <a:schemeClr val="bg1">
                        <a:lumMod val="50000"/>
                      </a:schemeClr>
                    </a:solidFill>
                  </a:tcPr>
                </a:tc>
                <a:extLst>
                  <a:ext uri="{0D108BD9-81ED-4DB2-BD59-A6C34878D82A}">
                    <a16:rowId xmlns:a16="http://schemas.microsoft.com/office/drawing/2014/main" val="471056127"/>
                  </a:ext>
                </a:extLst>
              </a:tr>
              <a:tr h="370840">
                <a:tc>
                  <a:txBody>
                    <a:bodyPr/>
                    <a:lstStyle/>
                    <a:p>
                      <a:r>
                        <a:rPr lang="en-US" sz="1100" b="1" dirty="0"/>
                        <a:t>Patient Care</a:t>
                      </a:r>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Provide patient-centered care that is compassionate, appropriate, and effective for the treatment of health problems and the promotion of health.</a:t>
                      </a:r>
                    </a:p>
                  </a:txBody>
                  <a:tcPr anchor="ctr">
                    <a:solidFill>
                      <a:schemeClr val="bg1"/>
                    </a:solidFill>
                  </a:tcPr>
                </a:tc>
                <a:extLst>
                  <a:ext uri="{0D108BD9-81ED-4DB2-BD59-A6C34878D82A}">
                    <a16:rowId xmlns:a16="http://schemas.microsoft.com/office/drawing/2014/main" val="1657546777"/>
                  </a:ext>
                </a:extLst>
              </a:tr>
              <a:tr h="370840">
                <a:tc>
                  <a:txBody>
                    <a:bodyPr/>
                    <a:lstStyle/>
                    <a:p>
                      <a:r>
                        <a:rPr lang="en-US" sz="1100" b="1" dirty="0"/>
                        <a:t>Knowledge for Practice</a:t>
                      </a:r>
                    </a:p>
                  </a:txBody>
                  <a:tcPr anchor="c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Demonstrate knowledge of established and evolving biomedical, clinical, epidemiological and social-behavioral sciences, as well as the application of this knowledge to patient care.</a:t>
                      </a:r>
                    </a:p>
                  </a:txBody>
                  <a:tcPr anchor="ctr">
                    <a:solidFill>
                      <a:schemeClr val="bg1">
                        <a:lumMod val="85000"/>
                      </a:schemeClr>
                    </a:solidFill>
                  </a:tcPr>
                </a:tc>
                <a:extLst>
                  <a:ext uri="{0D108BD9-81ED-4DB2-BD59-A6C34878D82A}">
                    <a16:rowId xmlns:a16="http://schemas.microsoft.com/office/drawing/2014/main" val="3926726593"/>
                  </a:ext>
                </a:extLst>
              </a:tr>
              <a:tr h="370840">
                <a:tc>
                  <a:txBody>
                    <a:bodyPr/>
                    <a:lstStyle/>
                    <a:p>
                      <a:r>
                        <a:rPr lang="en-US" sz="1100" b="1" dirty="0"/>
                        <a:t>Practice-Based</a:t>
                      </a:r>
                      <a:r>
                        <a:rPr lang="en-US" sz="1100" b="1" baseline="0" dirty="0"/>
                        <a:t> Learning and Improvement</a:t>
                      </a:r>
                      <a:endParaRPr lang="en-US" sz="11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Demonstrate the ability to investigate and evaluate one’s care of patients, to appraise and assimilate scientific evidence, and to continuously improve patient care based on constant self-evaluation and life-long learning.</a:t>
                      </a:r>
                    </a:p>
                  </a:txBody>
                  <a:tcPr anchor="ctr">
                    <a:solidFill>
                      <a:schemeClr val="bg1"/>
                    </a:solidFill>
                  </a:tcPr>
                </a:tc>
                <a:extLst>
                  <a:ext uri="{0D108BD9-81ED-4DB2-BD59-A6C34878D82A}">
                    <a16:rowId xmlns:a16="http://schemas.microsoft.com/office/drawing/2014/main" val="725036231"/>
                  </a:ext>
                </a:extLst>
              </a:tr>
              <a:tr h="370840">
                <a:tc>
                  <a:txBody>
                    <a:bodyPr/>
                    <a:lstStyle/>
                    <a:p>
                      <a:r>
                        <a:rPr lang="en-US" sz="1100" b="1" dirty="0"/>
                        <a:t>Interpersonal</a:t>
                      </a:r>
                      <a:r>
                        <a:rPr lang="en-US" sz="1100" b="1" baseline="0" dirty="0"/>
                        <a:t> and Communication Skills</a:t>
                      </a:r>
                      <a:endParaRPr lang="en-US" sz="1100" b="1" dirty="0"/>
                    </a:p>
                  </a:txBody>
                  <a:tcPr anchor="c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Demonstrate interpersonal and communication skills that result in the effective exchange of information and collaboration with patients, their families, and health professionals.</a:t>
                      </a:r>
                    </a:p>
                  </a:txBody>
                  <a:tcPr anchor="ctr">
                    <a:solidFill>
                      <a:schemeClr val="bg1">
                        <a:lumMod val="85000"/>
                      </a:schemeClr>
                    </a:solidFill>
                  </a:tcPr>
                </a:tc>
                <a:extLst>
                  <a:ext uri="{0D108BD9-81ED-4DB2-BD59-A6C34878D82A}">
                    <a16:rowId xmlns:a16="http://schemas.microsoft.com/office/drawing/2014/main" val="730826918"/>
                  </a:ext>
                </a:extLst>
              </a:tr>
              <a:tr h="370840">
                <a:tc>
                  <a:txBody>
                    <a:bodyPr/>
                    <a:lstStyle/>
                    <a:p>
                      <a:r>
                        <a:rPr lang="en-US" sz="1100" b="1" dirty="0"/>
                        <a:t>Professionalism</a:t>
                      </a:r>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Demonstrate a commitment to carrying out professional responsibilities and an adherence to ethical principles.</a:t>
                      </a:r>
                    </a:p>
                  </a:txBody>
                  <a:tcPr anchor="ctr">
                    <a:solidFill>
                      <a:schemeClr val="bg1"/>
                    </a:solidFill>
                  </a:tcPr>
                </a:tc>
                <a:extLst>
                  <a:ext uri="{0D108BD9-81ED-4DB2-BD59-A6C34878D82A}">
                    <a16:rowId xmlns:a16="http://schemas.microsoft.com/office/drawing/2014/main" val="2472038464"/>
                  </a:ext>
                </a:extLst>
              </a:tr>
              <a:tr h="370840">
                <a:tc>
                  <a:txBody>
                    <a:bodyPr/>
                    <a:lstStyle/>
                    <a:p>
                      <a:r>
                        <a:rPr lang="en-US" sz="1100" b="1" dirty="0"/>
                        <a:t>Systems-Based Practice</a:t>
                      </a:r>
                    </a:p>
                  </a:txBody>
                  <a:tcPr anchor="c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Demonstrate an awareness of and responsiveness to the larger context and system of health care, as well as the ability to call effectively on other resources in the system to provide optimal health care.</a:t>
                      </a:r>
                    </a:p>
                  </a:txBody>
                  <a:tcPr anchor="ctr">
                    <a:solidFill>
                      <a:schemeClr val="bg1">
                        <a:lumMod val="85000"/>
                      </a:schemeClr>
                    </a:solidFill>
                  </a:tcPr>
                </a:tc>
                <a:extLst>
                  <a:ext uri="{0D108BD9-81ED-4DB2-BD59-A6C34878D82A}">
                    <a16:rowId xmlns:a16="http://schemas.microsoft.com/office/drawing/2014/main" val="4218253733"/>
                  </a:ext>
                </a:extLst>
              </a:tr>
              <a:tr h="370840">
                <a:tc>
                  <a:txBody>
                    <a:bodyPr/>
                    <a:lstStyle/>
                    <a:p>
                      <a:r>
                        <a:rPr lang="en-US" sz="1100" b="1" dirty="0"/>
                        <a:t>Interprofessional</a:t>
                      </a:r>
                      <a:r>
                        <a:rPr lang="en-US" sz="1100" b="1" baseline="0" dirty="0"/>
                        <a:t> Collaboration</a:t>
                      </a:r>
                      <a:endParaRPr lang="en-US" sz="11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Demonstrate the ability to engage in an interprofessional team in a manner that optimizes</a:t>
                      </a:r>
                      <a:r>
                        <a:rPr lang="en-US" sz="1100" baseline="0" dirty="0"/>
                        <a:t> safe, effective patient- and population-centered care. </a:t>
                      </a:r>
                      <a:endParaRPr lang="en-US" sz="1100" dirty="0"/>
                    </a:p>
                  </a:txBody>
                  <a:tcPr anchor="ctr">
                    <a:solidFill>
                      <a:schemeClr val="bg1"/>
                    </a:solidFill>
                  </a:tcPr>
                </a:tc>
                <a:extLst>
                  <a:ext uri="{0D108BD9-81ED-4DB2-BD59-A6C34878D82A}">
                    <a16:rowId xmlns:a16="http://schemas.microsoft.com/office/drawing/2014/main" val="2206703879"/>
                  </a:ext>
                </a:extLst>
              </a:tr>
              <a:tr h="370840">
                <a:tc>
                  <a:txBody>
                    <a:bodyPr/>
                    <a:lstStyle/>
                    <a:p>
                      <a:r>
                        <a:rPr lang="en-US" sz="1100" b="1" dirty="0"/>
                        <a:t>Personal and Professional Development</a:t>
                      </a:r>
                    </a:p>
                  </a:txBody>
                  <a:tcPr anchor="c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Demonstrate the qualities required</a:t>
                      </a:r>
                      <a:r>
                        <a:rPr lang="en-US" sz="1100" baseline="0" dirty="0"/>
                        <a:t> to sustain lifelong personal and professional growth. </a:t>
                      </a:r>
                      <a:endParaRPr lang="en-US" sz="1100" dirty="0"/>
                    </a:p>
                  </a:txBody>
                  <a:tcPr anchor="ctr">
                    <a:solidFill>
                      <a:schemeClr val="bg1">
                        <a:lumMod val="85000"/>
                      </a:schemeClr>
                    </a:solidFill>
                  </a:tcPr>
                </a:tc>
                <a:extLst>
                  <a:ext uri="{0D108BD9-81ED-4DB2-BD59-A6C34878D82A}">
                    <a16:rowId xmlns:a16="http://schemas.microsoft.com/office/drawing/2014/main" val="595784278"/>
                  </a:ext>
                </a:extLst>
              </a:tr>
            </a:tbl>
          </a:graphicData>
        </a:graphic>
      </p:graphicFrame>
      <p:sp>
        <p:nvSpPr>
          <p:cNvPr id="4" name="Rectangle 3"/>
          <p:cNvSpPr/>
          <p:nvPr/>
        </p:nvSpPr>
        <p:spPr>
          <a:xfrm>
            <a:off x="1598400" y="4869299"/>
            <a:ext cx="7632000" cy="246221"/>
          </a:xfrm>
          <a:prstGeom prst="rect">
            <a:avLst/>
          </a:prstGeom>
        </p:spPr>
        <p:txBody>
          <a:bodyPr wrap="square">
            <a:spAutoFit/>
          </a:bodyPr>
          <a:lstStyle/>
          <a:p>
            <a:pPr>
              <a:defRPr/>
            </a:pPr>
            <a:r>
              <a:rPr lang="en-US" sz="1000" i="1" dirty="0"/>
              <a:t>*Note these are the domains of the AAMC Physician Competency Reference Set (and slightly different than the 6 ACGME core competencies).</a:t>
            </a:r>
            <a:endParaRPr lang="en-US" sz="1000" dirty="0"/>
          </a:p>
        </p:txBody>
      </p:sp>
    </p:spTree>
    <p:extLst>
      <p:ext uri="{BB962C8B-B14F-4D97-AF65-F5344CB8AC3E}">
        <p14:creationId xmlns:p14="http://schemas.microsoft.com/office/powerpoint/2010/main" val="240074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2137410" y="134133"/>
            <a:ext cx="6343650" cy="857250"/>
          </a:xfrm>
        </p:spPr>
        <p:txBody>
          <a:bodyPr/>
          <a:lstStyle/>
          <a:p>
            <a:r>
              <a:rPr lang="en-US" altLang="en-US" sz="2700" dirty="0"/>
              <a:t>Cincinnati Medicine M1/2 Requirements</a:t>
            </a:r>
          </a:p>
        </p:txBody>
      </p:sp>
      <p:sp>
        <p:nvSpPr>
          <p:cNvPr id="280579" name="Rectangle 3">
            <a:extLst>
              <a:ext uri="{FF2B5EF4-FFF2-40B4-BE49-F238E27FC236}">
                <a16:creationId xmlns:a16="http://schemas.microsoft.com/office/drawing/2014/main" id="{4DA216C4-668B-1F4A-A8AE-F89381581300}"/>
              </a:ext>
            </a:extLst>
          </p:cNvPr>
          <p:cNvSpPr>
            <a:spLocks noGrp="1" noChangeArrowheads="1"/>
          </p:cNvSpPr>
          <p:nvPr>
            <p:ph sz="half" idx="1"/>
          </p:nvPr>
        </p:nvSpPr>
        <p:spPr>
          <a:xfrm>
            <a:off x="1863090" y="1205049"/>
            <a:ext cx="3364110" cy="3371850"/>
          </a:xfrm>
        </p:spPr>
        <p:txBody>
          <a:bodyPr vert="horz" lIns="91440" tIns="45720" rIns="91440" bIns="45720" rtlCol="0" anchor="t">
            <a:normAutofit fontScale="85000" lnSpcReduction="20000"/>
          </a:bodyPr>
          <a:lstStyle/>
          <a:p>
            <a:pPr>
              <a:buNone/>
              <a:defRPr/>
            </a:pPr>
            <a:r>
              <a:rPr lang="en-US" sz="1800" b="1" dirty="0"/>
              <a:t>M1 YEAR Requirements</a:t>
            </a:r>
            <a:endParaRPr lang="en-US" sz="1800" dirty="0"/>
          </a:p>
          <a:p>
            <a:pPr>
              <a:buNone/>
              <a:defRPr/>
            </a:pPr>
            <a:r>
              <a:rPr lang="en-US" sz="1800" u="sng" dirty="0"/>
              <a:t>Foundational Courses</a:t>
            </a:r>
          </a:p>
          <a:p>
            <a:pPr marL="342900" indent="-342900">
              <a:buFont typeface="+mj-lt"/>
              <a:buAutoNum type="arabicPeriod"/>
              <a:defRPr/>
            </a:pPr>
            <a:r>
              <a:rPr lang="en-US" sz="1800" dirty="0"/>
              <a:t>Fundamentals of Molecular and Cellular Medicine</a:t>
            </a:r>
          </a:p>
          <a:p>
            <a:pPr marL="342900" indent="-342900">
              <a:buFont typeface="+mj-lt"/>
              <a:buAutoNum type="arabicPeriod"/>
              <a:defRPr/>
            </a:pPr>
            <a:r>
              <a:rPr lang="en-US" sz="1800" dirty="0"/>
              <a:t>Physician and Society</a:t>
            </a:r>
          </a:p>
          <a:p>
            <a:pPr marL="342900" indent="-342900">
              <a:buFont typeface="+mj-lt"/>
              <a:buAutoNum type="arabicPeriod"/>
              <a:defRPr/>
            </a:pPr>
            <a:r>
              <a:rPr lang="en-US" sz="1800" dirty="0"/>
              <a:t>Musculoskeletal/Integumentary</a:t>
            </a:r>
          </a:p>
          <a:p>
            <a:pPr marL="342900" indent="-342900">
              <a:buFont typeface="+mj-lt"/>
              <a:buAutoNum type="arabicPeriod"/>
              <a:defRPr/>
            </a:pPr>
            <a:r>
              <a:rPr lang="en-US" sz="1800" dirty="0"/>
              <a:t>Nervous System</a:t>
            </a:r>
          </a:p>
          <a:p>
            <a:pPr marL="342900" indent="-342900">
              <a:buFont typeface="+mj-lt"/>
              <a:buAutoNum type="arabicPeriod"/>
              <a:defRPr/>
            </a:pPr>
            <a:r>
              <a:rPr lang="en-US" sz="1800" dirty="0"/>
              <a:t>Blood System</a:t>
            </a:r>
          </a:p>
          <a:p>
            <a:pPr>
              <a:buNone/>
              <a:defRPr/>
            </a:pPr>
            <a:endParaRPr lang="en-US" sz="1800" dirty="0"/>
          </a:p>
          <a:p>
            <a:pPr>
              <a:buNone/>
              <a:defRPr/>
            </a:pPr>
            <a:r>
              <a:rPr lang="en-US" sz="1800" u="sng" dirty="0"/>
              <a:t>Clinical Experiences</a:t>
            </a:r>
          </a:p>
          <a:p>
            <a:pPr marL="0" indent="0">
              <a:buNone/>
              <a:defRPr/>
            </a:pPr>
            <a:r>
              <a:rPr lang="en-US" sz="1800" dirty="0"/>
              <a:t>Healthcare Emergency Management I</a:t>
            </a:r>
          </a:p>
          <a:p>
            <a:pPr marL="0" indent="0">
              <a:buNone/>
              <a:defRPr/>
            </a:pPr>
            <a:r>
              <a:rPr lang="en-US" sz="1800" dirty="0"/>
              <a:t>Clinical Skills (CS)</a:t>
            </a:r>
          </a:p>
          <a:p>
            <a:pPr marL="0" indent="0">
              <a:buNone/>
              <a:defRPr/>
            </a:pPr>
            <a:r>
              <a:rPr lang="en-US" altLang="en-US" sz="1800" dirty="0"/>
              <a:t>Fundamentals of Doctoring (FOD)</a:t>
            </a:r>
          </a:p>
          <a:p>
            <a:pPr marL="0" indent="0">
              <a:buNone/>
              <a:defRPr/>
            </a:pPr>
            <a:endParaRPr lang="en-US" altLang="en-US" sz="1800" dirty="0"/>
          </a:p>
          <a:p>
            <a:pPr marL="0" indent="0">
              <a:buNone/>
              <a:defRPr/>
            </a:pPr>
            <a:endParaRPr lang="en-US" dirty="0"/>
          </a:p>
          <a:p>
            <a:pPr lvl="1">
              <a:buNone/>
              <a:defRPr/>
            </a:pPr>
            <a:endParaRPr lang="en-US" sz="900" dirty="0"/>
          </a:p>
        </p:txBody>
      </p:sp>
      <p:sp>
        <p:nvSpPr>
          <p:cNvPr id="2" name="Content Placeholder 1">
            <a:extLst>
              <a:ext uri="{FF2B5EF4-FFF2-40B4-BE49-F238E27FC236}">
                <a16:creationId xmlns:a16="http://schemas.microsoft.com/office/drawing/2014/main" id="{7A98251D-AEB6-9F49-889E-E7552D0E4978}"/>
              </a:ext>
            </a:extLst>
          </p:cNvPr>
          <p:cNvSpPr>
            <a:spLocks noGrp="1"/>
          </p:cNvSpPr>
          <p:nvPr>
            <p:ph sz="half" idx="2"/>
          </p:nvPr>
        </p:nvSpPr>
        <p:spPr>
          <a:xfrm>
            <a:off x="5438834" y="1200150"/>
            <a:ext cx="3337966" cy="3371850"/>
          </a:xfrm>
        </p:spPr>
        <p:txBody>
          <a:bodyPr vert="horz" lIns="91440" tIns="45720" rIns="91440" bIns="45720" rtlCol="0" anchor="t">
            <a:normAutofit fontScale="85000" lnSpcReduction="20000"/>
          </a:bodyPr>
          <a:lstStyle/>
          <a:p>
            <a:pPr marL="0" indent="0">
              <a:buNone/>
              <a:defRPr/>
            </a:pPr>
            <a:r>
              <a:rPr lang="en-US" sz="1800" b="1" dirty="0"/>
              <a:t>M2 YEAR Requirements</a:t>
            </a:r>
          </a:p>
          <a:p>
            <a:pPr>
              <a:buNone/>
              <a:defRPr/>
            </a:pPr>
            <a:r>
              <a:rPr lang="en-US" sz="1800" u="sng" dirty="0"/>
              <a:t>Foundational Courses</a:t>
            </a:r>
          </a:p>
          <a:p>
            <a:pPr marL="342900" indent="-342900">
              <a:buFont typeface="+mj-lt"/>
              <a:buAutoNum type="arabicPeriod"/>
              <a:defRPr/>
            </a:pPr>
            <a:r>
              <a:rPr lang="en-US" sz="1800" dirty="0"/>
              <a:t>Cardiovascular and Pulmonary</a:t>
            </a:r>
          </a:p>
          <a:p>
            <a:pPr marL="342900" indent="-342900">
              <a:buFont typeface="+mj-lt"/>
              <a:buAutoNum type="arabicPeriod"/>
              <a:defRPr/>
            </a:pPr>
            <a:r>
              <a:rPr lang="en-US" sz="1800" dirty="0"/>
              <a:t>Renal and Gastrointestinal</a:t>
            </a:r>
          </a:p>
          <a:p>
            <a:pPr marL="342900" indent="-342900">
              <a:buFont typeface="+mj-lt"/>
              <a:buAutoNum type="arabicPeriod"/>
              <a:defRPr/>
            </a:pPr>
            <a:r>
              <a:rPr lang="en-US" sz="1800" dirty="0"/>
              <a:t>Physician and Society</a:t>
            </a:r>
          </a:p>
          <a:p>
            <a:pPr marL="342900" indent="-342900">
              <a:buFont typeface="+mj-lt"/>
              <a:buAutoNum type="arabicPeriod"/>
              <a:defRPr/>
            </a:pPr>
            <a:r>
              <a:rPr lang="en-US" sz="1800" dirty="0"/>
              <a:t>Endocrine and Reproductive</a:t>
            </a:r>
          </a:p>
          <a:p>
            <a:pPr marL="342900" indent="-342900">
              <a:buFont typeface="+mj-lt"/>
              <a:buAutoNum type="arabicPeriod"/>
              <a:defRPr/>
            </a:pPr>
            <a:r>
              <a:rPr lang="en-US" sz="1800" dirty="0"/>
              <a:t>Multi-Systems</a:t>
            </a:r>
          </a:p>
          <a:p>
            <a:pPr>
              <a:buNone/>
              <a:defRPr/>
            </a:pPr>
            <a:endParaRPr lang="en-US" sz="1800" dirty="0"/>
          </a:p>
          <a:p>
            <a:pPr>
              <a:buNone/>
              <a:defRPr/>
            </a:pPr>
            <a:r>
              <a:rPr lang="en-US" sz="1800" u="sng" dirty="0"/>
              <a:t>Clinical Experiences</a:t>
            </a:r>
          </a:p>
          <a:p>
            <a:pPr marL="0" indent="0">
              <a:buNone/>
              <a:defRPr/>
            </a:pPr>
            <a:r>
              <a:rPr lang="en-US" sz="1800" dirty="0"/>
              <a:t>Healthcare Emergency Management II</a:t>
            </a:r>
          </a:p>
          <a:p>
            <a:pPr marL="0" indent="0">
              <a:buNone/>
              <a:defRPr/>
            </a:pPr>
            <a:r>
              <a:rPr lang="en-US" sz="1800" dirty="0"/>
              <a:t>Clinical Skills (CS)</a:t>
            </a:r>
          </a:p>
          <a:p>
            <a:pPr marL="0" indent="0">
              <a:buNone/>
              <a:defRPr/>
            </a:pPr>
            <a:r>
              <a:rPr lang="en-US" altLang="en-US" sz="1800" dirty="0"/>
              <a:t>Fundamentals of Doctoring (FOD)</a:t>
            </a:r>
          </a:p>
          <a:p>
            <a:pPr marL="0" indent="0">
              <a:buNone/>
              <a:defRPr/>
            </a:pPr>
            <a:endParaRPr lang="en-US" altLang="en-US" sz="1800" dirty="0"/>
          </a:p>
          <a:p>
            <a:pPr marL="0" indent="0">
              <a:buNone/>
              <a:defRPr/>
            </a:pPr>
            <a:endParaRPr lang="en-US" sz="1800" dirty="0"/>
          </a:p>
        </p:txBody>
      </p:sp>
    </p:spTree>
    <p:extLst>
      <p:ext uri="{BB962C8B-B14F-4D97-AF65-F5344CB8AC3E}">
        <p14:creationId xmlns:p14="http://schemas.microsoft.com/office/powerpoint/2010/main" val="2702120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noChangeArrowheads="1"/>
          </p:cNvSpPr>
          <p:nvPr>
            <p:ph type="title"/>
          </p:nvPr>
        </p:nvSpPr>
        <p:spPr>
          <a:xfrm>
            <a:off x="1647645" y="166900"/>
            <a:ext cx="7228936" cy="742950"/>
          </a:xfrm>
        </p:spPr>
        <p:txBody>
          <a:bodyPr>
            <a:normAutofit fontScale="90000"/>
          </a:bodyPr>
          <a:lstStyle/>
          <a:p>
            <a:r>
              <a:rPr lang="en-US" altLang="en-US" dirty="0"/>
              <a:t>2024-25 M3 Clerkships and M3 Electives</a:t>
            </a:r>
          </a:p>
        </p:txBody>
      </p:sp>
      <p:sp>
        <p:nvSpPr>
          <p:cNvPr id="20483" name="Content Placeholder 2">
            <a:extLst>
              <a:ext uri="{FF2B5EF4-FFF2-40B4-BE49-F238E27FC236}">
                <a16:creationId xmlns:a16="http://schemas.microsoft.com/office/drawing/2014/main" id="{ED473581-F0FE-1A4F-B710-868AA4187BC7}"/>
              </a:ext>
            </a:extLst>
          </p:cNvPr>
          <p:cNvSpPr>
            <a:spLocks noGrp="1"/>
          </p:cNvSpPr>
          <p:nvPr>
            <p:ph sz="half" idx="1"/>
          </p:nvPr>
        </p:nvSpPr>
        <p:spPr>
          <a:xfrm>
            <a:off x="1930513" y="952676"/>
            <a:ext cx="3429000" cy="2545556"/>
          </a:xfrm>
        </p:spPr>
        <p:txBody>
          <a:bodyPr>
            <a:noAutofit/>
          </a:bodyPr>
          <a:lstStyle/>
          <a:p>
            <a:pPr marL="0" indent="0">
              <a:buNone/>
              <a:defRPr/>
            </a:pPr>
            <a:r>
              <a:rPr lang="en-US" altLang="en-US" sz="1200" u="sng" dirty="0"/>
              <a:t>Family Medicine (4 weeks total)</a:t>
            </a:r>
          </a:p>
          <a:p>
            <a:pPr>
              <a:defRPr/>
            </a:pPr>
            <a:r>
              <a:rPr lang="en-US" altLang="en-US" sz="1200" dirty="0"/>
              <a:t>4 weeks outpatient </a:t>
            </a:r>
          </a:p>
          <a:p>
            <a:pPr marL="0" indent="0">
              <a:buNone/>
              <a:defRPr/>
            </a:pPr>
            <a:r>
              <a:rPr lang="en-US" altLang="en-US" sz="1200" u="sng" dirty="0"/>
              <a:t>Internal Medicine (8 weeks total)</a:t>
            </a:r>
          </a:p>
          <a:p>
            <a:pPr>
              <a:defRPr/>
            </a:pPr>
            <a:r>
              <a:rPr lang="en-US" altLang="en-US" sz="1200" dirty="0"/>
              <a:t>4 weeks inpatient, 4 weeks outpatient</a:t>
            </a:r>
          </a:p>
          <a:p>
            <a:pPr marL="0" indent="0">
              <a:buNone/>
              <a:defRPr/>
            </a:pPr>
            <a:r>
              <a:rPr lang="en-US" altLang="en-US" sz="1200" u="sng" dirty="0"/>
              <a:t>Neuroscience (4 weeks total)</a:t>
            </a:r>
          </a:p>
          <a:p>
            <a:pPr>
              <a:defRPr/>
            </a:pPr>
            <a:r>
              <a:rPr lang="en-US" altLang="en-US" sz="1200" dirty="0"/>
              <a:t>Two 2-week experiences</a:t>
            </a:r>
          </a:p>
          <a:p>
            <a:pPr marL="0" indent="0">
              <a:buNone/>
              <a:defRPr/>
            </a:pPr>
            <a:r>
              <a:rPr lang="en-US" altLang="en-US" sz="1200" u="sng" dirty="0"/>
              <a:t>Obstetrics &amp; Gynecology (6 weeks total)</a:t>
            </a:r>
          </a:p>
          <a:p>
            <a:pPr>
              <a:defRPr/>
            </a:pPr>
            <a:r>
              <a:rPr lang="en-US" altLang="en-US" sz="1200" dirty="0"/>
              <a:t>2 weeks GYN surgery, 2 weeks L&amp;D, 2 weeks outpatient</a:t>
            </a:r>
          </a:p>
        </p:txBody>
      </p:sp>
      <p:sp>
        <p:nvSpPr>
          <p:cNvPr id="14339" name="Content Placeholder 3"/>
          <p:cNvSpPr>
            <a:spLocks noGrp="1" noChangeArrowheads="1"/>
          </p:cNvSpPr>
          <p:nvPr>
            <p:ph sz="half" idx="2"/>
          </p:nvPr>
        </p:nvSpPr>
        <p:spPr bwMode="auto">
          <a:xfrm>
            <a:off x="5448504" y="952676"/>
            <a:ext cx="3257550" cy="2336329"/>
          </a:xfrm>
        </p:spPr>
        <p:txBody>
          <a:bodyPr wrap="square" numCol="1" anchor="t" anchorCtr="0" compatLnSpc="1">
            <a:prstTxWarp prst="textNoShape">
              <a:avLst/>
            </a:prstTxWarp>
            <a:normAutofit/>
          </a:bodyPr>
          <a:lstStyle/>
          <a:p>
            <a:pPr marL="0" lvl="1" indent="0">
              <a:lnSpc>
                <a:spcPts val="1350"/>
              </a:lnSpc>
              <a:spcBef>
                <a:spcPct val="0"/>
              </a:spcBef>
              <a:buNone/>
            </a:pPr>
            <a:r>
              <a:rPr lang="en-US" altLang="en-US" sz="1200" u="sng" dirty="0"/>
              <a:t>Pediatrics (8 weeks total) </a:t>
            </a:r>
          </a:p>
          <a:p>
            <a:pPr marL="192881" lvl="1" indent="-192881">
              <a:lnSpc>
                <a:spcPts val="1350"/>
              </a:lnSpc>
              <a:spcBef>
                <a:spcPts val="450"/>
              </a:spcBef>
              <a:buFontTx/>
              <a:buChar char="•"/>
            </a:pPr>
            <a:r>
              <a:rPr lang="en-US" altLang="en-US" sz="1200" dirty="0"/>
              <a:t>4 weeks inpatient, 4 weeks outpatient</a:t>
            </a:r>
          </a:p>
          <a:p>
            <a:pPr marL="192881" lvl="1" indent="-192881">
              <a:lnSpc>
                <a:spcPts val="1350"/>
              </a:lnSpc>
              <a:spcBef>
                <a:spcPct val="0"/>
              </a:spcBef>
              <a:buFontTx/>
              <a:buChar char="•"/>
            </a:pPr>
            <a:endParaRPr lang="en-US" altLang="en-US" sz="1200" dirty="0"/>
          </a:p>
          <a:p>
            <a:pPr marL="0" lvl="1" indent="0">
              <a:lnSpc>
                <a:spcPts val="1350"/>
              </a:lnSpc>
              <a:spcBef>
                <a:spcPct val="0"/>
              </a:spcBef>
              <a:buNone/>
            </a:pPr>
            <a:r>
              <a:rPr lang="en-US" altLang="en-US" sz="1200" u="sng" dirty="0"/>
              <a:t>Psychiatry (6 weeks total)</a:t>
            </a:r>
          </a:p>
          <a:p>
            <a:pPr marL="192881" lvl="1" indent="-192881">
              <a:lnSpc>
                <a:spcPts val="1350"/>
              </a:lnSpc>
              <a:spcBef>
                <a:spcPts val="450"/>
              </a:spcBef>
              <a:buFontTx/>
              <a:buChar char="•"/>
            </a:pPr>
            <a:r>
              <a:rPr lang="en-US" altLang="en-US" sz="1200" dirty="0"/>
              <a:t>Two 3-week experiences</a:t>
            </a:r>
          </a:p>
          <a:p>
            <a:pPr marL="192881" lvl="1" indent="-192881">
              <a:lnSpc>
                <a:spcPts val="1350"/>
              </a:lnSpc>
              <a:spcBef>
                <a:spcPct val="0"/>
              </a:spcBef>
              <a:buFontTx/>
              <a:buChar char="•"/>
            </a:pPr>
            <a:endParaRPr lang="en-US" altLang="en-US" sz="1200" dirty="0"/>
          </a:p>
          <a:p>
            <a:pPr marL="0" lvl="1" indent="0">
              <a:lnSpc>
                <a:spcPts val="1350"/>
              </a:lnSpc>
              <a:spcBef>
                <a:spcPct val="0"/>
              </a:spcBef>
              <a:buNone/>
            </a:pPr>
            <a:r>
              <a:rPr lang="en-US" altLang="en-US" sz="1200" u="sng" dirty="0"/>
              <a:t>Surgery (8 weeks total)</a:t>
            </a:r>
          </a:p>
          <a:p>
            <a:pPr marL="192881" lvl="1" indent="-192881">
              <a:lnSpc>
                <a:spcPts val="1350"/>
              </a:lnSpc>
              <a:spcBef>
                <a:spcPts val="450"/>
              </a:spcBef>
              <a:buFontTx/>
              <a:buChar char="•"/>
            </a:pPr>
            <a:r>
              <a:rPr lang="en-US" altLang="en-US" sz="1200" dirty="0"/>
              <a:t>4 weeks core surgery, 4 weeks specialty </a:t>
            </a:r>
            <a:endParaRPr lang="en-US" altLang="en-US" sz="1200" dirty="0">
              <a:solidFill>
                <a:srgbClr val="FF0000"/>
              </a:solidFill>
            </a:endParaRPr>
          </a:p>
        </p:txBody>
      </p:sp>
      <p:sp>
        <p:nvSpPr>
          <p:cNvPr id="5" name="TextBox 4">
            <a:extLst>
              <a:ext uri="{FF2B5EF4-FFF2-40B4-BE49-F238E27FC236}">
                <a16:creationId xmlns:a16="http://schemas.microsoft.com/office/drawing/2014/main" id="{150EB089-DC50-CF4F-BF8F-FF256710742F}"/>
              </a:ext>
            </a:extLst>
          </p:cNvPr>
          <p:cNvSpPr txBox="1"/>
          <p:nvPr/>
        </p:nvSpPr>
        <p:spPr>
          <a:xfrm>
            <a:off x="1930513" y="3292398"/>
            <a:ext cx="6525816" cy="1073499"/>
          </a:xfrm>
          <a:prstGeom prst="rect">
            <a:avLst/>
          </a:prstGeom>
          <a:noFill/>
        </p:spPr>
        <p:txBody>
          <a:bodyPr>
            <a:spAutoFit/>
          </a:bodyPr>
          <a:lstStyle/>
          <a:p>
            <a:pPr eaLnBrk="1" hangingPunct="1">
              <a:defRPr/>
            </a:pPr>
            <a:r>
              <a:rPr lang="en-US" sz="1200" u="sng" dirty="0">
                <a:solidFill>
                  <a:schemeClr val="bg2">
                    <a:lumMod val="50000"/>
                  </a:schemeClr>
                </a:solidFill>
              </a:rPr>
              <a:t>Specialty Electives/Clerkships (two, 2-week experiences)*</a:t>
            </a:r>
          </a:p>
          <a:p>
            <a:pPr>
              <a:defRPr/>
            </a:pPr>
            <a:r>
              <a:rPr lang="en-US" altLang="en-US" sz="1200" dirty="0">
                <a:solidFill>
                  <a:schemeClr val="bg2">
                    <a:lumMod val="50000"/>
                  </a:schemeClr>
                </a:solidFill>
              </a:rPr>
              <a:t>Students must choose 2 of the following: Anesthesiology, Cardiovascular ICU, Clinical Oncology, Dermatology, Emergency Medicine, Geriatrics, MICU, Ophthalmology, Otolaryngology, Pathology, Radiology, Urology</a:t>
            </a:r>
            <a:endParaRPr lang="en-US" altLang="en-US" sz="788" dirty="0">
              <a:solidFill>
                <a:schemeClr val="bg2">
                  <a:lumMod val="50000"/>
                </a:schemeClr>
              </a:solidFill>
            </a:endParaRPr>
          </a:p>
          <a:p>
            <a:pPr eaLnBrk="1" hangingPunct="1">
              <a:defRPr/>
            </a:pPr>
            <a:r>
              <a:rPr lang="en-US" altLang="en-US" sz="788" dirty="0">
                <a:solidFill>
                  <a:schemeClr val="bg2">
                    <a:lumMod val="50000"/>
                  </a:schemeClr>
                </a:solidFill>
              </a:rPr>
              <a:t>*Exposure (2 weeks) that is pass/fail (as opposed to an intensive experience); exception is Ophthalmology which is graded using Honors/High Pass/Pass categories.</a:t>
            </a:r>
          </a:p>
        </p:txBody>
      </p:sp>
      <p:sp>
        <p:nvSpPr>
          <p:cNvPr id="2" name="Rectangle 1"/>
          <p:cNvSpPr/>
          <p:nvPr/>
        </p:nvSpPr>
        <p:spPr>
          <a:xfrm>
            <a:off x="4651922" y="4318519"/>
            <a:ext cx="4492078" cy="738664"/>
          </a:xfrm>
          <a:prstGeom prst="rect">
            <a:avLst/>
          </a:prstGeom>
        </p:spPr>
        <p:txBody>
          <a:bodyPr wrap="square">
            <a:spAutoFit/>
          </a:bodyPr>
          <a:lstStyle/>
          <a:p>
            <a:pPr>
              <a:spcBef>
                <a:spcPct val="0"/>
              </a:spcBef>
              <a:defRPr/>
            </a:pPr>
            <a:r>
              <a:rPr lang="en-US" altLang="en-US" sz="1400" dirty="0">
                <a:hlinkClick r:id="rId3"/>
              </a:rPr>
              <a:t>https://med.uc.edu/education/medical-student-education/office-of-medical-education/integrated-curriculum/m3-integrated-clinical-clerkships</a:t>
            </a:r>
            <a:r>
              <a:rPr lang="en-US" altLang="en-US" sz="1400" dirty="0"/>
              <a:t> </a:t>
            </a:r>
            <a:endParaRPr lang="en-US" altLang="en-US" sz="1100" dirty="0"/>
          </a:p>
        </p:txBody>
      </p:sp>
      <p:sp>
        <p:nvSpPr>
          <p:cNvPr id="8" name="TextBox 7"/>
          <p:cNvSpPr txBox="1"/>
          <p:nvPr/>
        </p:nvSpPr>
        <p:spPr>
          <a:xfrm>
            <a:off x="2181497" y="4463015"/>
            <a:ext cx="1838345" cy="400110"/>
          </a:xfrm>
          <a:prstGeom prst="rect">
            <a:avLst/>
          </a:prstGeom>
          <a:noFill/>
        </p:spPr>
        <p:txBody>
          <a:bodyPr wrap="square" rtlCol="0">
            <a:spAutoFit/>
          </a:bodyPr>
          <a:lstStyle/>
          <a:p>
            <a:r>
              <a:rPr lang="en-US" sz="1000" i="1" dirty="0">
                <a:solidFill>
                  <a:schemeClr val="bg2">
                    <a:lumMod val="50000"/>
                  </a:schemeClr>
                </a:solidFill>
              </a:rPr>
              <a:t>Use this hyperlink to find more information about M3 rotations</a:t>
            </a:r>
          </a:p>
        </p:txBody>
      </p:sp>
      <p:cxnSp>
        <p:nvCxnSpPr>
          <p:cNvPr id="9" name="Straight Arrow Connector 8"/>
          <p:cNvCxnSpPr/>
          <p:nvPr/>
        </p:nvCxnSpPr>
        <p:spPr>
          <a:xfrm>
            <a:off x="3959885" y="4687851"/>
            <a:ext cx="53232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5638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879" y="-19517"/>
            <a:ext cx="7247744" cy="994172"/>
          </a:xfrm>
        </p:spPr>
        <p:txBody>
          <a:bodyPr>
            <a:normAutofit/>
          </a:bodyPr>
          <a:lstStyle/>
          <a:p>
            <a:r>
              <a:rPr lang="en-US" sz="2400" dirty="0"/>
              <a:t>Third Year Core Clinical Clerkships Student Learning Outcomes</a:t>
            </a:r>
          </a:p>
        </p:txBody>
      </p:sp>
      <p:sp>
        <p:nvSpPr>
          <p:cNvPr id="3" name="Content Placeholder 2"/>
          <p:cNvSpPr>
            <a:spLocks noGrp="1"/>
          </p:cNvSpPr>
          <p:nvPr>
            <p:ph idx="1"/>
          </p:nvPr>
        </p:nvSpPr>
        <p:spPr>
          <a:xfrm>
            <a:off x="1944666" y="815958"/>
            <a:ext cx="6570684" cy="3529599"/>
          </a:xfrm>
        </p:spPr>
        <p:txBody>
          <a:bodyPr>
            <a:noAutofit/>
          </a:bodyPr>
          <a:lstStyle/>
          <a:p>
            <a:pPr marL="457200" indent="-457200">
              <a:buAutoNum type="arabicPeriod"/>
            </a:pPr>
            <a:r>
              <a:rPr lang="en-US" sz="1350" dirty="0"/>
              <a:t>Gather appropriate and accurate patient history.</a:t>
            </a:r>
          </a:p>
          <a:p>
            <a:pPr marL="457200" indent="-457200">
              <a:buAutoNum type="arabicPeriod"/>
            </a:pPr>
            <a:r>
              <a:rPr lang="en-US" sz="1350" dirty="0"/>
              <a:t>Perform appropriate patient exam for the presenting problem/reason for visit.</a:t>
            </a:r>
          </a:p>
          <a:p>
            <a:pPr marL="457200" indent="-457200">
              <a:buAutoNum type="arabicPeriod"/>
            </a:pPr>
            <a:r>
              <a:rPr lang="en-US" sz="1350" dirty="0"/>
              <a:t>Generate an appropriate problem-based differential diagnosis and plan.</a:t>
            </a:r>
          </a:p>
          <a:p>
            <a:pPr marL="457200" indent="-457200">
              <a:buAutoNum type="arabicPeriod"/>
            </a:pPr>
            <a:r>
              <a:rPr lang="en-US" sz="1350" dirty="0"/>
              <a:t>Follow through on the appropriate diagnostic and therapeutic action plan.</a:t>
            </a:r>
          </a:p>
          <a:p>
            <a:pPr marL="457200" indent="-457200">
              <a:buAutoNum type="arabicPeriod"/>
            </a:pPr>
            <a:r>
              <a:rPr lang="en-US" sz="1350" dirty="0"/>
              <a:t>Communicate patient information to the clinical team in oral form. </a:t>
            </a:r>
          </a:p>
          <a:p>
            <a:pPr marL="457200" indent="-457200">
              <a:buAutoNum type="arabicPeriod"/>
            </a:pPr>
            <a:r>
              <a:rPr lang="en-US" sz="1350" dirty="0"/>
              <a:t>Communicate patient information to the clinical team in written form.  </a:t>
            </a:r>
          </a:p>
          <a:p>
            <a:pPr marL="457200" indent="-457200">
              <a:buAutoNum type="arabicPeriod"/>
            </a:pPr>
            <a:r>
              <a:rPr lang="en-US" sz="1350" dirty="0"/>
              <a:t>Communicate effectively with patients of diverse backgrounds (e.g. age, gender, social, racial, and economic backgrounds).</a:t>
            </a:r>
          </a:p>
          <a:p>
            <a:pPr marL="457200" indent="-457200">
              <a:buAutoNum type="arabicPeriod"/>
            </a:pPr>
            <a:r>
              <a:rPr lang="en-US" sz="1350" dirty="0"/>
              <a:t>Demonstrate a commitment to self-directed learning by developing your knowledge outside of the traditional learning environment (e.g. demonstrate ability to retrieve and cite evidence from reliable references to advance patient care)</a:t>
            </a:r>
          </a:p>
          <a:p>
            <a:pPr marL="457200" indent="-457200">
              <a:buAutoNum type="arabicPeriod"/>
            </a:pPr>
            <a:r>
              <a:rPr lang="en-US" sz="1350" dirty="0"/>
              <a:t>Collaborate with an interprofessional health care team (i.e. communicate with nurses, respiratory therapist, social workers, pharmacist, primary care physician, etc.).</a:t>
            </a:r>
          </a:p>
          <a:p>
            <a:pPr marL="457200" indent="-457200">
              <a:buAutoNum type="arabicPeriod"/>
            </a:pPr>
            <a:r>
              <a:rPr lang="en-US" sz="1350" dirty="0"/>
              <a:t>Demonstrate professional behavior in clinical setting (e.g. appearance, reliability, punctuality, motivation, commitment, and respect).</a:t>
            </a:r>
          </a:p>
        </p:txBody>
      </p:sp>
      <p:sp>
        <p:nvSpPr>
          <p:cNvPr id="4" name="TextBox 3"/>
          <p:cNvSpPr txBox="1"/>
          <p:nvPr/>
        </p:nvSpPr>
        <p:spPr>
          <a:xfrm>
            <a:off x="1708878" y="4786825"/>
            <a:ext cx="7435121" cy="276999"/>
          </a:xfrm>
          <a:prstGeom prst="rect">
            <a:avLst/>
          </a:prstGeom>
          <a:noFill/>
        </p:spPr>
        <p:txBody>
          <a:bodyPr wrap="square" rtlCol="0">
            <a:spAutoFit/>
          </a:bodyPr>
          <a:lstStyle/>
          <a:p>
            <a:r>
              <a:rPr lang="en-US" sz="1200" b="1" i="1" dirty="0">
                <a:solidFill>
                  <a:srgbClr val="FF0000"/>
                </a:solidFill>
              </a:rPr>
              <a:t>The core clerkship outcomes are aligned with the Entrustable Professional Activities (EPAs) as defined by AAMC. </a:t>
            </a:r>
          </a:p>
        </p:txBody>
      </p:sp>
    </p:spTree>
    <p:extLst>
      <p:ext uri="{BB962C8B-B14F-4D97-AF65-F5344CB8AC3E}">
        <p14:creationId xmlns:p14="http://schemas.microsoft.com/office/powerpoint/2010/main" val="334564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2137410" y="134133"/>
            <a:ext cx="6343650" cy="857250"/>
          </a:xfrm>
        </p:spPr>
        <p:txBody>
          <a:bodyPr/>
          <a:lstStyle/>
          <a:p>
            <a:r>
              <a:rPr lang="en-US" altLang="en-US" sz="2700" dirty="0"/>
              <a:t>Cincinnati Medicine M4 Requirements</a:t>
            </a:r>
          </a:p>
        </p:txBody>
      </p:sp>
      <p:sp>
        <p:nvSpPr>
          <p:cNvPr id="2" name="Content Placeholder 1">
            <a:extLst>
              <a:ext uri="{FF2B5EF4-FFF2-40B4-BE49-F238E27FC236}">
                <a16:creationId xmlns:a16="http://schemas.microsoft.com/office/drawing/2014/main" id="{7A98251D-AEB6-9F49-889E-E7552D0E4978}"/>
              </a:ext>
            </a:extLst>
          </p:cNvPr>
          <p:cNvSpPr>
            <a:spLocks noGrp="1"/>
          </p:cNvSpPr>
          <p:nvPr>
            <p:ph sz="half" idx="2"/>
          </p:nvPr>
        </p:nvSpPr>
        <p:spPr>
          <a:xfrm>
            <a:off x="1931670" y="1200150"/>
            <a:ext cx="6393028" cy="3371850"/>
          </a:xfrm>
        </p:spPr>
        <p:txBody>
          <a:bodyPr>
            <a:normAutofit/>
          </a:bodyPr>
          <a:lstStyle/>
          <a:p>
            <a:pPr marL="0" indent="0">
              <a:buNone/>
              <a:defRPr/>
            </a:pPr>
            <a:r>
              <a:rPr lang="en-US" sz="1800" b="1" u="sng" dirty="0"/>
              <a:t>M4 YEAR Requirements</a:t>
            </a:r>
            <a:endParaRPr lang="en-US" sz="1800" u="sng" dirty="0"/>
          </a:p>
          <a:p>
            <a:pPr>
              <a:defRPr/>
            </a:pPr>
            <a:r>
              <a:rPr lang="en-US" sz="1800" dirty="0"/>
              <a:t>4 weeks Internal Medicine (IM) Acting Internship (AI)</a:t>
            </a:r>
          </a:p>
          <a:p>
            <a:pPr>
              <a:defRPr/>
            </a:pPr>
            <a:r>
              <a:rPr lang="en-US" sz="1800" dirty="0"/>
              <a:t>4 weeks Specialty AI in other specialty of choice</a:t>
            </a:r>
            <a:endParaRPr lang="en-US" sz="1500" dirty="0"/>
          </a:p>
          <a:p>
            <a:pPr>
              <a:defRPr/>
            </a:pPr>
            <a:r>
              <a:rPr lang="en-US" sz="1800" dirty="0"/>
              <a:t>12 weeks of Intensive Clinical Experience (ICE)</a:t>
            </a:r>
          </a:p>
          <a:p>
            <a:pPr lvl="1">
              <a:defRPr/>
            </a:pPr>
            <a:r>
              <a:rPr lang="en-US" sz="1600" dirty="0"/>
              <a:t>Minimum expectation of 20 hrs/week of direct patient care</a:t>
            </a:r>
          </a:p>
          <a:p>
            <a:pPr>
              <a:lnSpc>
                <a:spcPct val="100000"/>
              </a:lnSpc>
              <a:defRPr/>
            </a:pPr>
            <a:r>
              <a:rPr lang="en-US" sz="1800" dirty="0"/>
              <a:t>12 weeks of general electives</a:t>
            </a:r>
          </a:p>
          <a:p>
            <a:pPr marL="0" indent="0">
              <a:buNone/>
              <a:defRPr/>
            </a:pPr>
            <a:r>
              <a:rPr lang="en-US" sz="1800" dirty="0"/>
              <a:t>_________________________________________</a:t>
            </a:r>
          </a:p>
          <a:p>
            <a:pPr marL="0" indent="0">
              <a:buNone/>
              <a:defRPr/>
            </a:pPr>
            <a:r>
              <a:rPr lang="en-US" sz="1800" dirty="0"/>
              <a:t>32 weeks total</a:t>
            </a:r>
          </a:p>
          <a:p>
            <a:pPr marL="0" indent="0">
              <a:buNone/>
              <a:defRPr/>
            </a:pPr>
            <a:endParaRPr lang="en-US" sz="1800" dirty="0"/>
          </a:p>
        </p:txBody>
      </p:sp>
    </p:spTree>
    <p:extLst>
      <p:ext uri="{BB962C8B-B14F-4D97-AF65-F5344CB8AC3E}">
        <p14:creationId xmlns:p14="http://schemas.microsoft.com/office/powerpoint/2010/main" val="54339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66" y="206389"/>
            <a:ext cx="6892036" cy="994172"/>
          </a:xfrm>
        </p:spPr>
        <p:txBody>
          <a:bodyPr>
            <a:normAutofit/>
          </a:bodyPr>
          <a:lstStyle/>
          <a:p>
            <a:r>
              <a:rPr lang="en-US" sz="2800" dirty="0"/>
              <a:t>Fourth Year Required Internal Medicine AI Learning Outcomes</a:t>
            </a:r>
          </a:p>
        </p:txBody>
      </p:sp>
      <p:sp>
        <p:nvSpPr>
          <p:cNvPr id="4" name="Content Placeholder 2"/>
          <p:cNvSpPr>
            <a:spLocks noGrp="1"/>
          </p:cNvSpPr>
          <p:nvPr>
            <p:ph idx="1"/>
          </p:nvPr>
        </p:nvSpPr>
        <p:spPr>
          <a:xfrm>
            <a:off x="1944666" y="1268016"/>
            <a:ext cx="6570684" cy="3529599"/>
          </a:xfrm>
        </p:spPr>
        <p:txBody>
          <a:bodyPr>
            <a:noAutofit/>
          </a:bodyPr>
          <a:lstStyle/>
          <a:p>
            <a:pPr marL="457200" indent="-457200">
              <a:buAutoNum type="arabicPeriod"/>
            </a:pPr>
            <a:r>
              <a:rPr lang="en-US" sz="1350" dirty="0"/>
              <a:t>Write admission orders.</a:t>
            </a:r>
          </a:p>
          <a:p>
            <a:pPr marL="457200" indent="-457200">
              <a:buAutoNum type="arabicPeriod"/>
            </a:pPr>
            <a:r>
              <a:rPr lang="en-US" sz="1350" dirty="0"/>
              <a:t>Answer a nurse call.</a:t>
            </a:r>
          </a:p>
          <a:p>
            <a:pPr marL="457200" indent="-457200">
              <a:buAutoNum type="arabicPeriod"/>
            </a:pPr>
            <a:r>
              <a:rPr lang="en-US" sz="1350" dirty="0"/>
              <a:t>Write a discharge summary.</a:t>
            </a:r>
          </a:p>
          <a:p>
            <a:pPr marL="457200" indent="-457200">
              <a:buAutoNum type="arabicPeriod"/>
            </a:pPr>
            <a:r>
              <a:rPr lang="en-US" sz="1350" dirty="0"/>
              <a:t>Write a cross-cover note.</a:t>
            </a:r>
          </a:p>
          <a:p>
            <a:pPr marL="457200" indent="-457200">
              <a:buAutoNum type="arabicPeriod"/>
            </a:pPr>
            <a:r>
              <a:rPr lang="en-US" sz="1350" dirty="0"/>
              <a:t>Give and receive patient handoffs (both in writing and verbally) to transition care responsibly. </a:t>
            </a:r>
          </a:p>
          <a:p>
            <a:pPr marL="457200" indent="-457200">
              <a:buAutoNum type="arabicPeriod"/>
            </a:pPr>
            <a:r>
              <a:rPr lang="en-US" sz="1350" dirty="0"/>
              <a:t>Speak with specialist/subspecialist colleagues to request consultation. </a:t>
            </a:r>
          </a:p>
          <a:p>
            <a:pPr marL="457200" indent="-457200">
              <a:buAutoNum type="arabicPeriod"/>
            </a:pPr>
            <a:r>
              <a:rPr lang="en-US" sz="1350" dirty="0"/>
              <a:t>Negotiate conflict with colleagues. </a:t>
            </a:r>
          </a:p>
          <a:p>
            <a:pPr marL="457200" indent="-457200">
              <a:buAutoNum type="arabicPeriod"/>
            </a:pPr>
            <a:r>
              <a:rPr lang="en-US" sz="1350" dirty="0"/>
              <a:t>Deliver bad news.</a:t>
            </a:r>
          </a:p>
          <a:p>
            <a:pPr marL="457200" indent="-457200">
              <a:buAutoNum type="arabicPeriod"/>
            </a:pPr>
            <a:r>
              <a:rPr lang="en-US" sz="1350" dirty="0"/>
              <a:t>Discuss an adverse event with a patient.</a:t>
            </a:r>
          </a:p>
          <a:p>
            <a:pPr marL="457200" indent="-457200">
              <a:buAutoNum type="arabicPeriod"/>
            </a:pPr>
            <a:r>
              <a:rPr lang="en-US" sz="1350" dirty="0"/>
              <a:t>Obtain informed consent.</a:t>
            </a:r>
          </a:p>
          <a:p>
            <a:pPr marL="457200" indent="-457200">
              <a:buAutoNum type="arabicPeriod"/>
            </a:pPr>
            <a:r>
              <a:rPr lang="en-US" sz="1350" dirty="0"/>
              <a:t>Gain familiarity with obtaining advanced directives and documenting DNR.</a:t>
            </a:r>
          </a:p>
          <a:p>
            <a:pPr marL="457200" indent="-457200">
              <a:buAutoNum type="arabicPeriod"/>
            </a:pPr>
            <a:r>
              <a:rPr lang="en-US" sz="1350" dirty="0"/>
              <a:t>Review pronouncing death and filling out a death certificate.</a:t>
            </a:r>
          </a:p>
        </p:txBody>
      </p:sp>
    </p:spTree>
    <p:extLst>
      <p:ext uri="{BB962C8B-B14F-4D97-AF65-F5344CB8AC3E}">
        <p14:creationId xmlns:p14="http://schemas.microsoft.com/office/powerpoint/2010/main" val="3572628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noChangeArrowheads="1"/>
          </p:cNvSpPr>
          <p:nvPr>
            <p:ph type="title"/>
          </p:nvPr>
        </p:nvSpPr>
        <p:spPr>
          <a:xfrm>
            <a:off x="1944666" y="0"/>
            <a:ext cx="6570684" cy="994172"/>
          </a:xfrm>
        </p:spPr>
        <p:txBody>
          <a:bodyPr/>
          <a:lstStyle/>
          <a:p>
            <a:r>
              <a:rPr lang="en-US" altLang="en-US" u="sng" dirty="0"/>
              <a:t>Dates and Timeline</a:t>
            </a:r>
          </a:p>
        </p:txBody>
      </p:sp>
      <p:sp>
        <p:nvSpPr>
          <p:cNvPr id="12290" name="Content Placeholder 2"/>
          <p:cNvSpPr>
            <a:spLocks noGrp="1" noChangeArrowheads="1"/>
          </p:cNvSpPr>
          <p:nvPr>
            <p:ph idx="1"/>
          </p:nvPr>
        </p:nvSpPr>
        <p:spPr bwMode="auto">
          <a:xfrm>
            <a:off x="1944667" y="1141125"/>
            <a:ext cx="6999036" cy="3615119"/>
          </a:xfrm>
        </p:spPr>
        <p:txBody>
          <a:bodyPr wrap="square" numCol="1" anchor="t" anchorCtr="0" compatLnSpc="1">
            <a:prstTxWarp prst="textNoShape">
              <a:avLst/>
            </a:prstTxWarp>
            <a:normAutofit fontScale="92500" lnSpcReduction="10000"/>
          </a:bodyPr>
          <a:lstStyle/>
          <a:p>
            <a:pPr>
              <a:buFont typeface="Wingdings" panose="05000000000000000000" pitchFamily="2" charset="2"/>
              <a:buChar char="Ø"/>
            </a:pPr>
            <a:r>
              <a:rPr lang="en-US" altLang="en-US" dirty="0"/>
              <a:t>Pay attention to rotation dates to help students transition to new rotations and met goals before finishing rotations</a:t>
            </a:r>
          </a:p>
          <a:p>
            <a:pPr lvl="1">
              <a:buFont typeface="Wingdings" panose="05000000000000000000" pitchFamily="2" charset="2"/>
              <a:buChar char="Ø"/>
            </a:pPr>
            <a:r>
              <a:rPr lang="en-US" altLang="en-US" dirty="0">
                <a:cs typeface="Times New Roman"/>
              </a:rPr>
              <a:t>Click </a:t>
            </a:r>
            <a:r>
              <a:rPr lang="en-US" altLang="en-US" dirty="0">
                <a:cs typeface="Times New Roman"/>
                <a:hlinkClick r:id="rId3"/>
              </a:rPr>
              <a:t>here</a:t>
            </a:r>
            <a:r>
              <a:rPr lang="en-US" altLang="en-US" dirty="0">
                <a:cs typeface="Times New Roman"/>
              </a:rPr>
              <a:t> for M3 Dates</a:t>
            </a:r>
          </a:p>
          <a:p>
            <a:pPr lvl="1">
              <a:buFont typeface="Wingdings" panose="05000000000000000000" pitchFamily="2" charset="2"/>
              <a:buChar char="Ø"/>
            </a:pPr>
            <a:r>
              <a:rPr lang="en-US" altLang="en-US" dirty="0">
                <a:cs typeface="Times New Roman"/>
              </a:rPr>
              <a:t>Click </a:t>
            </a:r>
            <a:r>
              <a:rPr lang="en-US" altLang="en-US" dirty="0">
                <a:cs typeface="Times New Roman"/>
                <a:hlinkClick r:id="rId4"/>
              </a:rPr>
              <a:t>here</a:t>
            </a:r>
            <a:r>
              <a:rPr lang="en-US" altLang="en-US" dirty="0">
                <a:cs typeface="Times New Roman"/>
              </a:rPr>
              <a:t> for M4 Dates</a:t>
            </a:r>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dirty="0"/>
              <a:t>Pay attention to timing of educational conferences and other demands on students</a:t>
            </a:r>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dirty="0"/>
              <a:t>Pay attention to clerkship assessments</a:t>
            </a:r>
          </a:p>
          <a:p>
            <a:pPr lvl="1">
              <a:buFont typeface="Wingdings" panose="05000000000000000000" pitchFamily="2" charset="2"/>
              <a:buChar char="Ø"/>
            </a:pPr>
            <a:r>
              <a:rPr lang="en-US" altLang="en-US" b="1" dirty="0"/>
              <a:t>High stakes end of clerkship NBME subject exam (shelf)</a:t>
            </a:r>
          </a:p>
          <a:p>
            <a:pPr lvl="1">
              <a:buFont typeface="Wingdings" panose="05000000000000000000" pitchFamily="2" charset="2"/>
              <a:buChar char="Ø"/>
            </a:pPr>
            <a:r>
              <a:rPr lang="en-US" altLang="en-US" b="1" dirty="0"/>
              <a:t>OSCE testing</a:t>
            </a:r>
            <a:endParaRPr lang="en-US" altLang="en-US" dirty="0"/>
          </a:p>
          <a:p>
            <a:pPr marL="0" indent="0">
              <a:buNone/>
            </a:pPr>
            <a:endParaRPr lang="en-US" altLang="en-US" dirty="0"/>
          </a:p>
        </p:txBody>
      </p:sp>
    </p:spTree>
    <p:extLst>
      <p:ext uri="{BB962C8B-B14F-4D97-AF65-F5344CB8AC3E}">
        <p14:creationId xmlns:p14="http://schemas.microsoft.com/office/powerpoint/2010/main" val="75921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Key Contacts for the M3/4 Curriculum</a:t>
            </a:r>
          </a:p>
        </p:txBody>
      </p:sp>
    </p:spTree>
    <p:extLst>
      <p:ext uri="{BB962C8B-B14F-4D97-AF65-F5344CB8AC3E}">
        <p14:creationId xmlns:p14="http://schemas.microsoft.com/office/powerpoint/2010/main" val="68056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noChangeArrowheads="1"/>
          </p:cNvSpPr>
          <p:nvPr>
            <p:ph type="title"/>
          </p:nvPr>
        </p:nvSpPr>
        <p:spPr>
          <a:xfrm>
            <a:off x="1854725" y="27739"/>
            <a:ext cx="7034442" cy="994172"/>
          </a:xfrm>
        </p:spPr>
        <p:txBody>
          <a:bodyPr>
            <a:normAutofit fontScale="90000"/>
          </a:bodyPr>
          <a:lstStyle/>
          <a:p>
            <a:r>
              <a:rPr lang="en-US" altLang="en-US" dirty="0"/>
              <a:t>Clerkships and Clerkship Administration</a:t>
            </a:r>
          </a:p>
        </p:txBody>
      </p:sp>
      <p:sp>
        <p:nvSpPr>
          <p:cNvPr id="10" name="Content Placeholder 9"/>
          <p:cNvSpPr>
            <a:spLocks noGrp="1"/>
          </p:cNvSpPr>
          <p:nvPr>
            <p:ph sz="half" idx="2"/>
          </p:nvPr>
        </p:nvSpPr>
        <p:spPr>
          <a:xfrm>
            <a:off x="5432486" y="1405311"/>
            <a:ext cx="2998033" cy="2769450"/>
          </a:xfrm>
        </p:spPr>
        <p:txBody>
          <a:bodyPr vert="horz" lIns="91440" tIns="45720" rIns="91440" bIns="45720" rtlCol="0" anchor="t">
            <a:normAutofit fontScale="62500" lnSpcReduction="20000"/>
          </a:bodyPr>
          <a:lstStyle/>
          <a:p>
            <a:pPr marL="0" indent="0">
              <a:lnSpc>
                <a:spcPct val="150000"/>
              </a:lnSpc>
              <a:buNone/>
            </a:pPr>
            <a:r>
              <a:rPr lang="en-US" sz="1800" u="sng" dirty="0"/>
              <a:t>Clerkship Director / Clerkship Coordinator</a:t>
            </a:r>
          </a:p>
          <a:p>
            <a:pPr>
              <a:lnSpc>
                <a:spcPct val="150000"/>
              </a:lnSpc>
            </a:pPr>
            <a:r>
              <a:rPr lang="en-US" sz="1800" dirty="0">
                <a:hlinkClick r:id="rId3"/>
              </a:rPr>
              <a:t>Dr. Sarah Pickle</a:t>
            </a:r>
            <a:r>
              <a:rPr lang="en-US" sz="1800" dirty="0"/>
              <a:t>/ </a:t>
            </a:r>
            <a:r>
              <a:rPr lang="en-US" sz="1800" dirty="0">
                <a:hlinkClick r:id="rId4"/>
              </a:rPr>
              <a:t>Nancy Jamison</a:t>
            </a:r>
            <a:endParaRPr lang="en-US" sz="1800" dirty="0"/>
          </a:p>
          <a:p>
            <a:pPr>
              <a:lnSpc>
                <a:spcPct val="150000"/>
              </a:lnSpc>
            </a:pPr>
            <a:r>
              <a:rPr lang="en-US" sz="1800" dirty="0">
                <a:cs typeface="Times New Roman"/>
                <a:hlinkClick r:id="rId5"/>
              </a:rPr>
              <a:t>Dr. LeAnn Coberly</a:t>
            </a:r>
            <a:r>
              <a:rPr lang="en-US" sz="1800" dirty="0">
                <a:cs typeface="Times New Roman"/>
              </a:rPr>
              <a:t> / </a:t>
            </a:r>
            <a:r>
              <a:rPr lang="en-US" sz="1800" dirty="0">
                <a:cs typeface="Times New Roman"/>
                <a:hlinkClick r:id="rId6"/>
              </a:rPr>
              <a:t>Gabriela Ionascu</a:t>
            </a:r>
            <a:r>
              <a:rPr lang="en-US" sz="1800" dirty="0">
                <a:cs typeface="Times New Roman"/>
              </a:rPr>
              <a:t> </a:t>
            </a:r>
            <a:endParaRPr lang="en-US" sz="1800" dirty="0"/>
          </a:p>
          <a:p>
            <a:pPr>
              <a:lnSpc>
                <a:spcPct val="150000"/>
              </a:lnSpc>
            </a:pPr>
            <a:r>
              <a:rPr lang="en-US" sz="1800" dirty="0">
                <a:cs typeface="Times New Roman"/>
                <a:hlinkClick r:id="rId7"/>
              </a:rPr>
              <a:t>Dr. Starla Wise</a:t>
            </a:r>
            <a:r>
              <a:rPr lang="en-US" sz="1800" dirty="0">
                <a:cs typeface="Times New Roman"/>
              </a:rPr>
              <a:t> / </a:t>
            </a:r>
            <a:r>
              <a:rPr lang="en-US" sz="1800" dirty="0">
                <a:cs typeface="Times New Roman"/>
                <a:hlinkClick r:id="rId8"/>
              </a:rPr>
              <a:t>Angela Bustamante</a:t>
            </a:r>
            <a:endParaRPr lang="en-US" sz="1800" dirty="0"/>
          </a:p>
          <a:p>
            <a:pPr>
              <a:lnSpc>
                <a:spcPct val="150000"/>
              </a:lnSpc>
            </a:pPr>
            <a:r>
              <a:rPr lang="en-US" sz="1800" dirty="0">
                <a:hlinkClick r:id="rId9"/>
              </a:rPr>
              <a:t>Dr. Jane Morris </a:t>
            </a:r>
            <a:r>
              <a:rPr lang="en-US" sz="1800" dirty="0"/>
              <a:t>/ </a:t>
            </a:r>
            <a:r>
              <a:rPr lang="en-US" sz="1800" dirty="0">
                <a:hlinkClick r:id="rId10"/>
              </a:rPr>
              <a:t>Natalie Cassady</a:t>
            </a:r>
            <a:endParaRPr lang="en-US" sz="1800" dirty="0"/>
          </a:p>
          <a:p>
            <a:pPr>
              <a:lnSpc>
                <a:spcPct val="150000"/>
              </a:lnSpc>
            </a:pPr>
            <a:r>
              <a:rPr lang="en-US" sz="1800" dirty="0">
                <a:hlinkClick r:id="rId11"/>
              </a:rPr>
              <a:t>Dr. Corinne Lehmann </a:t>
            </a:r>
            <a:r>
              <a:rPr lang="en-US" sz="1800" dirty="0"/>
              <a:t>/ </a:t>
            </a:r>
            <a:r>
              <a:rPr lang="en-US" sz="1800" dirty="0">
                <a:hlinkClick r:id="rId12"/>
              </a:rPr>
              <a:t>Mimi Pence</a:t>
            </a:r>
            <a:endParaRPr lang="en-US" sz="1800" dirty="0"/>
          </a:p>
          <a:p>
            <a:pPr>
              <a:lnSpc>
                <a:spcPct val="150000"/>
              </a:lnSpc>
            </a:pPr>
            <a:r>
              <a:rPr lang="en-US" sz="1800" dirty="0">
                <a:cs typeface="Times New Roman"/>
                <a:hlinkClick r:id="rId13"/>
              </a:rPr>
              <a:t>Dr. Peirce Johnston </a:t>
            </a:r>
            <a:r>
              <a:rPr lang="en-US" sz="1800" dirty="0">
                <a:cs typeface="Times New Roman"/>
              </a:rPr>
              <a:t>/ </a:t>
            </a:r>
            <a:r>
              <a:rPr lang="en-US" sz="1800" dirty="0">
                <a:cs typeface="Times New Roman"/>
                <a:hlinkClick r:id="rId14"/>
              </a:rPr>
              <a:t>Sonya Kirkland </a:t>
            </a:r>
            <a:endParaRPr lang="en-US" sz="1800" dirty="0">
              <a:cs typeface="Times New Roman"/>
            </a:endParaRPr>
          </a:p>
          <a:p>
            <a:pPr>
              <a:lnSpc>
                <a:spcPct val="150000"/>
              </a:lnSpc>
            </a:pPr>
            <a:r>
              <a:rPr lang="en-US" sz="1800" dirty="0">
                <a:cs typeface="Times New Roman"/>
                <a:hlinkClick r:id="rId15"/>
              </a:rPr>
              <a:t>Dr. Latifa Silski</a:t>
            </a:r>
            <a:r>
              <a:rPr lang="en-US" sz="1800" dirty="0">
                <a:cs typeface="Times New Roman"/>
              </a:rPr>
              <a:t> / </a:t>
            </a:r>
            <a:r>
              <a:rPr lang="en-US" sz="1800" dirty="0">
                <a:cs typeface="Times New Roman"/>
                <a:hlinkClick r:id="rId16"/>
              </a:rPr>
              <a:t>Nikki Norman</a:t>
            </a:r>
            <a:endParaRPr lang="en-US" sz="1800" dirty="0">
              <a:cs typeface="Times New Roman"/>
            </a:endParaRPr>
          </a:p>
        </p:txBody>
      </p:sp>
      <p:sp>
        <p:nvSpPr>
          <p:cNvPr id="17413" name="TextBox 1"/>
          <p:cNvSpPr txBox="1">
            <a:spLocks noChangeArrowheads="1"/>
          </p:cNvSpPr>
          <p:nvPr/>
        </p:nvSpPr>
        <p:spPr bwMode="auto">
          <a:xfrm>
            <a:off x="1953119" y="821486"/>
            <a:ext cx="66940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600" i="1" u="sng" dirty="0">
                <a:solidFill>
                  <a:schemeClr val="bg2">
                    <a:lumMod val="50000"/>
                  </a:schemeClr>
                </a:solidFill>
              </a:rPr>
              <a:t>Know the Clerkship Director and Clerkship Coordinator </a:t>
            </a:r>
          </a:p>
          <a:p>
            <a:pPr algn="ctr" eaLnBrk="1" hangingPunct="1"/>
            <a:r>
              <a:rPr lang="en-US" altLang="en-US" sz="1600" i="1" u="sng" dirty="0">
                <a:solidFill>
                  <a:schemeClr val="bg2">
                    <a:lumMod val="50000"/>
                  </a:schemeClr>
                </a:solidFill>
              </a:rPr>
              <a:t>first and foremost</a:t>
            </a:r>
          </a:p>
        </p:txBody>
      </p:sp>
      <p:grpSp>
        <p:nvGrpSpPr>
          <p:cNvPr id="3" name="Group 2"/>
          <p:cNvGrpSpPr/>
          <p:nvPr/>
        </p:nvGrpSpPr>
        <p:grpSpPr>
          <a:xfrm>
            <a:off x="1915265" y="4202715"/>
            <a:ext cx="7034441" cy="884635"/>
            <a:chOff x="1825670" y="3679108"/>
            <a:chExt cx="5744256" cy="884635"/>
          </a:xfrm>
        </p:grpSpPr>
        <p:sp>
          <p:nvSpPr>
            <p:cNvPr id="18437" name="TextBox 1">
              <a:extLst>
                <a:ext uri="{FF2B5EF4-FFF2-40B4-BE49-F238E27FC236}">
                  <a16:creationId xmlns:a16="http://schemas.microsoft.com/office/drawing/2014/main" id="{89B6F52C-01D9-7949-A954-BA202DD5ABEC}"/>
                </a:ext>
              </a:extLst>
            </p:cNvPr>
            <p:cNvSpPr txBox="1">
              <a:spLocks noChangeArrowheads="1"/>
            </p:cNvSpPr>
            <p:nvPr/>
          </p:nvSpPr>
          <p:spPr bwMode="auto">
            <a:xfrm>
              <a:off x="3918857" y="3825079"/>
              <a:ext cx="365106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altLang="en-US" sz="1400" dirty="0">
                  <a:latin typeface="+mn-lt"/>
                  <a:hlinkClick r:id="rId17"/>
                </a:rPr>
                <a:t>https://med.uc.edu/education/medical-student-education/office-of-medical-education/integrated-curriculum/m3-integrated-clinical-clerkships</a:t>
              </a:r>
              <a:r>
                <a:rPr lang="en-US" altLang="en-US" sz="1400" dirty="0">
                  <a:latin typeface="+mn-lt"/>
                </a:rPr>
                <a:t> </a:t>
              </a:r>
            </a:p>
          </p:txBody>
        </p:sp>
        <p:sp>
          <p:nvSpPr>
            <p:cNvPr id="2" name="TextBox 1"/>
            <p:cNvSpPr txBox="1"/>
            <p:nvPr/>
          </p:nvSpPr>
          <p:spPr>
            <a:xfrm>
              <a:off x="1825670" y="3679108"/>
              <a:ext cx="1642519" cy="707886"/>
            </a:xfrm>
            <a:prstGeom prst="rect">
              <a:avLst/>
            </a:prstGeom>
            <a:noFill/>
          </p:spPr>
          <p:txBody>
            <a:bodyPr wrap="square" rtlCol="0">
              <a:spAutoFit/>
            </a:bodyPr>
            <a:lstStyle/>
            <a:p>
              <a:r>
                <a:rPr lang="en-US" sz="1000" i="1" dirty="0">
                  <a:solidFill>
                    <a:schemeClr val="bg2">
                      <a:lumMod val="50000"/>
                    </a:schemeClr>
                  </a:solidFill>
                </a:rPr>
                <a:t>Use this hyperlink to find more information about clerkship administration and contact information</a:t>
              </a:r>
            </a:p>
          </p:txBody>
        </p:sp>
        <p:cxnSp>
          <p:nvCxnSpPr>
            <p:cNvPr id="4" name="Straight Arrow Connector 3"/>
            <p:cNvCxnSpPr/>
            <p:nvPr/>
          </p:nvCxnSpPr>
          <p:spPr>
            <a:xfrm>
              <a:off x="3468189" y="4013179"/>
              <a:ext cx="36576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17" name="Content Placeholder 9"/>
          <p:cNvSpPr>
            <a:spLocks noGrp="1"/>
          </p:cNvSpPr>
          <p:nvPr>
            <p:ph sz="half" idx="2"/>
          </p:nvPr>
        </p:nvSpPr>
        <p:spPr>
          <a:xfrm>
            <a:off x="2464434" y="1411526"/>
            <a:ext cx="2998033" cy="2769450"/>
          </a:xfrm>
        </p:spPr>
        <p:txBody>
          <a:bodyPr>
            <a:normAutofit fontScale="62500" lnSpcReduction="20000"/>
          </a:bodyPr>
          <a:lstStyle/>
          <a:p>
            <a:pPr marL="0" indent="0" algn="ctr">
              <a:lnSpc>
                <a:spcPct val="150000"/>
              </a:lnSpc>
              <a:buNone/>
            </a:pPr>
            <a:r>
              <a:rPr lang="en-US" sz="1800" u="sng" dirty="0"/>
              <a:t>Clerkship</a:t>
            </a:r>
          </a:p>
          <a:p>
            <a:pPr>
              <a:lnSpc>
                <a:spcPct val="150000"/>
              </a:lnSpc>
            </a:pPr>
            <a:r>
              <a:rPr lang="en-US" sz="1800" dirty="0"/>
              <a:t>Family Medicine</a:t>
            </a:r>
          </a:p>
          <a:p>
            <a:pPr>
              <a:lnSpc>
                <a:spcPct val="150000"/>
              </a:lnSpc>
            </a:pPr>
            <a:r>
              <a:rPr lang="en-US" sz="1800" dirty="0"/>
              <a:t>Internal Medicine</a:t>
            </a:r>
          </a:p>
          <a:p>
            <a:pPr>
              <a:lnSpc>
                <a:spcPct val="150000"/>
              </a:lnSpc>
            </a:pPr>
            <a:r>
              <a:rPr lang="en-US" sz="1800" dirty="0"/>
              <a:t>Neuroscience</a:t>
            </a:r>
          </a:p>
          <a:p>
            <a:pPr>
              <a:lnSpc>
                <a:spcPct val="150000"/>
              </a:lnSpc>
            </a:pPr>
            <a:r>
              <a:rPr lang="en-US" sz="1800" dirty="0"/>
              <a:t>Obstetrics &amp; Gynecology</a:t>
            </a:r>
          </a:p>
          <a:p>
            <a:pPr>
              <a:lnSpc>
                <a:spcPct val="150000"/>
              </a:lnSpc>
            </a:pPr>
            <a:r>
              <a:rPr lang="en-US" sz="1800" dirty="0"/>
              <a:t>Pediatrics</a:t>
            </a:r>
          </a:p>
          <a:p>
            <a:pPr>
              <a:lnSpc>
                <a:spcPct val="150000"/>
              </a:lnSpc>
            </a:pPr>
            <a:r>
              <a:rPr lang="en-US" sz="1800" dirty="0"/>
              <a:t>Psychiatry</a:t>
            </a:r>
          </a:p>
          <a:p>
            <a:pPr>
              <a:lnSpc>
                <a:spcPct val="150000"/>
              </a:lnSpc>
            </a:pPr>
            <a:r>
              <a:rPr lang="en-US" sz="1800" dirty="0"/>
              <a:t>Surgery</a:t>
            </a:r>
          </a:p>
          <a:p>
            <a:endParaRPr lang="en-US" dirty="0"/>
          </a:p>
        </p:txBody>
      </p:sp>
      <p:sp>
        <p:nvSpPr>
          <p:cNvPr id="12" name="TextBox 11"/>
          <p:cNvSpPr txBox="1"/>
          <p:nvPr/>
        </p:nvSpPr>
        <p:spPr>
          <a:xfrm>
            <a:off x="5597090" y="4123224"/>
            <a:ext cx="2595326" cy="276999"/>
          </a:xfrm>
          <a:prstGeom prst="rect">
            <a:avLst/>
          </a:prstGeom>
          <a:noFill/>
        </p:spPr>
        <p:txBody>
          <a:bodyPr wrap="square" rtlCol="0">
            <a:spAutoFit/>
          </a:bodyPr>
          <a:lstStyle/>
          <a:p>
            <a:r>
              <a:rPr lang="en-US" sz="1200" b="1" dirty="0">
                <a:solidFill>
                  <a:srgbClr val="FF0000"/>
                </a:solidFill>
              </a:rPr>
              <a:t>Click </a:t>
            </a:r>
            <a:r>
              <a:rPr lang="en-US" sz="1200" b="1" dirty="0">
                <a:solidFill>
                  <a:srgbClr val="FF0000"/>
                </a:solidFill>
                <a:hlinkClick r:id="rId18"/>
              </a:rPr>
              <a:t>here</a:t>
            </a:r>
            <a:r>
              <a:rPr lang="en-US" sz="1200" b="1" dirty="0">
                <a:solidFill>
                  <a:srgbClr val="FF0000"/>
                </a:solidFill>
              </a:rPr>
              <a:t> for contact list!</a:t>
            </a:r>
          </a:p>
        </p:txBody>
      </p:sp>
    </p:spTree>
    <p:extLst>
      <p:ext uri="{BB962C8B-B14F-4D97-AF65-F5344CB8AC3E}">
        <p14:creationId xmlns:p14="http://schemas.microsoft.com/office/powerpoint/2010/main" val="399984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noChangeArrowheads="1"/>
          </p:cNvSpPr>
          <p:nvPr>
            <p:ph type="title"/>
          </p:nvPr>
        </p:nvSpPr>
        <p:spPr>
          <a:xfrm>
            <a:off x="1992052" y="-172385"/>
            <a:ext cx="6570684" cy="994172"/>
          </a:xfrm>
        </p:spPr>
        <p:txBody>
          <a:bodyPr>
            <a:normAutofit/>
          </a:bodyPr>
          <a:lstStyle/>
          <a:p>
            <a:pPr algn="ctr"/>
            <a:r>
              <a:rPr lang="en-US" altLang="en-US" sz="2800" dirty="0"/>
              <a:t>Cincinnati Medicine Administrative Team</a:t>
            </a:r>
          </a:p>
        </p:txBody>
      </p:sp>
      <p:sp>
        <p:nvSpPr>
          <p:cNvPr id="19459" name="Content Placeholder 2">
            <a:extLst>
              <a:ext uri="{FF2B5EF4-FFF2-40B4-BE49-F238E27FC236}">
                <a16:creationId xmlns:a16="http://schemas.microsoft.com/office/drawing/2014/main" id="{11EEF6ED-B6B2-C64E-B6D8-FF8083FEFA4D}"/>
              </a:ext>
            </a:extLst>
          </p:cNvPr>
          <p:cNvSpPr>
            <a:spLocks noGrp="1"/>
          </p:cNvSpPr>
          <p:nvPr>
            <p:ph sz="half" idx="1"/>
          </p:nvPr>
        </p:nvSpPr>
        <p:spPr>
          <a:xfrm>
            <a:off x="1787911" y="663845"/>
            <a:ext cx="3413675" cy="3759663"/>
          </a:xfrm>
          <a:ln w="19050">
            <a:solidFill>
              <a:schemeClr val="bg2">
                <a:lumMod val="75000"/>
              </a:schemeClr>
            </a:solidFill>
          </a:ln>
          <a:effectLst>
            <a:outerShdw blurRad="76200" dist="1524000" dir="2700000" sy="-23000" kx="-800400" algn="bl" rotWithShape="0">
              <a:prstClr val="black">
                <a:alpha val="20000"/>
              </a:prstClr>
            </a:outerShdw>
          </a:effectLst>
        </p:spPr>
        <p:txBody>
          <a:bodyPr>
            <a:noAutofit/>
          </a:bodyPr>
          <a:lstStyle/>
          <a:p>
            <a:pPr marL="0" indent="0">
              <a:buNone/>
              <a:defRPr/>
            </a:pPr>
            <a:r>
              <a:rPr lang="en-US" altLang="en-US" sz="1300" b="1" dirty="0"/>
              <a:t>Office of Medical Education (OME)</a:t>
            </a:r>
          </a:p>
          <a:p>
            <a:pPr marL="0" indent="0">
              <a:buNone/>
              <a:defRPr/>
            </a:pPr>
            <a:r>
              <a:rPr lang="en-US" altLang="en-US" sz="1200" dirty="0"/>
              <a:t>Provides central coordination of the curriculum and ensures all operational matters of the academic programs are compliant with accreditation standards.</a:t>
            </a:r>
          </a:p>
          <a:p>
            <a:pPr marL="0" indent="0" algn="ctr">
              <a:spcBef>
                <a:spcPts val="0"/>
              </a:spcBef>
              <a:buNone/>
              <a:defRPr/>
            </a:pPr>
            <a:r>
              <a:rPr lang="en-US" altLang="en-US" sz="1200" dirty="0">
                <a:solidFill>
                  <a:srgbClr val="FFC000"/>
                </a:solidFill>
                <a:hlinkClick r:id="rId3"/>
              </a:rPr>
              <a:t>https://med.uc.edu/education/medical-student-education/office-of-medical-education/home</a:t>
            </a:r>
            <a:r>
              <a:rPr lang="en-US" altLang="en-US" sz="1200" dirty="0">
                <a:solidFill>
                  <a:srgbClr val="FFC000"/>
                </a:solidFill>
              </a:rPr>
              <a:t> </a:t>
            </a:r>
            <a:endParaRPr lang="en-US" altLang="en-US" sz="1200" dirty="0"/>
          </a:p>
          <a:p>
            <a:pPr>
              <a:defRPr/>
            </a:pPr>
            <a:r>
              <a:rPr lang="en-US" altLang="en-US" sz="1200" dirty="0"/>
              <a:t>Associate Deans:</a:t>
            </a:r>
          </a:p>
          <a:p>
            <a:pPr lvl="1">
              <a:defRPr/>
            </a:pPr>
            <a:r>
              <a:rPr lang="en-US" altLang="en-US" sz="1200" dirty="0">
                <a:hlinkClick r:id="rId4"/>
              </a:rPr>
              <a:t>Dr. Pamela Baker</a:t>
            </a:r>
            <a:endParaRPr lang="en-US" altLang="en-US" sz="1200" dirty="0"/>
          </a:p>
          <a:p>
            <a:pPr lvl="1">
              <a:defRPr/>
            </a:pPr>
            <a:r>
              <a:rPr lang="en-US" altLang="en-US" sz="1200" dirty="0">
                <a:hlinkClick r:id="rId5"/>
              </a:rPr>
              <a:t>Dr. Bruce Giffin</a:t>
            </a:r>
            <a:endParaRPr lang="en-US" altLang="en-US" sz="1200" dirty="0"/>
          </a:p>
          <a:p>
            <a:pPr>
              <a:defRPr/>
            </a:pPr>
            <a:r>
              <a:rPr lang="en-US" altLang="en-US" sz="1200" dirty="0"/>
              <a:t>Assistant Dean: </a:t>
            </a:r>
            <a:r>
              <a:rPr lang="en-US" altLang="en-US" sz="1200" dirty="0">
                <a:hlinkClick r:id="rId6"/>
              </a:rPr>
              <a:t>Dr. Laurah Lukin</a:t>
            </a:r>
            <a:endParaRPr lang="en-US" altLang="en-US" sz="1200" dirty="0"/>
          </a:p>
          <a:p>
            <a:pPr>
              <a:defRPr/>
            </a:pPr>
            <a:r>
              <a:rPr lang="en-US" altLang="en-US" sz="1200" dirty="0"/>
              <a:t>Director of Medical Education: </a:t>
            </a:r>
            <a:r>
              <a:rPr lang="en-US" altLang="en-US" sz="1200" dirty="0">
                <a:hlinkClick r:id="rId7"/>
              </a:rPr>
              <a:t>Dr. Tracy Pritchard</a:t>
            </a:r>
            <a:endParaRPr lang="en-US" altLang="en-US" sz="1200" dirty="0"/>
          </a:p>
          <a:p>
            <a:pPr>
              <a:defRPr/>
            </a:pPr>
            <a:r>
              <a:rPr lang="en-US" altLang="en-US" sz="1200" dirty="0"/>
              <a:t>M1/2 Curriculum Director: </a:t>
            </a:r>
            <a:r>
              <a:rPr lang="en-US" altLang="en-US" sz="1200" dirty="0">
                <a:hlinkClick r:id="rId8"/>
              </a:rPr>
              <a:t>Dr. Stephen Baxter</a:t>
            </a:r>
            <a:endParaRPr lang="en-US" altLang="en-US" sz="1200" dirty="0"/>
          </a:p>
          <a:p>
            <a:pPr>
              <a:defRPr/>
            </a:pPr>
            <a:r>
              <a:rPr lang="en-US" altLang="en-US" sz="1200" dirty="0"/>
              <a:t>M3/4 Curriculum Director: </a:t>
            </a:r>
            <a:r>
              <a:rPr lang="en-US" altLang="en-US" sz="1200" dirty="0">
                <a:solidFill>
                  <a:srgbClr val="FF0000"/>
                </a:solidFill>
                <a:hlinkClick r:id="rId9"/>
              </a:rPr>
              <a:t>Dr. Danielle Weber</a:t>
            </a:r>
            <a:r>
              <a:rPr lang="en-US" altLang="en-US" sz="1200" dirty="0">
                <a:solidFill>
                  <a:srgbClr val="FF0000"/>
                </a:solidFill>
              </a:rPr>
              <a:t> </a:t>
            </a:r>
          </a:p>
          <a:p>
            <a:pPr>
              <a:defRPr/>
            </a:pPr>
            <a:r>
              <a:rPr lang="en-US" altLang="en-US" sz="1200" dirty="0"/>
              <a:t>M3/4 Program Director: </a:t>
            </a:r>
            <a:r>
              <a:rPr lang="en-US" altLang="en-US" sz="1200" dirty="0">
                <a:hlinkClick r:id="rId10"/>
              </a:rPr>
              <a:t>Gina Burg</a:t>
            </a:r>
            <a:endParaRPr lang="en-US" altLang="en-US" sz="1200" dirty="0"/>
          </a:p>
          <a:p>
            <a:pPr>
              <a:defRPr/>
            </a:pPr>
            <a:r>
              <a:rPr lang="en-US" altLang="en-US" sz="1200" dirty="0"/>
              <a:t>Director of Electives: </a:t>
            </a:r>
            <a:r>
              <a:rPr lang="en-US" altLang="en-US" sz="1200" dirty="0">
                <a:hlinkClick r:id="rId11"/>
              </a:rPr>
              <a:t>Dr. Amy Guiot</a:t>
            </a:r>
            <a:endParaRPr lang="en-US" altLang="en-US" sz="1200" dirty="0">
              <a:solidFill>
                <a:srgbClr val="FFC000"/>
              </a:solidFill>
            </a:endParaRPr>
          </a:p>
        </p:txBody>
      </p:sp>
      <p:sp>
        <p:nvSpPr>
          <p:cNvPr id="2" name="Content Placeholder 1">
            <a:extLst>
              <a:ext uri="{FF2B5EF4-FFF2-40B4-BE49-F238E27FC236}">
                <a16:creationId xmlns:a16="http://schemas.microsoft.com/office/drawing/2014/main" id="{C51E5EFA-59D5-644D-B2B8-742AF444E525}"/>
              </a:ext>
            </a:extLst>
          </p:cNvPr>
          <p:cNvSpPr>
            <a:spLocks noGrp="1"/>
          </p:cNvSpPr>
          <p:nvPr>
            <p:ph sz="half" idx="2"/>
          </p:nvPr>
        </p:nvSpPr>
        <p:spPr>
          <a:xfrm>
            <a:off x="5337355" y="656892"/>
            <a:ext cx="3598817" cy="3086677"/>
          </a:xfrm>
          <a:ln w="19050">
            <a:solidFill>
              <a:schemeClr val="bg2">
                <a:lumMod val="75000"/>
              </a:schemeClr>
            </a:solidFill>
          </a:ln>
          <a:effectLst/>
        </p:spPr>
        <p:txBody>
          <a:bodyPr>
            <a:noAutofit/>
          </a:bodyPr>
          <a:lstStyle/>
          <a:p>
            <a:pPr marL="0" indent="0">
              <a:buNone/>
              <a:defRPr/>
            </a:pPr>
            <a:r>
              <a:rPr lang="en-US" sz="1300" b="1" dirty="0"/>
              <a:t>Offices of Medical Student Affairs</a:t>
            </a:r>
          </a:p>
          <a:p>
            <a:pPr marL="0" indent="0">
              <a:buNone/>
              <a:defRPr/>
            </a:pPr>
            <a:r>
              <a:rPr lang="en-US" sz="1150" dirty="0"/>
              <a:t>Student Affairs: Provides academic support, coordination of academic schedules, advising, financial services, and student wellness activities.</a:t>
            </a:r>
          </a:p>
          <a:p>
            <a:pPr marL="0" indent="0">
              <a:buNone/>
              <a:defRPr/>
            </a:pPr>
            <a:endParaRPr lang="en-US" sz="1150" b="1" dirty="0"/>
          </a:p>
          <a:p>
            <a:pPr marL="0" indent="0">
              <a:buNone/>
              <a:defRPr/>
            </a:pPr>
            <a:r>
              <a:rPr lang="en-US" altLang="en-US" sz="1150" dirty="0">
                <a:hlinkClick r:id="rId12"/>
              </a:rPr>
              <a:t>https://med.uc.edu/education/medical-student-education/student-affairs</a:t>
            </a:r>
            <a:r>
              <a:rPr lang="en-US" altLang="en-US" sz="1150" dirty="0"/>
              <a:t>  </a:t>
            </a:r>
          </a:p>
          <a:p>
            <a:pPr marL="0" indent="0">
              <a:buNone/>
              <a:defRPr/>
            </a:pPr>
            <a:endParaRPr lang="en-US" sz="1150" b="1" dirty="0"/>
          </a:p>
          <a:p>
            <a:pPr>
              <a:lnSpc>
                <a:spcPct val="100000"/>
              </a:lnSpc>
              <a:spcBef>
                <a:spcPts val="600"/>
              </a:spcBef>
              <a:defRPr/>
            </a:pPr>
            <a:r>
              <a:rPr lang="en-US" altLang="en-US" sz="1150" dirty="0"/>
              <a:t>Associate Dean: </a:t>
            </a:r>
            <a:r>
              <a:rPr lang="en-US" altLang="en-US" sz="1150" dirty="0">
                <a:solidFill>
                  <a:srgbClr val="FF0000"/>
                </a:solidFill>
                <a:hlinkClick r:id="rId13"/>
              </a:rPr>
              <a:t>Dr. Dawn Bragg</a:t>
            </a:r>
            <a:r>
              <a:rPr lang="en-US" altLang="en-US" sz="1150" dirty="0">
                <a:solidFill>
                  <a:srgbClr val="FF0000"/>
                </a:solidFill>
              </a:rPr>
              <a:t> </a:t>
            </a:r>
            <a:endParaRPr lang="en-US" altLang="en-US" sz="1150" dirty="0"/>
          </a:p>
          <a:p>
            <a:pPr>
              <a:spcBef>
                <a:spcPts val="600"/>
              </a:spcBef>
              <a:defRPr/>
            </a:pPr>
            <a:r>
              <a:rPr lang="en-US" altLang="en-US" sz="1150" dirty="0"/>
              <a:t>Assistant Dean: </a:t>
            </a:r>
            <a:r>
              <a:rPr lang="en-US" altLang="en-US" sz="1150" dirty="0">
                <a:hlinkClick r:id="rId14"/>
              </a:rPr>
              <a:t>Dr. Laura Malosh</a:t>
            </a:r>
            <a:endParaRPr lang="en-US" altLang="en-US" sz="1150" dirty="0"/>
          </a:p>
          <a:p>
            <a:pPr>
              <a:spcBef>
                <a:spcPts val="600"/>
              </a:spcBef>
              <a:defRPr/>
            </a:pPr>
            <a:r>
              <a:rPr lang="en-US" altLang="en-US" sz="1150" dirty="0"/>
              <a:t>Career Development Director: </a:t>
            </a:r>
            <a:r>
              <a:rPr lang="en-US" altLang="en-US" sz="1150" dirty="0">
                <a:hlinkClick r:id="rId15"/>
              </a:rPr>
              <a:t>Dr. Alice Mills</a:t>
            </a:r>
            <a:endParaRPr lang="en-US" altLang="en-US" sz="1150" dirty="0"/>
          </a:p>
          <a:p>
            <a:pPr>
              <a:spcBef>
                <a:spcPts val="600"/>
              </a:spcBef>
              <a:defRPr/>
            </a:pPr>
            <a:r>
              <a:rPr lang="en-US" altLang="en-US" sz="1150" dirty="0"/>
              <a:t>Director of Financial Services: </a:t>
            </a:r>
            <a:r>
              <a:rPr lang="en-US" altLang="en-US" sz="1150" dirty="0">
                <a:hlinkClick r:id="rId16"/>
              </a:rPr>
              <a:t>John Stiles</a:t>
            </a:r>
            <a:endParaRPr lang="en-US" altLang="en-US" sz="1150" dirty="0"/>
          </a:p>
          <a:p>
            <a:pPr>
              <a:spcBef>
                <a:spcPts val="600"/>
              </a:spcBef>
              <a:defRPr/>
            </a:pPr>
            <a:r>
              <a:rPr lang="en-US" altLang="en-US" sz="1150" dirty="0"/>
              <a:t>Registrar: </a:t>
            </a:r>
            <a:r>
              <a:rPr lang="en-US" altLang="en-US" sz="1150" dirty="0">
                <a:hlinkClick r:id="rId17"/>
              </a:rPr>
              <a:t>Kristy Wilson</a:t>
            </a:r>
            <a:endParaRPr lang="en-US" altLang="en-US" sz="1150" dirty="0"/>
          </a:p>
        </p:txBody>
      </p:sp>
      <p:sp>
        <p:nvSpPr>
          <p:cNvPr id="4" name="Rectangle 3"/>
          <p:cNvSpPr/>
          <p:nvPr/>
        </p:nvSpPr>
        <p:spPr>
          <a:xfrm>
            <a:off x="1787912" y="1268016"/>
            <a:ext cx="3189530" cy="3675939"/>
          </a:xfrm>
          <a:prstGeom prst="rect">
            <a:avLst/>
          </a:prstGeom>
          <a:noFill/>
          <a:ln>
            <a:noFill/>
          </a:ln>
          <a:effectLst>
            <a:outerShdw blurRad="266700" dist="749300" dir="582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8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lagCount" hidden="1">
            <a:hlinkClick r:id="rId3" action="ppaction://hlinkfile"/>
          </p:cNvPr>
          <p:cNvSpPr>
            <a:spLocks noChangeArrowheads="1"/>
          </p:cNvSpPr>
          <p:nvPr/>
        </p:nvSpPr>
        <p:spPr bwMode="auto">
          <a:xfrm>
            <a:off x="7334250" y="190500"/>
            <a:ext cx="285750" cy="238125"/>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050" b="1">
                <a:latin typeface="Tahoma" panose="020B0604030504040204" pitchFamily="34" charset="0"/>
              </a:rPr>
              <a:t>0</a:t>
            </a:r>
          </a:p>
        </p:txBody>
      </p:sp>
      <p:sp>
        <p:nvSpPr>
          <p:cNvPr id="5123" name="Rectangle 13"/>
          <p:cNvSpPr>
            <a:spLocks noGrp="1" noChangeArrowheads="1"/>
          </p:cNvSpPr>
          <p:nvPr>
            <p:ph type="subTitle" idx="1"/>
          </p:nvPr>
        </p:nvSpPr>
        <p:spPr bwMode="auto">
          <a:xfrm>
            <a:off x="1943100" y="1012370"/>
            <a:ext cx="6763294" cy="3680399"/>
          </a:xfrm>
        </p:spPr>
        <p:txBody>
          <a:bodyPr wrap="square" numCol="1" anchor="t" anchorCtr="0" compatLnSpc="1">
            <a:prstTxWarp prst="textNoShape">
              <a:avLst/>
            </a:prstTxWarp>
            <a:normAutofit/>
          </a:bodyPr>
          <a:lstStyle/>
          <a:p>
            <a:r>
              <a:rPr lang="en-US" altLang="en-US" sz="3300" u="sng" dirty="0"/>
              <a:t>First, Thank You!</a:t>
            </a:r>
          </a:p>
          <a:p>
            <a:r>
              <a:rPr lang="en-US" altLang="en-US" dirty="0"/>
              <a:t>…for teaching our medical students. They are the future of medicine, both for our patients and for us.   They will care for our loved ones, and your role as physician educator is crucial for their development.</a:t>
            </a:r>
          </a:p>
          <a:p>
            <a:endParaRPr lang="en-US" altLang="en-US" dirty="0"/>
          </a:p>
          <a:p>
            <a:r>
              <a:rPr lang="en-US" altLang="en-US" dirty="0"/>
              <a:t>During these critical times, our community partners are even more crucial to the future of medicine and we thank you!</a:t>
            </a:r>
          </a:p>
        </p:txBody>
      </p:sp>
    </p:spTree>
    <p:extLst>
      <p:ext uri="{BB962C8B-B14F-4D97-AF65-F5344CB8AC3E}">
        <p14:creationId xmlns:p14="http://schemas.microsoft.com/office/powerpoint/2010/main" val="3871696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noChangeArrowheads="1"/>
          </p:cNvSpPr>
          <p:nvPr>
            <p:ph type="title"/>
          </p:nvPr>
        </p:nvSpPr>
        <p:spPr>
          <a:xfrm>
            <a:off x="1992052" y="-172385"/>
            <a:ext cx="6570684" cy="994172"/>
          </a:xfrm>
        </p:spPr>
        <p:txBody>
          <a:bodyPr>
            <a:normAutofit/>
          </a:bodyPr>
          <a:lstStyle/>
          <a:p>
            <a:pPr algn="ctr"/>
            <a:r>
              <a:rPr lang="en-US" altLang="en-US" sz="2800" dirty="0"/>
              <a:t>Cincinnati Medicine Administrative Team</a:t>
            </a:r>
          </a:p>
        </p:txBody>
      </p:sp>
      <p:sp>
        <p:nvSpPr>
          <p:cNvPr id="2" name="Content Placeholder 1">
            <a:extLst>
              <a:ext uri="{FF2B5EF4-FFF2-40B4-BE49-F238E27FC236}">
                <a16:creationId xmlns:a16="http://schemas.microsoft.com/office/drawing/2014/main" id="{C51E5EFA-59D5-644D-B2B8-742AF444E525}"/>
              </a:ext>
            </a:extLst>
          </p:cNvPr>
          <p:cNvSpPr>
            <a:spLocks noGrp="1"/>
          </p:cNvSpPr>
          <p:nvPr>
            <p:ph sz="half" idx="2"/>
          </p:nvPr>
        </p:nvSpPr>
        <p:spPr>
          <a:xfrm>
            <a:off x="1676018" y="1024215"/>
            <a:ext cx="3598817" cy="1922185"/>
          </a:xfrm>
          <a:ln w="19050">
            <a:solidFill>
              <a:schemeClr val="bg2">
                <a:lumMod val="75000"/>
              </a:schemeClr>
            </a:solidFill>
          </a:ln>
          <a:effectLst/>
        </p:spPr>
        <p:txBody>
          <a:bodyPr>
            <a:noAutofit/>
          </a:bodyPr>
          <a:lstStyle/>
          <a:p>
            <a:pPr marL="0" indent="0">
              <a:buNone/>
              <a:defRPr/>
            </a:pPr>
            <a:r>
              <a:rPr lang="en-US" sz="1300" b="1" dirty="0"/>
              <a:t>Office of Medical Student Admissions and Special Programs</a:t>
            </a:r>
          </a:p>
          <a:p>
            <a:pPr marL="0" indent="0">
              <a:buNone/>
              <a:defRPr/>
            </a:pPr>
            <a:r>
              <a:rPr lang="en-US" altLang="en-US" sz="1150" dirty="0">
                <a:hlinkClick r:id="rId3"/>
              </a:rPr>
              <a:t>https://med.uc.edu/admissions/medical-student-admissions</a:t>
            </a:r>
            <a:r>
              <a:rPr lang="en-US" altLang="en-US" sz="1150" dirty="0"/>
              <a:t> </a:t>
            </a:r>
          </a:p>
          <a:p>
            <a:pPr marL="0" indent="0">
              <a:buNone/>
              <a:defRPr/>
            </a:pPr>
            <a:r>
              <a:rPr lang="en-US" altLang="en-US" sz="1150" dirty="0"/>
              <a:t>Admissions: Oversees the selection process of medical students.</a:t>
            </a:r>
          </a:p>
          <a:p>
            <a:pPr>
              <a:defRPr/>
            </a:pPr>
            <a:r>
              <a:rPr lang="en-US" altLang="en-US" sz="1150" dirty="0"/>
              <a:t>Associate Dean: </a:t>
            </a:r>
            <a:r>
              <a:rPr lang="en-US" altLang="en-US" sz="1150" dirty="0">
                <a:hlinkClick r:id="rId4"/>
              </a:rPr>
              <a:t>Dr. Donald Batisky</a:t>
            </a:r>
            <a:endParaRPr lang="en-US" altLang="en-US" sz="1150" dirty="0"/>
          </a:p>
        </p:txBody>
      </p:sp>
      <p:sp>
        <p:nvSpPr>
          <p:cNvPr id="3" name="TextBox 2">
            <a:extLst>
              <a:ext uri="{FF2B5EF4-FFF2-40B4-BE49-F238E27FC236}">
                <a16:creationId xmlns:a16="http://schemas.microsoft.com/office/drawing/2014/main" id="{FFDDFEEC-C5A2-C946-B94A-B66F4539DD65}"/>
              </a:ext>
            </a:extLst>
          </p:cNvPr>
          <p:cNvSpPr txBox="1"/>
          <p:nvPr/>
        </p:nvSpPr>
        <p:spPr>
          <a:xfrm>
            <a:off x="5386729" y="1019852"/>
            <a:ext cx="3598816" cy="1638910"/>
          </a:xfrm>
          <a:prstGeom prst="rect">
            <a:avLst/>
          </a:prstGeom>
          <a:noFill/>
          <a:ln w="19050">
            <a:solidFill>
              <a:schemeClr val="bg2">
                <a:lumMod val="75000"/>
              </a:schemeClr>
            </a:solidFill>
          </a:ln>
        </p:spPr>
        <p:txBody>
          <a:bodyPr wrap="square">
            <a:spAutoFit/>
          </a:bodyPr>
          <a:lstStyle/>
          <a:p>
            <a:pPr>
              <a:spcAft>
                <a:spcPts val="750"/>
              </a:spcAft>
              <a:defRPr/>
            </a:pPr>
            <a:r>
              <a:rPr lang="en-US" sz="1300" b="1" dirty="0">
                <a:solidFill>
                  <a:schemeClr val="bg2">
                    <a:lumMod val="50000"/>
                  </a:schemeClr>
                </a:solidFill>
              </a:rPr>
              <a:t>Office of Diversity, Equity &amp; Inclusion</a:t>
            </a:r>
            <a:endParaRPr lang="en-US" sz="1200" b="1" dirty="0">
              <a:solidFill>
                <a:schemeClr val="bg2">
                  <a:lumMod val="50000"/>
                </a:schemeClr>
              </a:solidFill>
            </a:endParaRPr>
          </a:p>
          <a:p>
            <a:pPr>
              <a:spcAft>
                <a:spcPts val="750"/>
              </a:spcAft>
              <a:defRPr/>
            </a:pPr>
            <a:r>
              <a:rPr lang="en-US" sz="1150" dirty="0">
                <a:solidFill>
                  <a:schemeClr val="bg2">
                    <a:lumMod val="50000"/>
                  </a:schemeClr>
                </a:solidFill>
              </a:rPr>
              <a:t>Supports an inclusive environment for all and welcomes diversity in every aspect of daily operations.</a:t>
            </a:r>
          </a:p>
          <a:p>
            <a:pPr>
              <a:spcAft>
                <a:spcPts val="750"/>
              </a:spcAft>
              <a:defRPr/>
            </a:pPr>
            <a:r>
              <a:rPr lang="en-US" sz="1150" dirty="0">
                <a:solidFill>
                  <a:schemeClr val="bg2">
                    <a:lumMod val="50000"/>
                  </a:schemeClr>
                </a:solidFill>
                <a:hlinkClick r:id="rId5"/>
              </a:rPr>
              <a:t>https://med.uc.edu/diversity/home</a:t>
            </a:r>
            <a:r>
              <a:rPr lang="en-US" sz="1150" dirty="0">
                <a:solidFill>
                  <a:schemeClr val="bg2">
                    <a:lumMod val="50000"/>
                  </a:schemeClr>
                </a:solidFill>
              </a:rPr>
              <a:t> </a:t>
            </a:r>
          </a:p>
          <a:p>
            <a:pPr marL="169863" indent="-169863">
              <a:spcBef>
                <a:spcPts val="600"/>
              </a:spcBef>
              <a:buFont typeface="Arial" panose="020B0604020202020204" pitchFamily="34" charset="0"/>
              <a:buChar char="•"/>
              <a:defRPr/>
            </a:pPr>
            <a:r>
              <a:rPr lang="en-US" sz="1150" dirty="0">
                <a:solidFill>
                  <a:schemeClr val="bg2">
                    <a:lumMod val="50000"/>
                  </a:schemeClr>
                </a:solidFill>
              </a:rPr>
              <a:t>Assistant Dean:  </a:t>
            </a:r>
            <a:r>
              <a:rPr lang="en-US" sz="1150" dirty="0">
                <a:hlinkClick r:id="rId6"/>
              </a:rPr>
              <a:t>Dr. Bi </a:t>
            </a:r>
            <a:r>
              <a:rPr lang="en-US" sz="1150" dirty="0" err="1">
                <a:hlinkClick r:id="rId6"/>
              </a:rPr>
              <a:t>Awosika</a:t>
            </a:r>
            <a:endParaRPr lang="en-US" sz="1150" dirty="0"/>
          </a:p>
          <a:p>
            <a:pPr marL="169863" indent="-169863">
              <a:spcBef>
                <a:spcPts val="600"/>
              </a:spcBef>
              <a:spcAft>
                <a:spcPts val="750"/>
              </a:spcAft>
              <a:buFont typeface="Arial" panose="020B0604020202020204" pitchFamily="34" charset="0"/>
              <a:buChar char="•"/>
              <a:defRPr/>
            </a:pPr>
            <a:r>
              <a:rPr lang="en-US" sz="1150" dirty="0">
                <a:solidFill>
                  <a:schemeClr val="bg2">
                    <a:lumMod val="50000"/>
                  </a:schemeClr>
                </a:solidFill>
              </a:rPr>
              <a:t>Learning Specialist: </a:t>
            </a:r>
            <a:r>
              <a:rPr lang="en-US" sz="1150" dirty="0">
                <a:solidFill>
                  <a:schemeClr val="bg2">
                    <a:lumMod val="50000"/>
                  </a:schemeClr>
                </a:solidFill>
                <a:hlinkClick r:id="rId7"/>
              </a:rPr>
              <a:t>Dr. Swati Pandya</a:t>
            </a:r>
            <a:endParaRPr lang="en-US" sz="1150" dirty="0">
              <a:solidFill>
                <a:schemeClr val="bg2">
                  <a:lumMod val="50000"/>
                </a:schemeClr>
              </a:solidFill>
            </a:endParaRPr>
          </a:p>
        </p:txBody>
      </p:sp>
      <p:sp>
        <p:nvSpPr>
          <p:cNvPr id="4" name="Rectangle 3"/>
          <p:cNvSpPr/>
          <p:nvPr/>
        </p:nvSpPr>
        <p:spPr>
          <a:xfrm>
            <a:off x="1787912" y="1268016"/>
            <a:ext cx="3189530" cy="3675939"/>
          </a:xfrm>
          <a:prstGeom prst="rect">
            <a:avLst/>
          </a:prstGeom>
          <a:noFill/>
          <a:ln>
            <a:noFill/>
          </a:ln>
          <a:effectLst>
            <a:outerShdw blurRad="266700" dist="749300" dir="582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6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Role of Supervising Physicians</a:t>
            </a:r>
          </a:p>
        </p:txBody>
      </p:sp>
    </p:spTree>
    <p:extLst>
      <p:ext uri="{BB962C8B-B14F-4D97-AF65-F5344CB8AC3E}">
        <p14:creationId xmlns:p14="http://schemas.microsoft.com/office/powerpoint/2010/main" val="530227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Supervising Medical Students</a:t>
            </a:r>
          </a:p>
        </p:txBody>
      </p:sp>
      <p:sp>
        <p:nvSpPr>
          <p:cNvPr id="3" name="Content Placeholder 2"/>
          <p:cNvSpPr>
            <a:spLocks noGrp="1"/>
          </p:cNvSpPr>
          <p:nvPr>
            <p:ph idx="1"/>
          </p:nvPr>
        </p:nvSpPr>
        <p:spPr/>
        <p:txBody>
          <a:bodyPr>
            <a:normAutofit fontScale="92500"/>
          </a:bodyPr>
          <a:lstStyle/>
          <a:p>
            <a:r>
              <a:rPr lang="en-US" dirty="0"/>
              <a:t>Ideally students are directly participating in patient care as much as possible. What this looks like and amount of supervision required may vary based on setting or specific student.</a:t>
            </a:r>
          </a:p>
          <a:p>
            <a:r>
              <a:rPr lang="en-US" dirty="0"/>
              <a:t>Participating in patient encounters includes:</a:t>
            </a:r>
          </a:p>
          <a:p>
            <a:pPr lvl="1"/>
            <a:r>
              <a:rPr lang="en-US" dirty="0"/>
              <a:t>Acting as the patient’s caregiver (with appropriate supervision), including ongoing management of hospitalized patients</a:t>
            </a:r>
          </a:p>
          <a:p>
            <a:pPr lvl="1"/>
            <a:r>
              <a:rPr lang="en-US" dirty="0"/>
              <a:t>Aiding in complete or problem focused history and physical</a:t>
            </a:r>
          </a:p>
          <a:p>
            <a:pPr lvl="1"/>
            <a:r>
              <a:rPr lang="en-US" dirty="0"/>
              <a:t>Aiding in diagnostic and therapeutic plan </a:t>
            </a:r>
          </a:p>
          <a:p>
            <a:pPr marL="0" indent="0">
              <a:buNone/>
            </a:pPr>
            <a:endParaRPr lang="en-US" dirty="0"/>
          </a:p>
        </p:txBody>
      </p:sp>
    </p:spTree>
    <p:extLst>
      <p:ext uri="{BB962C8B-B14F-4D97-AF65-F5344CB8AC3E}">
        <p14:creationId xmlns:p14="http://schemas.microsoft.com/office/powerpoint/2010/main" val="1549105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Supervising Medical Students</a:t>
            </a:r>
          </a:p>
        </p:txBody>
      </p:sp>
      <p:sp>
        <p:nvSpPr>
          <p:cNvPr id="3" name="Content Placeholder 2"/>
          <p:cNvSpPr>
            <a:spLocks noGrp="1"/>
          </p:cNvSpPr>
          <p:nvPr>
            <p:ph idx="1"/>
          </p:nvPr>
        </p:nvSpPr>
        <p:spPr>
          <a:xfrm>
            <a:off x="1944666" y="1369219"/>
            <a:ext cx="6570684" cy="3612356"/>
          </a:xfrm>
        </p:spPr>
        <p:txBody>
          <a:bodyPr>
            <a:normAutofit fontScale="92500" lnSpcReduction="20000"/>
          </a:bodyPr>
          <a:lstStyle/>
          <a:p>
            <a:r>
              <a:rPr lang="en-US" dirty="0"/>
              <a:t>Observation in patient encounters implies no direct patient contact (e.g. taking a history or performing a physical, participating in diagnostic/therapeutic plan)</a:t>
            </a:r>
          </a:p>
          <a:p>
            <a:r>
              <a:rPr lang="en-US" dirty="0"/>
              <a:t>Try to minimize pure observation as students learn best by participating in patient care </a:t>
            </a:r>
          </a:p>
          <a:p>
            <a:r>
              <a:rPr lang="en-US" dirty="0"/>
              <a:t>Observation can be powerful teaching tool though, when used intentionally </a:t>
            </a:r>
          </a:p>
          <a:p>
            <a:pPr lvl="1"/>
            <a:r>
              <a:rPr lang="en-US" dirty="0"/>
              <a:t>Have students observe a physical exam maneuver new to them or a procedure they have never done</a:t>
            </a:r>
          </a:p>
          <a:p>
            <a:pPr lvl="1"/>
            <a:r>
              <a:rPr lang="en-US" dirty="0"/>
              <a:t>Have students observe difficult conversations or discussions outside their scope (e.g. obtaining consent)</a:t>
            </a:r>
          </a:p>
          <a:p>
            <a:pPr lvl="1"/>
            <a:r>
              <a:rPr lang="en-US" dirty="0"/>
              <a:t>Encourage students to observe another care provider (e.g. consultant provider, allied health professional, </a:t>
            </a:r>
            <a:r>
              <a:rPr lang="en-US" dirty="0" err="1"/>
              <a:t>etc</a:t>
            </a:r>
            <a:r>
              <a:rPr lang="en-US" dirty="0"/>
              <a:t>)</a:t>
            </a:r>
          </a:p>
          <a:p>
            <a:pPr marL="0" indent="0">
              <a:buNone/>
            </a:pPr>
            <a:endParaRPr lang="en-US" dirty="0"/>
          </a:p>
        </p:txBody>
      </p:sp>
    </p:spTree>
    <p:extLst>
      <p:ext uri="{BB962C8B-B14F-4D97-AF65-F5344CB8AC3E}">
        <p14:creationId xmlns:p14="http://schemas.microsoft.com/office/powerpoint/2010/main" val="86850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643170" y="199777"/>
            <a:ext cx="7357707" cy="742950"/>
          </a:xfrm>
        </p:spPr>
        <p:txBody>
          <a:bodyPr>
            <a:normAutofit/>
          </a:bodyPr>
          <a:lstStyle/>
          <a:p>
            <a:r>
              <a:rPr lang="en-US" altLang="en-US" dirty="0"/>
              <a:t>Supervising Medical Students</a:t>
            </a:r>
          </a:p>
        </p:txBody>
      </p:sp>
      <p:sp>
        <p:nvSpPr>
          <p:cNvPr id="30722" name="Rectangle 3"/>
          <p:cNvSpPr>
            <a:spLocks noGrp="1" noChangeArrowheads="1"/>
          </p:cNvSpPr>
          <p:nvPr>
            <p:ph idx="1"/>
          </p:nvPr>
        </p:nvSpPr>
        <p:spPr bwMode="auto">
          <a:xfrm>
            <a:off x="1995936" y="1085850"/>
            <a:ext cx="6900413" cy="4057650"/>
          </a:xfrm>
        </p:spPr>
        <p:txBody>
          <a:bodyPr wrap="square" numCol="1" anchor="t" anchorCtr="0" compatLnSpc="1">
            <a:prstTxWarp prst="textNoShape">
              <a:avLst/>
            </a:prstTxWarp>
            <a:noAutofit/>
          </a:bodyPr>
          <a:lstStyle/>
          <a:p>
            <a:r>
              <a:rPr lang="en-US" altLang="en-US" sz="2000" dirty="0"/>
              <a:t>Assign patients and tasks to promote student’s learning and to integrate them into team</a:t>
            </a:r>
          </a:p>
          <a:p>
            <a:r>
              <a:rPr lang="en-US" altLang="en-US" sz="2000" dirty="0"/>
              <a:t>Assure adequate supervision of students as they provide patient care, including performing procedures and examinations</a:t>
            </a:r>
          </a:p>
          <a:p>
            <a:r>
              <a:rPr lang="en-US" altLang="en-US" sz="2000" dirty="0"/>
              <a:t>Consider whether direct or indirect supervision is appropriate</a:t>
            </a:r>
          </a:p>
          <a:p>
            <a:pPr lvl="1"/>
            <a:r>
              <a:rPr lang="en-US" altLang="en-US" sz="1700" dirty="0"/>
              <a:t>If indirect supervision, need to double check everything</a:t>
            </a:r>
          </a:p>
          <a:p>
            <a:r>
              <a:rPr lang="en-US" altLang="en-US" sz="2000" dirty="0"/>
              <a:t>Students may not accompany monitored patients off the floor</a:t>
            </a:r>
          </a:p>
          <a:p>
            <a:r>
              <a:rPr lang="en-US" altLang="en-US" sz="2000" dirty="0"/>
              <a:t>Co-sign notes or write “agree with” notes within 24 hours.  Ask your educational team about your own documentation rules with med student notes.</a:t>
            </a:r>
          </a:p>
          <a:p>
            <a:r>
              <a:rPr lang="en-US" altLang="en-US" sz="2000" dirty="0"/>
              <a:t>Co-sign orders (when appropriate)</a:t>
            </a:r>
          </a:p>
        </p:txBody>
      </p:sp>
    </p:spTree>
    <p:extLst>
      <p:ext uri="{BB962C8B-B14F-4D97-AF65-F5344CB8AC3E}">
        <p14:creationId xmlns:p14="http://schemas.microsoft.com/office/powerpoint/2010/main" val="304574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Physicians as Role Models</a:t>
            </a:r>
          </a:p>
        </p:txBody>
      </p:sp>
    </p:spTree>
    <p:extLst>
      <p:ext uri="{BB962C8B-B14F-4D97-AF65-F5344CB8AC3E}">
        <p14:creationId xmlns:p14="http://schemas.microsoft.com/office/powerpoint/2010/main" val="783099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749287" y="183874"/>
            <a:ext cx="7394713" cy="742950"/>
          </a:xfrm>
        </p:spPr>
        <p:txBody>
          <a:bodyPr>
            <a:normAutofit/>
          </a:bodyPr>
          <a:lstStyle/>
          <a:p>
            <a:r>
              <a:rPr lang="en-US" altLang="en-US" dirty="0"/>
              <a:t>You are a Role Model</a:t>
            </a:r>
          </a:p>
        </p:txBody>
      </p:sp>
      <p:sp>
        <p:nvSpPr>
          <p:cNvPr id="37890" name="Rectangle 3"/>
          <p:cNvSpPr>
            <a:spLocks noGrp="1" noChangeArrowheads="1"/>
          </p:cNvSpPr>
          <p:nvPr>
            <p:ph idx="1"/>
          </p:nvPr>
        </p:nvSpPr>
        <p:spPr bwMode="auto">
          <a:xfrm>
            <a:off x="1685924" y="1093398"/>
            <a:ext cx="7394713" cy="4050102"/>
          </a:xfrm>
        </p:spPr>
        <p:txBody>
          <a:bodyPr wrap="square" numCol="1" anchor="t" anchorCtr="0" compatLnSpc="1">
            <a:prstTxWarp prst="textNoShape">
              <a:avLst/>
            </a:prstTxWarp>
            <a:normAutofit fontScale="92500"/>
          </a:bodyPr>
          <a:lstStyle/>
          <a:p>
            <a:r>
              <a:rPr lang="en-US" altLang="en-US" sz="2200" dirty="0"/>
              <a:t>Students see everything you do. You are role modeling through your behaviors and actions even when you do not think you are.</a:t>
            </a:r>
          </a:p>
          <a:p>
            <a:r>
              <a:rPr lang="en-US" altLang="en-US" sz="2200" dirty="0"/>
              <a:t>This can be more powerful than the “explicit curriculum” taught </a:t>
            </a:r>
          </a:p>
          <a:p>
            <a:r>
              <a:rPr lang="en-US" altLang="en-US" sz="2200" dirty="0"/>
              <a:t>Be aware of:</a:t>
            </a:r>
          </a:p>
          <a:p>
            <a:pPr lvl="1"/>
            <a:r>
              <a:rPr lang="en-US" altLang="en-US" sz="2200" dirty="0"/>
              <a:t>Comments in the presence of students who may not fully appreciate the difference between venting to colleagues and disparaging patients</a:t>
            </a:r>
          </a:p>
          <a:p>
            <a:pPr lvl="1"/>
            <a:r>
              <a:rPr lang="en-US" altLang="en-US" sz="2200" dirty="0"/>
              <a:t>Discussions with colleagues who are also friends in the presence of students, what you say to friends may not be appropriate to say in a work environment or around students</a:t>
            </a:r>
          </a:p>
          <a:p>
            <a:pPr lvl="1"/>
            <a:r>
              <a:rPr lang="en-US" altLang="en-US" sz="2200" dirty="0"/>
              <a:t>Be aware of and prepared to respond to microaggressions in the learning environment</a:t>
            </a:r>
          </a:p>
          <a:p>
            <a:endParaRPr lang="en-US" altLang="en-US" sz="1800" dirty="0"/>
          </a:p>
        </p:txBody>
      </p:sp>
    </p:spTree>
    <p:extLst>
      <p:ext uri="{BB962C8B-B14F-4D97-AF65-F5344CB8AC3E}">
        <p14:creationId xmlns:p14="http://schemas.microsoft.com/office/powerpoint/2010/main" val="2547367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0366" y="1054894"/>
            <a:ext cx="7142184" cy="4088606"/>
          </a:xfrm>
        </p:spPr>
        <p:txBody>
          <a:bodyPr>
            <a:noAutofit/>
          </a:bodyPr>
          <a:lstStyle/>
          <a:p>
            <a:r>
              <a:rPr lang="en-US" sz="2000" dirty="0"/>
              <a:t>We expect you to role model the professional attributes that medical students are expected to develop:</a:t>
            </a:r>
          </a:p>
          <a:p>
            <a:pPr lvl="1"/>
            <a:r>
              <a:rPr lang="en-US" sz="1800" dirty="0"/>
              <a:t>Duty</a:t>
            </a:r>
          </a:p>
          <a:p>
            <a:pPr lvl="1"/>
            <a:r>
              <a:rPr lang="en-US" sz="1800" dirty="0"/>
              <a:t>Integrity</a:t>
            </a:r>
          </a:p>
          <a:p>
            <a:pPr lvl="1"/>
            <a:r>
              <a:rPr lang="en-US" sz="1800" dirty="0"/>
              <a:t>Respect</a:t>
            </a:r>
          </a:p>
          <a:p>
            <a:pPr lvl="1"/>
            <a:r>
              <a:rPr lang="en-US" sz="1800" dirty="0"/>
              <a:t>Honesty</a:t>
            </a:r>
          </a:p>
          <a:p>
            <a:pPr lvl="1"/>
            <a:r>
              <a:rPr lang="en-US" sz="1800" dirty="0"/>
              <a:t>Compassion</a:t>
            </a:r>
          </a:p>
          <a:p>
            <a:pPr lvl="1"/>
            <a:r>
              <a:rPr lang="en-US" sz="1800" dirty="0"/>
              <a:t>Fidelity</a:t>
            </a:r>
          </a:p>
          <a:p>
            <a:pPr lvl="1"/>
            <a:r>
              <a:rPr lang="en-US" sz="1800" dirty="0"/>
              <a:t>Dependability</a:t>
            </a:r>
          </a:p>
          <a:p>
            <a:r>
              <a:rPr lang="en-US" altLang="en-US" sz="2000" dirty="0"/>
              <a:t>You are expected to maintain a positive learning environment for all our medical students</a:t>
            </a:r>
          </a:p>
          <a:p>
            <a:r>
              <a:rPr lang="en-US" altLang="en-US" sz="2000" dirty="0"/>
              <a:t>The learning environment impacts students in many ways, including their view of you and your specialty </a:t>
            </a:r>
          </a:p>
        </p:txBody>
      </p:sp>
      <p:sp>
        <p:nvSpPr>
          <p:cNvPr id="6" name="Rectangle 2">
            <a:extLst>
              <a:ext uri="{FF2B5EF4-FFF2-40B4-BE49-F238E27FC236}">
                <a16:creationId xmlns:a16="http://schemas.microsoft.com/office/drawing/2014/main" id="{9958C231-D235-B856-91D3-90936B21D5A9}"/>
              </a:ext>
            </a:extLst>
          </p:cNvPr>
          <p:cNvSpPr txBox="1">
            <a:spLocks noChangeArrowheads="1"/>
          </p:cNvSpPr>
          <p:nvPr/>
        </p:nvSpPr>
        <p:spPr>
          <a:xfrm>
            <a:off x="1749287" y="183874"/>
            <a:ext cx="7394713" cy="7429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r>
              <a:rPr lang="en-US" altLang="en-US"/>
              <a:t>You are a Role Model</a:t>
            </a:r>
            <a:endParaRPr lang="en-US" altLang="en-US" dirty="0"/>
          </a:p>
        </p:txBody>
      </p:sp>
    </p:spTree>
    <p:extLst>
      <p:ext uri="{BB962C8B-B14F-4D97-AF65-F5344CB8AC3E}">
        <p14:creationId xmlns:p14="http://schemas.microsoft.com/office/powerpoint/2010/main" val="3658309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Physicians as Teachers</a:t>
            </a:r>
          </a:p>
        </p:txBody>
      </p:sp>
    </p:spTree>
    <p:extLst>
      <p:ext uri="{BB962C8B-B14F-4D97-AF65-F5344CB8AC3E}">
        <p14:creationId xmlns:p14="http://schemas.microsoft.com/office/powerpoint/2010/main" val="1637608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866275" y="239316"/>
            <a:ext cx="6941383" cy="994172"/>
          </a:xfrm>
        </p:spPr>
        <p:txBody>
          <a:bodyPr>
            <a:normAutofit/>
          </a:bodyPr>
          <a:lstStyle/>
          <a:p>
            <a:r>
              <a:rPr lang="en-US" altLang="en-US" dirty="0"/>
              <a:t>Role as a Teacher</a:t>
            </a:r>
          </a:p>
        </p:txBody>
      </p:sp>
      <p:sp>
        <p:nvSpPr>
          <p:cNvPr id="28674" name="Rectangle 3"/>
          <p:cNvSpPr>
            <a:spLocks noGrp="1" noChangeArrowheads="1"/>
          </p:cNvSpPr>
          <p:nvPr>
            <p:ph idx="1"/>
          </p:nvPr>
        </p:nvSpPr>
        <p:spPr bwMode="auto">
          <a:xfrm>
            <a:off x="1714500" y="1233488"/>
            <a:ext cx="7219950" cy="3670696"/>
          </a:xfrm>
        </p:spPr>
        <p:txBody>
          <a:bodyPr wrap="square" numCol="1" anchor="t" anchorCtr="0" compatLnSpc="1">
            <a:prstTxWarp prst="textNoShape">
              <a:avLst/>
            </a:prstTxWarp>
            <a:noAutofit/>
          </a:bodyPr>
          <a:lstStyle/>
          <a:p>
            <a:r>
              <a:rPr lang="en-US" altLang="en-US" sz="2000" dirty="0"/>
              <a:t>Create a positive learning environment </a:t>
            </a:r>
          </a:p>
          <a:p>
            <a:pPr lvl="1"/>
            <a:r>
              <a:rPr lang="en-US" altLang="en-US" sz="1800" dirty="0"/>
              <a:t>Involve student and show they are valued (know their name and use it, ask them what their goals are and areas they wish to improve)</a:t>
            </a:r>
          </a:p>
          <a:p>
            <a:pPr lvl="1"/>
            <a:r>
              <a:rPr lang="en-US" altLang="en-US" sz="1800" dirty="0"/>
              <a:t>Be approachable (open to answering questions, elicit their questions)</a:t>
            </a:r>
          </a:p>
          <a:p>
            <a:r>
              <a:rPr lang="en-US" altLang="en-US" sz="2000" dirty="0"/>
              <a:t>Create psychological safety</a:t>
            </a:r>
          </a:p>
          <a:p>
            <a:pPr lvl="1"/>
            <a:r>
              <a:rPr lang="en-US" altLang="en-US" sz="1800" dirty="0"/>
              <a:t>Key is to create a non-threatening atmosphere where they feel open sharing their uncertainties, mistakes, confusion, etc.  </a:t>
            </a:r>
          </a:p>
          <a:p>
            <a:pPr lvl="1"/>
            <a:r>
              <a:rPr lang="en-US" altLang="en-US" sz="1800" dirty="0"/>
              <a:t>Make it known you are interested in helping them get better and be the best physician they can be.  </a:t>
            </a:r>
          </a:p>
          <a:p>
            <a:pPr lvl="1"/>
            <a:r>
              <a:rPr lang="en-US" altLang="en-US" sz="1800" dirty="0"/>
              <a:t>You can have psychological safety and still have high expectations and accountability!  This is actually the recipe for learning and growth!</a:t>
            </a:r>
          </a:p>
        </p:txBody>
      </p:sp>
    </p:spTree>
    <p:extLst>
      <p:ext uri="{BB962C8B-B14F-4D97-AF65-F5344CB8AC3E}">
        <p14:creationId xmlns:p14="http://schemas.microsoft.com/office/powerpoint/2010/main" val="119106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Content Placeholder 4"/>
          <p:cNvSpPr>
            <a:spLocks noGrp="1"/>
          </p:cNvSpPr>
          <p:nvPr>
            <p:ph idx="1"/>
          </p:nvPr>
        </p:nvSpPr>
        <p:spPr>
          <a:xfrm>
            <a:off x="1944665" y="1369219"/>
            <a:ext cx="6872163" cy="3263504"/>
          </a:xfrm>
        </p:spPr>
        <p:txBody>
          <a:bodyPr>
            <a:normAutofit/>
          </a:bodyPr>
          <a:lstStyle/>
          <a:p>
            <a:r>
              <a:rPr lang="en-US" dirty="0"/>
              <a:t>Medical education during COVID-19</a:t>
            </a:r>
          </a:p>
          <a:p>
            <a:r>
              <a:rPr lang="en-US" dirty="0"/>
              <a:t>Rationale for residents and other supervising physicians as teachers</a:t>
            </a:r>
          </a:p>
          <a:p>
            <a:r>
              <a:rPr lang="en-US" dirty="0"/>
              <a:t>UCCOM curriculum and key contacts</a:t>
            </a:r>
          </a:p>
          <a:p>
            <a:r>
              <a:rPr lang="en-US" dirty="0"/>
              <a:t>Four primary roles of supervising physicians as supervisors, role models, teachers, and evaluators</a:t>
            </a:r>
          </a:p>
          <a:p>
            <a:r>
              <a:rPr lang="en-US" dirty="0"/>
              <a:t>UCCOM policies</a:t>
            </a:r>
          </a:p>
        </p:txBody>
      </p:sp>
    </p:spTree>
    <p:extLst>
      <p:ext uri="{BB962C8B-B14F-4D97-AF65-F5344CB8AC3E}">
        <p14:creationId xmlns:p14="http://schemas.microsoft.com/office/powerpoint/2010/main" val="109330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866275" y="239316"/>
            <a:ext cx="6941383" cy="994172"/>
          </a:xfrm>
        </p:spPr>
        <p:txBody>
          <a:bodyPr>
            <a:normAutofit/>
          </a:bodyPr>
          <a:lstStyle/>
          <a:p>
            <a:r>
              <a:rPr lang="en-US" altLang="en-US" dirty="0"/>
              <a:t>Role as a Teacher</a:t>
            </a:r>
          </a:p>
        </p:txBody>
      </p:sp>
      <p:sp>
        <p:nvSpPr>
          <p:cNvPr id="28674" name="Rectangle 3"/>
          <p:cNvSpPr>
            <a:spLocks noGrp="1" noChangeArrowheads="1"/>
          </p:cNvSpPr>
          <p:nvPr>
            <p:ph idx="1"/>
          </p:nvPr>
        </p:nvSpPr>
        <p:spPr bwMode="auto">
          <a:xfrm>
            <a:off x="1714500" y="1233487"/>
            <a:ext cx="7219950" cy="3843337"/>
          </a:xfrm>
        </p:spPr>
        <p:txBody>
          <a:bodyPr wrap="square" numCol="1" anchor="t" anchorCtr="0" compatLnSpc="1">
            <a:prstTxWarp prst="textNoShape">
              <a:avLst/>
            </a:prstTxWarp>
            <a:normAutofit lnSpcReduction="10000"/>
          </a:bodyPr>
          <a:lstStyle/>
          <a:p>
            <a:r>
              <a:rPr lang="en-US" altLang="en-US" sz="2000" dirty="0"/>
              <a:t>Find teachable moments throughout the day</a:t>
            </a:r>
          </a:p>
          <a:p>
            <a:pPr lvl="1"/>
            <a:r>
              <a:rPr lang="en-US" altLang="en-US" sz="1800" dirty="0"/>
              <a:t>Connect teaching to a patient as much as possible</a:t>
            </a:r>
          </a:p>
          <a:p>
            <a:pPr lvl="1"/>
            <a:r>
              <a:rPr lang="en-US" altLang="en-US" sz="1800" dirty="0"/>
              <a:t>Help students develop their thought process by </a:t>
            </a:r>
            <a:r>
              <a:rPr lang="en-US" altLang="en-US" sz="1800" u="sng" dirty="0"/>
              <a:t>Thinking Out Loud </a:t>
            </a:r>
            <a:r>
              <a:rPr lang="en-US" altLang="en-US" sz="1800" dirty="0"/>
              <a:t>or sharing reason behind decisions</a:t>
            </a:r>
            <a:endParaRPr lang="en-US" altLang="en-US" sz="1800" u="sng" dirty="0"/>
          </a:p>
          <a:p>
            <a:pPr lvl="1"/>
            <a:r>
              <a:rPr lang="en-US" altLang="en-US" sz="1800" dirty="0"/>
              <a:t>Ask students to apply information to a new patient or different scenario</a:t>
            </a:r>
          </a:p>
          <a:p>
            <a:r>
              <a:rPr lang="en-US" altLang="en-US" sz="2000" dirty="0"/>
              <a:t>Go to the bedside together</a:t>
            </a:r>
          </a:p>
          <a:p>
            <a:pPr lvl="1"/>
            <a:r>
              <a:rPr lang="en-US" altLang="en-US" sz="1800" dirty="0"/>
              <a:t>Help students prepare to evaluate a patient (what history and/or exam items are important to obtain for the CC)</a:t>
            </a:r>
          </a:p>
          <a:p>
            <a:pPr lvl="1"/>
            <a:r>
              <a:rPr lang="en-US" altLang="en-US" sz="1800" dirty="0"/>
              <a:t>Observe students (direct supervision) and provide feedback</a:t>
            </a:r>
          </a:p>
          <a:p>
            <a:pPr lvl="1"/>
            <a:r>
              <a:rPr lang="en-US" altLang="en-US" sz="1800" dirty="0"/>
              <a:t>Demonstrate/teach a skill (can exam a patient together, have them observe you but tell them what they are observing and why)</a:t>
            </a:r>
          </a:p>
          <a:p>
            <a:pPr lvl="1"/>
            <a:r>
              <a:rPr lang="en-US" altLang="en-US" sz="1800" dirty="0"/>
              <a:t>Get paged to evaluate a patient?  Take them with you and tell them what you are thinking.  </a:t>
            </a:r>
          </a:p>
          <a:p>
            <a:endParaRPr lang="en-US" altLang="en-US" sz="1600" dirty="0"/>
          </a:p>
        </p:txBody>
      </p:sp>
    </p:spTree>
    <p:extLst>
      <p:ext uri="{BB962C8B-B14F-4D97-AF65-F5344CB8AC3E}">
        <p14:creationId xmlns:p14="http://schemas.microsoft.com/office/powerpoint/2010/main" val="1684962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866275" y="239316"/>
            <a:ext cx="6941383" cy="994172"/>
          </a:xfrm>
        </p:spPr>
        <p:txBody>
          <a:bodyPr>
            <a:normAutofit/>
          </a:bodyPr>
          <a:lstStyle/>
          <a:p>
            <a:r>
              <a:rPr lang="en-US" altLang="en-US" dirty="0"/>
              <a:t>Role as a Teacher</a:t>
            </a:r>
          </a:p>
        </p:txBody>
      </p:sp>
      <p:sp>
        <p:nvSpPr>
          <p:cNvPr id="28674" name="Rectangle 3"/>
          <p:cNvSpPr>
            <a:spLocks noGrp="1" noChangeArrowheads="1"/>
          </p:cNvSpPr>
          <p:nvPr>
            <p:ph idx="1"/>
          </p:nvPr>
        </p:nvSpPr>
        <p:spPr bwMode="auto">
          <a:xfrm>
            <a:off x="1714500" y="1233487"/>
            <a:ext cx="7219950" cy="3843337"/>
          </a:xfrm>
        </p:spPr>
        <p:txBody>
          <a:bodyPr wrap="square" numCol="1" anchor="t" anchorCtr="0" compatLnSpc="1">
            <a:prstTxWarp prst="textNoShape">
              <a:avLst/>
            </a:prstTxWarp>
            <a:normAutofit lnSpcReduction="10000"/>
          </a:bodyPr>
          <a:lstStyle/>
          <a:p>
            <a:r>
              <a:rPr lang="en-US" altLang="en-US" sz="2000" dirty="0"/>
              <a:t>Think about the level of the learner </a:t>
            </a:r>
          </a:p>
          <a:p>
            <a:pPr lvl="1"/>
            <a:r>
              <a:rPr lang="en-US" altLang="en-US" sz="1800" dirty="0"/>
              <a:t>What do they already know? What do they need help with? Explore this so you can focus teaching points to help them reach next level (concept of zone of proximal development)</a:t>
            </a:r>
          </a:p>
          <a:p>
            <a:pPr lvl="1"/>
            <a:r>
              <a:rPr lang="en-US" altLang="en-US" sz="1800" dirty="0"/>
              <a:t>Help students learn to adapt their history taking and physical exam to different contexts or more complicated cases</a:t>
            </a:r>
          </a:p>
          <a:p>
            <a:pPr lvl="1"/>
            <a:r>
              <a:rPr lang="en-US" altLang="en-US" sz="1800" dirty="0"/>
              <a:t>Help students learn how to organizing information for presentations and notes</a:t>
            </a:r>
          </a:p>
          <a:p>
            <a:r>
              <a:rPr lang="en-US" altLang="en-US" sz="2000" dirty="0"/>
              <a:t>Facilitate students developing clinical reasoning skills</a:t>
            </a:r>
          </a:p>
          <a:p>
            <a:pPr lvl="1"/>
            <a:r>
              <a:rPr lang="en-US" altLang="en-US" sz="1800" dirty="0"/>
              <a:t>Help them develop frameworks for their clinical reasoning (e.g. approach to a patient with abdominal pain)</a:t>
            </a:r>
          </a:p>
          <a:p>
            <a:pPr lvl="1"/>
            <a:r>
              <a:rPr lang="en-US" altLang="en-US" sz="1800" dirty="0"/>
              <a:t>Help them understand how to prioritize different pieces of information (e.g. normal heart exam does not rule out cardiac pathology)</a:t>
            </a:r>
          </a:p>
          <a:p>
            <a:pPr lvl="1"/>
            <a:endParaRPr lang="en-US" altLang="en-US" sz="1600" dirty="0"/>
          </a:p>
          <a:p>
            <a:endParaRPr lang="en-US" altLang="en-US" sz="1600" dirty="0"/>
          </a:p>
        </p:txBody>
      </p:sp>
    </p:spTree>
    <p:extLst>
      <p:ext uri="{BB962C8B-B14F-4D97-AF65-F5344CB8AC3E}">
        <p14:creationId xmlns:p14="http://schemas.microsoft.com/office/powerpoint/2010/main" val="2378430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866275" y="239316"/>
            <a:ext cx="6941383" cy="994172"/>
          </a:xfrm>
        </p:spPr>
        <p:txBody>
          <a:bodyPr>
            <a:normAutofit/>
          </a:bodyPr>
          <a:lstStyle/>
          <a:p>
            <a:r>
              <a:rPr lang="en-US" altLang="en-US" dirty="0"/>
              <a:t>Role as a Teacher</a:t>
            </a:r>
          </a:p>
        </p:txBody>
      </p:sp>
      <p:sp>
        <p:nvSpPr>
          <p:cNvPr id="28674" name="Rectangle 3"/>
          <p:cNvSpPr>
            <a:spLocks noGrp="1" noChangeArrowheads="1"/>
          </p:cNvSpPr>
          <p:nvPr>
            <p:ph idx="1"/>
          </p:nvPr>
        </p:nvSpPr>
        <p:spPr bwMode="auto">
          <a:xfrm>
            <a:off x="1714500" y="1233488"/>
            <a:ext cx="7219950" cy="3670696"/>
          </a:xfrm>
        </p:spPr>
        <p:txBody>
          <a:bodyPr wrap="square" numCol="1" anchor="t" anchorCtr="0" compatLnSpc="1">
            <a:prstTxWarp prst="textNoShape">
              <a:avLst/>
            </a:prstTxWarp>
            <a:normAutofit/>
          </a:bodyPr>
          <a:lstStyle/>
          <a:p>
            <a:r>
              <a:rPr lang="en-US" altLang="en-US" sz="2000" dirty="0"/>
              <a:t>Personalize learning when possible</a:t>
            </a:r>
          </a:p>
          <a:p>
            <a:pPr lvl="1"/>
            <a:r>
              <a:rPr lang="en-US" altLang="en-US" sz="1800" dirty="0"/>
              <a:t>What do they want to learn?  What specialty are they interested in?  Explore this and then provide relevant teaching pearls, give related “chalk talks,” or assign readings. </a:t>
            </a:r>
          </a:p>
          <a:p>
            <a:pPr lvl="1"/>
            <a:r>
              <a:rPr lang="en-US" altLang="en-US" sz="1800" dirty="0"/>
              <a:t>Example: could focus on pre-surgical evaluations for a student going into orthopedics on IM rotation</a:t>
            </a:r>
          </a:p>
          <a:p>
            <a:r>
              <a:rPr lang="en-US" altLang="en-US" sz="2000" dirty="0"/>
              <a:t>Promote self-directed learning and give feedback on that learning</a:t>
            </a:r>
          </a:p>
          <a:p>
            <a:pPr lvl="1"/>
            <a:r>
              <a:rPr lang="en-US" altLang="en-US" sz="1800" dirty="0"/>
              <a:t>Encourage goal setting and help student set specific goals</a:t>
            </a:r>
          </a:p>
          <a:p>
            <a:pPr lvl="1"/>
            <a:r>
              <a:rPr lang="en-US" altLang="en-US" sz="1800" dirty="0"/>
              <a:t>Encourage looking things up and discussion of scholarly articles</a:t>
            </a:r>
          </a:p>
          <a:p>
            <a:pPr lvl="1"/>
            <a:endParaRPr lang="en-US" altLang="en-US" sz="1800" dirty="0"/>
          </a:p>
          <a:p>
            <a:endParaRPr lang="en-US" altLang="en-US" sz="1600" dirty="0"/>
          </a:p>
        </p:txBody>
      </p:sp>
    </p:spTree>
    <p:extLst>
      <p:ext uri="{BB962C8B-B14F-4D97-AF65-F5344CB8AC3E}">
        <p14:creationId xmlns:p14="http://schemas.microsoft.com/office/powerpoint/2010/main" val="1132109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Physicians as Evaluators</a:t>
            </a:r>
          </a:p>
        </p:txBody>
      </p:sp>
    </p:spTree>
    <p:extLst>
      <p:ext uri="{BB962C8B-B14F-4D97-AF65-F5344CB8AC3E}">
        <p14:creationId xmlns:p14="http://schemas.microsoft.com/office/powerpoint/2010/main" val="768410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928" y="131437"/>
            <a:ext cx="7435121" cy="994172"/>
          </a:xfrm>
        </p:spPr>
        <p:txBody>
          <a:bodyPr>
            <a:normAutofit/>
          </a:bodyPr>
          <a:lstStyle/>
          <a:p>
            <a:r>
              <a:rPr lang="en-US" dirty="0"/>
              <a:t>Role as an Evaluator</a:t>
            </a:r>
          </a:p>
        </p:txBody>
      </p:sp>
      <p:sp>
        <p:nvSpPr>
          <p:cNvPr id="3" name="Content Placeholder 2"/>
          <p:cNvSpPr>
            <a:spLocks noGrp="1"/>
          </p:cNvSpPr>
          <p:nvPr>
            <p:ph idx="1"/>
          </p:nvPr>
        </p:nvSpPr>
        <p:spPr>
          <a:xfrm>
            <a:off x="1944665" y="1209675"/>
            <a:ext cx="6980259" cy="3802388"/>
          </a:xfrm>
        </p:spPr>
        <p:txBody>
          <a:bodyPr>
            <a:normAutofit/>
          </a:bodyPr>
          <a:lstStyle/>
          <a:p>
            <a:r>
              <a:rPr lang="en-US" altLang="en-US" sz="2000" dirty="0"/>
              <a:t>Set expectations for performance</a:t>
            </a:r>
          </a:p>
          <a:p>
            <a:pPr lvl="1"/>
            <a:r>
              <a:rPr lang="en-US" altLang="en-US" sz="1800" dirty="0"/>
              <a:t>This is harder than you think but crucial</a:t>
            </a:r>
          </a:p>
          <a:p>
            <a:pPr lvl="1"/>
            <a:r>
              <a:rPr lang="en-US" altLang="en-US" sz="1800" dirty="0"/>
              <a:t>What determines meeting expectations vs exceeding expectations?</a:t>
            </a:r>
          </a:p>
          <a:p>
            <a:r>
              <a:rPr lang="en-US" altLang="en-US" sz="2000" dirty="0"/>
              <a:t>Provide </a:t>
            </a:r>
            <a:r>
              <a:rPr lang="en-US" altLang="en-US" sz="2000" u="sng" dirty="0"/>
              <a:t>specific</a:t>
            </a:r>
            <a:r>
              <a:rPr lang="en-US" altLang="en-US" sz="2000" dirty="0"/>
              <a:t>, </a:t>
            </a:r>
            <a:r>
              <a:rPr lang="en-US" altLang="en-US" sz="2000" u="sng" dirty="0"/>
              <a:t>actionable</a:t>
            </a:r>
            <a:r>
              <a:rPr lang="en-US" altLang="en-US" sz="2000" dirty="0"/>
              <a:t>, and </a:t>
            </a:r>
            <a:r>
              <a:rPr lang="en-US" altLang="en-US" sz="2000" u="sng" dirty="0"/>
              <a:t>timely</a:t>
            </a:r>
            <a:r>
              <a:rPr lang="en-US" altLang="en-US" sz="2000" dirty="0"/>
              <a:t> feedback</a:t>
            </a:r>
          </a:p>
          <a:p>
            <a:pPr lvl="1"/>
            <a:r>
              <a:rPr lang="en-US" altLang="en-US" sz="1800" dirty="0"/>
              <a:t>Ask students what their goals are or areas they are working on, then give feedback related to this</a:t>
            </a:r>
          </a:p>
          <a:p>
            <a:pPr lvl="1"/>
            <a:r>
              <a:rPr lang="en-US" altLang="en-US" sz="1800" dirty="0"/>
              <a:t>Feedback immediately after a student evaluates a patient or presents on rounds, for example, can be very helpful</a:t>
            </a:r>
          </a:p>
          <a:p>
            <a:pPr lvl="1"/>
            <a:r>
              <a:rPr lang="en-US" altLang="en-US" sz="1800" dirty="0"/>
              <a:t>Try to give feedback each day and ongoing feedback throughout your time together</a:t>
            </a:r>
          </a:p>
          <a:p>
            <a:pPr lvl="1"/>
            <a:r>
              <a:rPr lang="en-US" altLang="en-US" sz="1800" dirty="0"/>
              <a:t>Do not avoid constructive (or critical feedback). This is important to give, just think about delivery.</a:t>
            </a:r>
            <a:endParaRPr lang="en-US" dirty="0"/>
          </a:p>
        </p:txBody>
      </p:sp>
    </p:spTree>
    <p:extLst>
      <p:ext uri="{BB962C8B-B14F-4D97-AF65-F5344CB8AC3E}">
        <p14:creationId xmlns:p14="http://schemas.microsoft.com/office/powerpoint/2010/main" val="3762485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Mechanisms for Formative Feedback for M3 Students</a:t>
            </a:r>
          </a:p>
        </p:txBody>
      </p:sp>
      <p:sp>
        <p:nvSpPr>
          <p:cNvPr id="3" name="Content Placeholder 2"/>
          <p:cNvSpPr>
            <a:spLocks noGrp="1"/>
          </p:cNvSpPr>
          <p:nvPr>
            <p:ph idx="1"/>
          </p:nvPr>
        </p:nvSpPr>
        <p:spPr>
          <a:xfrm>
            <a:off x="1944665" y="1369218"/>
            <a:ext cx="6989609" cy="3605453"/>
          </a:xfrm>
        </p:spPr>
        <p:txBody>
          <a:bodyPr>
            <a:normAutofit/>
          </a:bodyPr>
          <a:lstStyle/>
          <a:p>
            <a:r>
              <a:rPr lang="en-US" altLang="en-US" dirty="0"/>
              <a:t>Supervising physicians can provide formative feedback to students electronically using a unique QR code provided to each student. </a:t>
            </a:r>
          </a:p>
          <a:p>
            <a:pPr lvl="1"/>
            <a:r>
              <a:rPr lang="en-US" altLang="en-US" dirty="0"/>
              <a:t>This data will be populated to create individual dashboards for students to track their personal growth based on feedback they receive</a:t>
            </a:r>
          </a:p>
          <a:p>
            <a:r>
              <a:rPr lang="en-US" altLang="en-US" dirty="0"/>
              <a:t>FORMATIVE FEEDBACK DOES </a:t>
            </a:r>
            <a:r>
              <a:rPr lang="en-US" altLang="en-US" u="sng" dirty="0">
                <a:solidFill>
                  <a:srgbClr val="E00122"/>
                </a:solidFill>
              </a:rPr>
              <a:t>NOT</a:t>
            </a:r>
            <a:r>
              <a:rPr lang="en-US" altLang="en-US" dirty="0"/>
              <a:t> CONTRIBUTE TO STUDENT GRADES</a:t>
            </a:r>
          </a:p>
          <a:p>
            <a:pPr marL="342900" lvl="1" indent="0">
              <a:buNone/>
            </a:pPr>
            <a:endParaRPr lang="en-US" altLang="en-US" dirty="0"/>
          </a:p>
          <a:p>
            <a:pPr marL="0" indent="0">
              <a:buNone/>
            </a:pPr>
            <a:endParaRPr lang="en-US" dirty="0"/>
          </a:p>
        </p:txBody>
      </p:sp>
    </p:spTree>
    <p:extLst>
      <p:ext uri="{BB962C8B-B14F-4D97-AF65-F5344CB8AC3E}">
        <p14:creationId xmlns:p14="http://schemas.microsoft.com/office/powerpoint/2010/main" val="1149963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Formative Feedback</a:t>
            </a:r>
          </a:p>
        </p:txBody>
      </p:sp>
      <p:pic>
        <p:nvPicPr>
          <p:cNvPr id="8" name="Picture 7"/>
          <p:cNvPicPr>
            <a:picLocks noChangeAspect="1"/>
          </p:cNvPicPr>
          <p:nvPr/>
        </p:nvPicPr>
        <p:blipFill>
          <a:blip r:embed="rId2"/>
          <a:stretch>
            <a:fillRect/>
          </a:stretch>
        </p:blipFill>
        <p:spPr>
          <a:xfrm>
            <a:off x="1579763" y="1376017"/>
            <a:ext cx="5177515" cy="3339984"/>
          </a:xfrm>
          <a:prstGeom prst="rect">
            <a:avLst/>
          </a:prstGeom>
        </p:spPr>
      </p:pic>
      <p:sp>
        <p:nvSpPr>
          <p:cNvPr id="9" name="TextBox 8"/>
          <p:cNvSpPr txBox="1"/>
          <p:nvPr/>
        </p:nvSpPr>
        <p:spPr>
          <a:xfrm>
            <a:off x="7156800" y="2541600"/>
            <a:ext cx="1720800" cy="1200329"/>
          </a:xfrm>
          <a:prstGeom prst="rect">
            <a:avLst/>
          </a:prstGeom>
          <a:noFill/>
        </p:spPr>
        <p:txBody>
          <a:bodyPr wrap="square" rtlCol="0">
            <a:spAutoFit/>
          </a:bodyPr>
          <a:lstStyle/>
          <a:p>
            <a:r>
              <a:rPr lang="en-US" b="1" dirty="0">
                <a:solidFill>
                  <a:srgbClr val="E00122"/>
                </a:solidFill>
              </a:rPr>
              <a:t>Give it a try: Scan the QR code to view the form.</a:t>
            </a:r>
          </a:p>
        </p:txBody>
      </p:sp>
      <p:sp>
        <p:nvSpPr>
          <p:cNvPr id="10" name="TextBox 9"/>
          <p:cNvSpPr txBox="1"/>
          <p:nvPr/>
        </p:nvSpPr>
        <p:spPr>
          <a:xfrm>
            <a:off x="6523200" y="4545610"/>
            <a:ext cx="2620800" cy="461665"/>
          </a:xfrm>
          <a:prstGeom prst="rect">
            <a:avLst/>
          </a:prstGeom>
          <a:noFill/>
        </p:spPr>
        <p:txBody>
          <a:bodyPr wrap="square" rtlCol="0">
            <a:spAutoFit/>
          </a:bodyPr>
          <a:lstStyle/>
          <a:p>
            <a:r>
              <a:rPr lang="en-US" sz="1200" dirty="0"/>
              <a:t>Note: Android users will need to download barcode scanner.</a:t>
            </a:r>
          </a:p>
        </p:txBody>
      </p:sp>
    </p:spTree>
    <p:extLst>
      <p:ext uri="{BB962C8B-B14F-4D97-AF65-F5344CB8AC3E}">
        <p14:creationId xmlns:p14="http://schemas.microsoft.com/office/powerpoint/2010/main" val="778312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28000" y="76746"/>
            <a:ext cx="7077394" cy="693654"/>
          </a:xfrm>
        </p:spPr>
        <p:txBody>
          <a:bodyPr>
            <a:noAutofit/>
          </a:bodyPr>
          <a:lstStyle/>
          <a:p>
            <a:pPr marL="0" indent="0">
              <a:buNone/>
            </a:pPr>
            <a:r>
              <a:rPr lang="en-US" sz="1400" dirty="0"/>
              <a:t>When you scan the QR code, you will see short assessments that include Likert items and a comment box for narrative feedback for that clerkship (see sample screenshots below)</a:t>
            </a:r>
          </a:p>
          <a:p>
            <a:pPr marL="0" indent="0">
              <a:buNone/>
            </a:pPr>
            <a:r>
              <a:rPr lang="en-US" sz="1400" dirty="0"/>
              <a:t>These items and narrative feedback are mapped back to the UCCOM program objectives </a:t>
            </a:r>
          </a:p>
          <a:p>
            <a:pPr marL="0" indent="0">
              <a:buNone/>
            </a:pPr>
            <a:endParaRPr lang="en-US" sz="1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91" b="6576"/>
          <a:stretch/>
        </p:blipFill>
        <p:spPr>
          <a:xfrm>
            <a:off x="1667657" y="1098864"/>
            <a:ext cx="1656078" cy="338400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6779"/>
          <a:stretch/>
        </p:blipFill>
        <p:spPr>
          <a:xfrm>
            <a:off x="7398046" y="1101600"/>
            <a:ext cx="1646271" cy="3384000"/>
          </a:xfrm>
          <a:prstGeom prst="rect">
            <a:avLst/>
          </a:prstGeom>
        </p:spPr>
      </p:pic>
      <p:pic>
        <p:nvPicPr>
          <p:cNvPr id="7" name="Picture 6"/>
          <p:cNvPicPr>
            <a:picLocks noChangeAspect="1"/>
          </p:cNvPicPr>
          <p:nvPr/>
        </p:nvPicPr>
        <p:blipFill rotWithShape="1">
          <a:blip r:embed="rId4"/>
          <a:srcRect t="3321" b="5594"/>
          <a:stretch/>
        </p:blipFill>
        <p:spPr>
          <a:xfrm>
            <a:off x="5421647" y="1096466"/>
            <a:ext cx="1808704" cy="33864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6469"/>
          <a:stretch/>
        </p:blipFill>
        <p:spPr>
          <a:xfrm>
            <a:off x="3538761" y="1098865"/>
            <a:ext cx="1761373" cy="3386400"/>
          </a:xfrm>
          <a:prstGeom prst="rect">
            <a:avLst/>
          </a:prstGeom>
        </p:spPr>
      </p:pic>
    </p:spTree>
    <p:extLst>
      <p:ext uri="{BB962C8B-B14F-4D97-AF65-F5344CB8AC3E}">
        <p14:creationId xmlns:p14="http://schemas.microsoft.com/office/powerpoint/2010/main" val="112060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301" y="273844"/>
            <a:ext cx="6794049" cy="994172"/>
          </a:xfrm>
        </p:spPr>
        <p:txBody>
          <a:bodyPr>
            <a:normAutofit fontScale="90000"/>
          </a:bodyPr>
          <a:lstStyle/>
          <a:p>
            <a:r>
              <a:rPr lang="en-US" dirty="0"/>
              <a:t>Preceptor Summative Evaluation for Students</a:t>
            </a:r>
          </a:p>
        </p:txBody>
      </p:sp>
      <p:sp>
        <p:nvSpPr>
          <p:cNvPr id="3" name="Content Placeholder 2"/>
          <p:cNvSpPr>
            <a:spLocks noGrp="1"/>
          </p:cNvSpPr>
          <p:nvPr>
            <p:ph idx="1"/>
          </p:nvPr>
        </p:nvSpPr>
        <p:spPr>
          <a:xfrm>
            <a:off x="1721301" y="1369219"/>
            <a:ext cx="6570684" cy="3263504"/>
          </a:xfrm>
        </p:spPr>
        <p:txBody>
          <a:bodyPr vert="horz" lIns="91440" tIns="45720" rIns="91440" bIns="45720" rtlCol="0" anchor="t">
            <a:normAutofit fontScale="70000" lnSpcReduction="20000"/>
          </a:bodyPr>
          <a:lstStyle/>
          <a:p>
            <a:r>
              <a:rPr lang="en-US" dirty="0">
                <a:cs typeface="Times New Roman"/>
              </a:rPr>
              <a:t>The preceptor evaluation is a summative evaluation worth 50%* of the student’s grade on a clerkship.</a:t>
            </a:r>
          </a:p>
          <a:p>
            <a:pPr lvl="1"/>
            <a:r>
              <a:rPr lang="en-US" dirty="0"/>
              <a:t>*55% in internal medicine</a:t>
            </a:r>
          </a:p>
          <a:p>
            <a:r>
              <a:rPr lang="en-US" dirty="0"/>
              <a:t>There are two broad categories on the Preceptor Evaluation to assess student performance:</a:t>
            </a:r>
          </a:p>
          <a:p>
            <a:pPr lvl="1"/>
            <a:r>
              <a:rPr lang="en-US" dirty="0"/>
              <a:t>Clinical Performance</a:t>
            </a:r>
          </a:p>
          <a:p>
            <a:pPr lvl="1"/>
            <a:r>
              <a:rPr lang="en-US" dirty="0"/>
              <a:t>Teamwork and Self-Improvement Skills</a:t>
            </a:r>
          </a:p>
          <a:p>
            <a:r>
              <a:rPr lang="en-US" dirty="0">
                <a:cs typeface="Times New Roman"/>
              </a:rPr>
              <a:t>Weighting of Preceptor Summative Evaluation Scoring</a:t>
            </a:r>
          </a:p>
          <a:p>
            <a:pPr lvl="1"/>
            <a:r>
              <a:rPr lang="en-US" dirty="0"/>
              <a:t>90% for items falling under “Clinical Performance”</a:t>
            </a:r>
          </a:p>
          <a:p>
            <a:pPr lvl="1"/>
            <a:r>
              <a:rPr lang="en-US" dirty="0"/>
              <a:t>10% for items falling under “</a:t>
            </a:r>
            <a:r>
              <a:rPr lang="en-US" dirty="0">
                <a:effectLst/>
                <a:latin typeface="Calibri" panose="020F0502020204030204" pitchFamily="34" charset="0"/>
                <a:ea typeface="Times New Roman" panose="02020603050405020304" pitchFamily="18" charset="0"/>
              </a:rPr>
              <a:t>Teamwork and Self-Improvement Skills</a:t>
            </a:r>
            <a:r>
              <a:rPr lang="en-US" dirty="0"/>
              <a:t>”</a:t>
            </a:r>
          </a:p>
          <a:p>
            <a:r>
              <a:rPr lang="en-US" dirty="0"/>
              <a:t>Click here to view or download a sample evaluation form. Note that evaluations will vary by clerkship.</a:t>
            </a:r>
          </a:p>
          <a:p>
            <a:pPr lvl="1"/>
            <a:r>
              <a:rPr lang="en-US" dirty="0">
                <a:cs typeface="Times New Roman"/>
                <a:hlinkClick r:id="rId3"/>
              </a:rPr>
              <a:t>M3 Form</a:t>
            </a:r>
          </a:p>
          <a:p>
            <a:pPr lvl="1"/>
            <a:r>
              <a:rPr lang="en-US" dirty="0">
                <a:cs typeface="Times New Roman"/>
                <a:hlinkClick r:id="rId4"/>
              </a:rPr>
              <a:t>M4 Form </a:t>
            </a:r>
            <a:r>
              <a:rPr lang="en-US" dirty="0">
                <a:cs typeface="Times New Roman"/>
              </a:rPr>
              <a:t> </a:t>
            </a:r>
            <a:endParaRPr lang="en-US" dirty="0"/>
          </a:p>
        </p:txBody>
      </p:sp>
    </p:spTree>
    <p:extLst>
      <p:ext uri="{BB962C8B-B14F-4D97-AF65-F5344CB8AC3E}">
        <p14:creationId xmlns:p14="http://schemas.microsoft.com/office/powerpoint/2010/main" val="2666705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80E2D-FC9B-233C-BE8D-85AE6FCC038F}"/>
              </a:ext>
            </a:extLst>
          </p:cNvPr>
          <p:cNvSpPr>
            <a:spLocks noGrp="1"/>
          </p:cNvSpPr>
          <p:nvPr>
            <p:ph idx="1"/>
          </p:nvPr>
        </p:nvSpPr>
        <p:spPr>
          <a:xfrm>
            <a:off x="1839687" y="1369218"/>
            <a:ext cx="7097484" cy="3774282"/>
          </a:xfrm>
        </p:spPr>
        <p:txBody>
          <a:bodyPr>
            <a:normAutofit fontScale="77500" lnSpcReduction="20000"/>
          </a:bodyPr>
          <a:lstStyle/>
          <a:p>
            <a:pPr marL="0" indent="0" algn="l">
              <a:lnSpc>
                <a:spcPct val="120000"/>
              </a:lnSpc>
              <a:spcBef>
                <a:spcPts val="0"/>
              </a:spcBef>
              <a:buNone/>
            </a:pPr>
            <a:r>
              <a:rPr lang="en-US" b="1" i="0" u="sng" strike="noStrike" dirty="0">
                <a:effectLst/>
                <a:latin typeface="Calibri" panose="020F0502020204030204" pitchFamily="34" charset="0"/>
              </a:rPr>
              <a:t>Please keep these primary goals in mind in the assessment you provide:</a:t>
            </a:r>
            <a:endParaRPr lang="en-US" b="0" i="0" u="none" strike="noStrike" dirty="0">
              <a:effectLst/>
              <a:latin typeface="Aptos" panose="020B0004020202020204" pitchFamily="34" charset="0"/>
            </a:endParaRPr>
          </a:p>
          <a:p>
            <a:pPr marL="0" marR="0" algn="l">
              <a:lnSpc>
                <a:spcPct val="120000"/>
              </a:lnSpc>
              <a:spcBef>
                <a:spcPts val="0"/>
              </a:spcBef>
              <a:buFont typeface="Arial" panose="020B0604020202020204" pitchFamily="34" charset="0"/>
              <a:buChar char="•"/>
            </a:pPr>
            <a:r>
              <a:rPr lang="en-US" sz="2100" b="0" i="0" u="none" strike="noStrike" dirty="0">
                <a:effectLst/>
                <a:latin typeface="Calibri" panose="020F0502020204030204" pitchFamily="34" charset="0"/>
              </a:rPr>
              <a:t>Assess the students’ performance based upon the task rating scale </a:t>
            </a:r>
            <a:endParaRPr lang="en-US" sz="2100" b="0" i="0" u="none" strike="noStrike" dirty="0">
              <a:effectLst/>
              <a:latin typeface="Times New Roman" panose="02020603050405020304" pitchFamily="18" charset="0"/>
            </a:endParaRPr>
          </a:p>
          <a:p>
            <a:pPr marL="0" marR="0" algn="l">
              <a:lnSpc>
                <a:spcPct val="120000"/>
              </a:lnSpc>
              <a:spcBef>
                <a:spcPts val="0"/>
              </a:spcBef>
              <a:buFont typeface="Arial" panose="020B0604020202020204" pitchFamily="34" charset="0"/>
              <a:buChar char="•"/>
            </a:pPr>
            <a:r>
              <a:rPr lang="en-US" sz="2100" b="0" i="0" u="none" strike="noStrike" dirty="0">
                <a:effectLst/>
                <a:latin typeface="Calibri" panose="020F0502020204030204" pitchFamily="34" charset="0"/>
              </a:rPr>
              <a:t>The task rating scale is based on what you would </a:t>
            </a:r>
            <a:r>
              <a:rPr lang="en-US" sz="2100" b="1" i="0" u="none" strike="noStrike" dirty="0">
                <a:effectLst/>
                <a:latin typeface="Calibri" panose="020F0502020204030204" pitchFamily="34" charset="0"/>
              </a:rPr>
              <a:t>expect of a </a:t>
            </a:r>
            <a:r>
              <a:rPr lang="en-US" sz="2100" b="1" i="0" u="sng" strike="noStrike" dirty="0">
                <a:effectLst/>
                <a:latin typeface="Calibri" panose="020F0502020204030204" pitchFamily="34" charset="0"/>
              </a:rPr>
              <a:t>student</a:t>
            </a:r>
            <a:r>
              <a:rPr lang="en-US" sz="2100" b="1" i="0" u="none" strike="noStrike" dirty="0">
                <a:effectLst/>
                <a:latin typeface="Calibri" panose="020F0502020204030204" pitchFamily="34" charset="0"/>
              </a:rPr>
              <a:t> at that level</a:t>
            </a:r>
            <a:r>
              <a:rPr lang="en-US" sz="2100" b="0" i="0" u="none" strike="noStrike" dirty="0">
                <a:effectLst/>
                <a:latin typeface="Calibri" panose="020F0502020204030204" pitchFamily="34" charset="0"/>
              </a:rPr>
              <a:t> (i.e. an M3 student or an M4 student)</a:t>
            </a:r>
            <a:endParaRPr lang="en-US" sz="2100" b="0" i="0" u="none" strike="noStrike" dirty="0">
              <a:effectLst/>
              <a:latin typeface="Times New Roman" panose="02020603050405020304" pitchFamily="18" charset="0"/>
            </a:endParaRPr>
          </a:p>
          <a:p>
            <a:pPr marL="0" marR="0" algn="l">
              <a:lnSpc>
                <a:spcPct val="120000"/>
              </a:lnSpc>
              <a:spcBef>
                <a:spcPts val="0"/>
              </a:spcBef>
              <a:buFont typeface="Arial" panose="020B0604020202020204" pitchFamily="34" charset="0"/>
              <a:buChar char="•"/>
            </a:pPr>
            <a:r>
              <a:rPr lang="en-US" sz="2100" b="1" i="0" u="none" strike="noStrike" dirty="0">
                <a:effectLst/>
                <a:latin typeface="Calibri" panose="020F0502020204030204" pitchFamily="34" charset="0"/>
              </a:rPr>
              <a:t>Most students should not receive the same rating for every item. Most students should not receive the highest rating.</a:t>
            </a:r>
            <a:endParaRPr lang="en-US" sz="2100" b="0" i="0" u="none" strike="noStrike" dirty="0">
              <a:effectLst/>
              <a:latin typeface="Times New Roman" panose="02020603050405020304" pitchFamily="18" charset="0"/>
            </a:endParaRPr>
          </a:p>
          <a:p>
            <a:pPr marL="0" marR="0" algn="l">
              <a:lnSpc>
                <a:spcPct val="120000"/>
              </a:lnSpc>
              <a:spcBef>
                <a:spcPts val="0"/>
              </a:spcBef>
              <a:buFont typeface="Arial" panose="020B0604020202020204" pitchFamily="34" charset="0"/>
              <a:buChar char="•"/>
            </a:pPr>
            <a:r>
              <a:rPr lang="en-US" sz="2100" b="0" i="0" u="none" strike="noStrike" dirty="0">
                <a:effectLst/>
                <a:latin typeface="Calibri" panose="020F0502020204030204" pitchFamily="34" charset="0"/>
              </a:rPr>
              <a:t>Mark “did not observe” if you are unable to adequately assess an item </a:t>
            </a:r>
            <a:endParaRPr lang="en-US" sz="2100" b="0" i="0" u="none" strike="noStrike" dirty="0">
              <a:effectLst/>
              <a:latin typeface="Times New Roman" panose="02020603050405020304" pitchFamily="18" charset="0"/>
            </a:endParaRPr>
          </a:p>
          <a:p>
            <a:pPr marL="0" marR="0" algn="l">
              <a:lnSpc>
                <a:spcPct val="120000"/>
              </a:lnSpc>
              <a:spcBef>
                <a:spcPts val="0"/>
              </a:spcBef>
              <a:buFont typeface="Arial" panose="020B0604020202020204" pitchFamily="34" charset="0"/>
              <a:buChar char="•"/>
            </a:pPr>
            <a:r>
              <a:rPr lang="en-US" sz="2100" b="0" i="0" u="none" strike="noStrike" dirty="0">
                <a:effectLst/>
                <a:latin typeface="Calibri" panose="020F0502020204030204" pitchFamily="34" charset="0"/>
              </a:rPr>
              <a:t>Write narrative feedback that is specific and based on description of behaviors </a:t>
            </a:r>
            <a:endParaRPr lang="en-US" sz="2100" b="0" i="0" u="none" strike="noStrike" dirty="0">
              <a:effectLst/>
              <a:latin typeface="Times New Roman" panose="02020603050405020304" pitchFamily="18" charset="0"/>
            </a:endParaRPr>
          </a:p>
          <a:p>
            <a:pPr marL="0" indent="0" algn="l">
              <a:buNone/>
            </a:pPr>
            <a:endParaRPr lang="en-US" sz="2300" b="0" i="0" u="none" strike="noStrike" dirty="0">
              <a:effectLst/>
              <a:latin typeface="Calibri" panose="020F0502020204030204" pitchFamily="34" charset="0"/>
            </a:endParaRPr>
          </a:p>
          <a:p>
            <a:pPr marL="0" indent="0" algn="l">
              <a:buNone/>
            </a:pPr>
            <a:r>
              <a:rPr lang="en-US" sz="2300" b="0" i="0" u="none" strike="noStrike" dirty="0">
                <a:effectLst/>
                <a:latin typeface="Calibri" panose="020F0502020204030204" pitchFamily="34" charset="0"/>
              </a:rPr>
              <a:t>Click here to view a short video explaining how to think about the evaluation:  </a:t>
            </a:r>
            <a:endParaRPr lang="en-US" sz="2300" b="0" i="0" u="none" strike="noStrike" dirty="0">
              <a:effectLst/>
              <a:latin typeface="Aptos" panose="020B0004020202020204" pitchFamily="34" charset="0"/>
            </a:endParaRPr>
          </a:p>
          <a:p>
            <a:pPr marL="0" indent="0" algn="l">
              <a:buNone/>
            </a:pPr>
            <a:r>
              <a:rPr lang="en-US" sz="2300" b="0" i="0" u="sng" strike="noStrike" dirty="0">
                <a:solidFill>
                  <a:srgbClr val="0078D7"/>
                </a:solidFill>
                <a:effectLst/>
                <a:latin typeface="Calibri" panose="020F0502020204030204" pitchFamily="34" charset="0"/>
                <a:hlinkClick r:id="rId2" tooltip="https://uc.mediaspace.kaltura.com/media/New+Preceptor+Evaluation-+Information+for+preceptors/1_rvkiabqk"/>
              </a:rPr>
              <a:t>https://uc.mediaspace.kaltura.com/media/New+Preceptor+Evaluation-+Information+for+preceptors/1_rvkiabqk</a:t>
            </a:r>
            <a:endParaRPr lang="en-US" sz="2300" b="0" i="0" u="none" strike="noStrike" dirty="0">
              <a:solidFill>
                <a:srgbClr val="212121"/>
              </a:solidFill>
              <a:effectLst/>
              <a:latin typeface="Aptos" panose="020B0004020202020204" pitchFamily="34" charset="0"/>
            </a:endParaRPr>
          </a:p>
          <a:p>
            <a:endParaRPr lang="en-US" dirty="0"/>
          </a:p>
        </p:txBody>
      </p:sp>
      <p:sp>
        <p:nvSpPr>
          <p:cNvPr id="4" name="Title 1">
            <a:extLst>
              <a:ext uri="{FF2B5EF4-FFF2-40B4-BE49-F238E27FC236}">
                <a16:creationId xmlns:a16="http://schemas.microsoft.com/office/drawing/2014/main" id="{203522B6-8066-FC4D-B6C1-4E618963F5EB}"/>
              </a:ext>
            </a:extLst>
          </p:cNvPr>
          <p:cNvSpPr>
            <a:spLocks noGrp="1"/>
          </p:cNvSpPr>
          <p:nvPr>
            <p:ph type="title"/>
          </p:nvPr>
        </p:nvSpPr>
        <p:spPr>
          <a:xfrm>
            <a:off x="1721301" y="273844"/>
            <a:ext cx="6794049" cy="994172"/>
          </a:xfrm>
        </p:spPr>
        <p:txBody>
          <a:bodyPr>
            <a:normAutofit fontScale="90000"/>
          </a:bodyPr>
          <a:lstStyle/>
          <a:p>
            <a:r>
              <a:rPr lang="en-US" dirty="0"/>
              <a:t>Preceptor Summative Evaluation for Students</a:t>
            </a:r>
          </a:p>
        </p:txBody>
      </p:sp>
    </p:spTree>
    <p:extLst>
      <p:ext uri="{BB962C8B-B14F-4D97-AF65-F5344CB8AC3E}">
        <p14:creationId xmlns:p14="http://schemas.microsoft.com/office/powerpoint/2010/main" val="85346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F6766F-80AD-4A09-A725-EC5892A5C6D4}"/>
              </a:ext>
            </a:extLst>
          </p:cNvPr>
          <p:cNvSpPr>
            <a:spLocks noGrp="1"/>
          </p:cNvSpPr>
          <p:nvPr>
            <p:ph sz="half" idx="1"/>
          </p:nvPr>
        </p:nvSpPr>
        <p:spPr>
          <a:xfrm>
            <a:off x="1604511" y="939998"/>
            <a:ext cx="7040066" cy="4000656"/>
          </a:xfrm>
        </p:spPr>
        <p:txBody>
          <a:bodyPr vert="horz" lIns="91440" tIns="45720" rIns="91440" bIns="45720" rtlCol="0" anchor="t">
            <a:normAutofit fontScale="85000" lnSpcReduction="10000"/>
          </a:bodyPr>
          <a:lstStyle/>
          <a:p>
            <a:r>
              <a:rPr lang="en-US" sz="1700" b="1" dirty="0">
                <a:solidFill>
                  <a:srgbClr val="201F1E"/>
                </a:solidFill>
                <a:latin typeface="Times New Roman"/>
                <a:cs typeface="Times New Roman"/>
              </a:rPr>
              <a:t>For UCCOM/VSLO students, the expectation is to follow the </a:t>
            </a:r>
            <a:r>
              <a:rPr lang="en-US" sz="1700" b="1" i="1" dirty="0">
                <a:solidFill>
                  <a:srgbClr val="201F1E"/>
                </a:solidFill>
                <a:latin typeface="Times New Roman"/>
                <a:cs typeface="Times New Roman"/>
              </a:rPr>
              <a:t>CDC guidelines </a:t>
            </a:r>
            <a:r>
              <a:rPr lang="en-US" sz="1700" b="1" dirty="0">
                <a:solidFill>
                  <a:srgbClr val="201F1E"/>
                </a:solidFill>
                <a:latin typeface="Times New Roman"/>
                <a:cs typeface="Times New Roman"/>
              </a:rPr>
              <a:t>and </a:t>
            </a:r>
            <a:r>
              <a:rPr lang="en-US" sz="1700" b="1" i="1" dirty="0">
                <a:solidFill>
                  <a:srgbClr val="201F1E"/>
                </a:solidFill>
                <a:latin typeface="Times New Roman"/>
                <a:cs typeface="Times New Roman"/>
              </a:rPr>
              <a:t>institutional guidance </a:t>
            </a:r>
            <a:r>
              <a:rPr lang="en-US" sz="1700" b="1" dirty="0">
                <a:solidFill>
                  <a:srgbClr val="201F1E"/>
                </a:solidFill>
                <a:latin typeface="Times New Roman"/>
                <a:cs typeface="Times New Roman"/>
              </a:rPr>
              <a:t>of the student’s clinical site for COVID-19. </a:t>
            </a:r>
          </a:p>
          <a:p>
            <a:r>
              <a:rPr lang="en-US" sz="1700" b="1" dirty="0">
                <a:solidFill>
                  <a:srgbClr val="FF0000"/>
                </a:solidFill>
                <a:latin typeface="Times New Roman"/>
                <a:cs typeface="Times New Roman"/>
                <a:hlinkClick r:id="rId3"/>
              </a:rPr>
              <a:t>CDC Guidelines for Isolation and Precautions </a:t>
            </a:r>
            <a:r>
              <a:rPr lang="en-US" sz="1700" b="1" dirty="0">
                <a:solidFill>
                  <a:srgbClr val="201F1E"/>
                </a:solidFill>
                <a:latin typeface="Times New Roman"/>
                <a:cs typeface="Times New Roman"/>
              </a:rPr>
              <a:t> </a:t>
            </a:r>
            <a:endParaRPr lang="en-US" dirty="0"/>
          </a:p>
          <a:p>
            <a:r>
              <a:rPr lang="en-US" sz="1700" b="1" u="sng" dirty="0">
                <a:solidFill>
                  <a:srgbClr val="FF0000"/>
                </a:solidFill>
                <a:latin typeface="Times New Roman"/>
                <a:cs typeface="Times New Roman"/>
              </a:rPr>
              <a:t>FOR UC HEALTH</a:t>
            </a:r>
            <a:r>
              <a:rPr lang="en-US" sz="1700" b="1" dirty="0">
                <a:solidFill>
                  <a:srgbClr val="FF0000"/>
                </a:solidFill>
                <a:latin typeface="Times New Roman"/>
                <a:cs typeface="Times New Roman"/>
              </a:rPr>
              <a:t>: </a:t>
            </a:r>
            <a:endParaRPr lang="en-US" dirty="0">
              <a:solidFill>
                <a:srgbClr val="7F7F7F"/>
              </a:solidFill>
              <a:latin typeface="Calibri" panose="020F0502020204030204"/>
            </a:endParaRPr>
          </a:p>
          <a:p>
            <a:r>
              <a:rPr lang="en-US" sz="1700" b="1" dirty="0">
                <a:solidFill>
                  <a:srgbClr val="FF0000"/>
                </a:solidFill>
                <a:latin typeface="Times New Roman"/>
                <a:cs typeface="Times New Roman"/>
              </a:rPr>
              <a:t>Please follow the link provided to find out the procedure in the following situations: </a:t>
            </a:r>
            <a:endParaRPr lang="en-US" dirty="0"/>
          </a:p>
          <a:p>
            <a:r>
              <a:rPr lang="en-US" sz="1700" b="1" dirty="0">
                <a:solidFill>
                  <a:srgbClr val="FF0000"/>
                </a:solidFill>
                <a:latin typeface="Times New Roman"/>
                <a:cs typeface="Times New Roman"/>
              </a:rPr>
              <a:t>         1) If you are experiencing </a:t>
            </a:r>
            <a:r>
              <a:rPr lang="en-US" sz="1700" b="1" u="sng" dirty="0">
                <a:solidFill>
                  <a:srgbClr val="FF0000"/>
                </a:solidFill>
                <a:latin typeface="Times New Roman"/>
                <a:cs typeface="Times New Roman"/>
              </a:rPr>
              <a:t>ANY</a:t>
            </a:r>
            <a:r>
              <a:rPr lang="en-US" sz="1700" b="1" dirty="0">
                <a:solidFill>
                  <a:srgbClr val="FF0000"/>
                </a:solidFill>
                <a:latin typeface="Times New Roman"/>
                <a:cs typeface="Times New Roman"/>
              </a:rPr>
              <a:t> respiratory symptoms.</a:t>
            </a:r>
            <a:endParaRPr lang="en-US" dirty="0"/>
          </a:p>
          <a:p>
            <a:r>
              <a:rPr lang="en-US" sz="1700" b="1" dirty="0">
                <a:solidFill>
                  <a:srgbClr val="FF0000"/>
                </a:solidFill>
                <a:latin typeface="Times New Roman"/>
                <a:cs typeface="Times New Roman"/>
              </a:rPr>
              <a:t>         2) If you have received a positive COVID test result.</a:t>
            </a:r>
            <a:endParaRPr lang="en-US" dirty="0"/>
          </a:p>
          <a:p>
            <a:r>
              <a:rPr lang="en-US" sz="1700" b="1" dirty="0">
                <a:solidFill>
                  <a:srgbClr val="FF0000"/>
                </a:solidFill>
                <a:latin typeface="Times New Roman"/>
                <a:cs typeface="Times New Roman"/>
              </a:rPr>
              <a:t>         3) If you have been in contact with someone who has COVID.</a:t>
            </a:r>
            <a:endParaRPr lang="en-US" sz="1700" b="1" dirty="0">
              <a:latin typeface="Times New Roman"/>
              <a:cs typeface="Times New Roman"/>
            </a:endParaRPr>
          </a:p>
          <a:p>
            <a:r>
              <a:rPr lang="en-US" sz="1700" b="1" dirty="0">
                <a:solidFill>
                  <a:srgbClr val="FF0000"/>
                </a:solidFill>
                <a:latin typeface="Times New Roman"/>
                <a:cs typeface="Times New Roman"/>
                <a:hlinkClick r:id="rId4"/>
              </a:rPr>
              <a:t>UC Health Guidelines for COVID-19 Symptoms/Exposure and Returning To Work</a:t>
            </a:r>
            <a:r>
              <a:rPr lang="en-US" sz="1700" b="1" dirty="0">
                <a:solidFill>
                  <a:srgbClr val="FF0000"/>
                </a:solidFill>
                <a:latin typeface="Times New Roman"/>
                <a:cs typeface="Times New Roman"/>
              </a:rPr>
              <a:t> </a:t>
            </a:r>
            <a:endParaRPr lang="en-US" dirty="0"/>
          </a:p>
          <a:p>
            <a:r>
              <a:rPr lang="en-US" sz="1700" b="1" u="sng" dirty="0">
                <a:solidFill>
                  <a:srgbClr val="FF0000"/>
                </a:solidFill>
                <a:latin typeface="Times New Roman"/>
                <a:cs typeface="Times New Roman"/>
              </a:rPr>
              <a:t>FOR CCHMC</a:t>
            </a:r>
            <a:r>
              <a:rPr lang="en-US" sz="1700" b="1" dirty="0">
                <a:solidFill>
                  <a:srgbClr val="FF0000"/>
                </a:solidFill>
                <a:latin typeface="Times New Roman"/>
                <a:cs typeface="Times New Roman"/>
              </a:rPr>
              <a:t>: Call 803-SAFE for initial testing and all return to work</a:t>
            </a:r>
            <a:endParaRPr lang="en-US" dirty="0"/>
          </a:p>
          <a:p>
            <a:r>
              <a:rPr lang="en-US" sz="2000" b="1" dirty="0">
                <a:solidFill>
                  <a:srgbClr val="FF0000"/>
                </a:solidFill>
                <a:latin typeface="Times New Roman"/>
                <a:cs typeface="Times New Roman"/>
              </a:rPr>
              <a:t>NOTE: Students must facilitate their own testing but can find additional testing resources at the following page </a:t>
            </a:r>
            <a:r>
              <a:rPr lang="en-US" sz="2000" b="1" dirty="0">
                <a:solidFill>
                  <a:srgbClr val="FF0000"/>
                </a:solidFill>
                <a:latin typeface="Times New Roman"/>
                <a:cs typeface="Times New Roman"/>
                <a:hlinkClick r:id="rId5"/>
              </a:rPr>
              <a:t>www.uc.edu/publichealth</a:t>
            </a:r>
            <a:r>
              <a:rPr lang="en-US" sz="2000" b="1" dirty="0">
                <a:solidFill>
                  <a:srgbClr val="FF0000"/>
                </a:solidFill>
                <a:latin typeface="Times New Roman"/>
                <a:cs typeface="Times New Roman"/>
              </a:rPr>
              <a:t> </a:t>
            </a:r>
            <a:r>
              <a:rPr lang="en-US" sz="2000" i="1" dirty="0">
                <a:solidFill>
                  <a:srgbClr val="FF0000"/>
                </a:solidFill>
                <a:latin typeface="Times New Roman"/>
                <a:cs typeface="Times New Roman"/>
              </a:rPr>
              <a:t> </a:t>
            </a:r>
            <a:endParaRPr lang="en-US" dirty="0"/>
          </a:p>
          <a:p>
            <a:r>
              <a:rPr lang="en-US" sz="1700" b="1" dirty="0">
                <a:solidFill>
                  <a:srgbClr val="FF0000"/>
                </a:solidFill>
                <a:latin typeface="Times New Roman"/>
                <a:cs typeface="Times New Roman"/>
              </a:rPr>
              <a:t>If there are any questions, students are welcome to contact Deana Brown (</a:t>
            </a:r>
            <a:r>
              <a:rPr lang="en-US" sz="1700" b="1" u="sng" dirty="0">
                <a:solidFill>
                  <a:srgbClr val="0563C1"/>
                </a:solidFill>
                <a:latin typeface="Times New Roman"/>
                <a:cs typeface="Times New Roman"/>
                <a:hlinkClick r:id="rId6"/>
              </a:rPr>
              <a:t>Deana.Brown@uchealth.com</a:t>
            </a:r>
            <a:r>
              <a:rPr lang="en-US" sz="1700" b="1" dirty="0">
                <a:solidFill>
                  <a:srgbClr val="FF0000"/>
                </a:solidFill>
                <a:latin typeface="Times New Roman"/>
                <a:cs typeface="Times New Roman"/>
              </a:rPr>
              <a:t>).</a:t>
            </a:r>
            <a:endParaRPr lang="en-US" dirty="0"/>
          </a:p>
          <a:p>
            <a:endParaRPr lang="en-US" sz="2000" dirty="0">
              <a:solidFill>
                <a:srgbClr val="FF0000"/>
              </a:solidFill>
            </a:endParaRPr>
          </a:p>
        </p:txBody>
      </p:sp>
      <p:sp>
        <p:nvSpPr>
          <p:cNvPr id="7" name="Title 1">
            <a:extLst>
              <a:ext uri="{FF2B5EF4-FFF2-40B4-BE49-F238E27FC236}">
                <a16:creationId xmlns:a16="http://schemas.microsoft.com/office/drawing/2014/main" id="{BC7586EB-C1AF-40BA-9BA3-4DE0C53EFC5F}"/>
              </a:ext>
            </a:extLst>
          </p:cNvPr>
          <p:cNvSpPr txBox="1">
            <a:spLocks/>
          </p:cNvSpPr>
          <p:nvPr/>
        </p:nvSpPr>
        <p:spPr>
          <a:xfrm>
            <a:off x="1680506" y="8944"/>
            <a:ext cx="7239974" cy="99417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r>
              <a:rPr lang="en-US" dirty="0"/>
              <a:t>Coronavirus Precautions</a:t>
            </a:r>
          </a:p>
        </p:txBody>
      </p:sp>
    </p:spTree>
    <p:extLst>
      <p:ext uri="{BB962C8B-B14F-4D97-AF65-F5344CB8AC3E}">
        <p14:creationId xmlns:p14="http://schemas.microsoft.com/office/powerpoint/2010/main" val="3806207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E3EBB-E63B-51CF-F8AC-F7814D07FF8B}"/>
              </a:ext>
            </a:extLst>
          </p:cNvPr>
          <p:cNvSpPr>
            <a:spLocks noGrp="1"/>
          </p:cNvSpPr>
          <p:nvPr>
            <p:ph idx="1"/>
          </p:nvPr>
        </p:nvSpPr>
        <p:spPr>
          <a:xfrm>
            <a:off x="1817915" y="1382486"/>
            <a:ext cx="7108371" cy="3659811"/>
          </a:xfrm>
        </p:spPr>
        <p:txBody>
          <a:bodyPr>
            <a:normAutofit/>
          </a:bodyPr>
          <a:lstStyle/>
          <a:p>
            <a:r>
              <a:rPr lang="en-US" sz="2000" dirty="0"/>
              <a:t>Please provide thoughtful, specific narrative comments </a:t>
            </a:r>
          </a:p>
          <a:p>
            <a:pPr lvl="1"/>
            <a:r>
              <a:rPr lang="en-US" sz="1700" dirty="0"/>
              <a:t>Avoid comments like “read more” or “will develop this with time” </a:t>
            </a:r>
          </a:p>
          <a:p>
            <a:r>
              <a:rPr lang="en-US" sz="2000" dirty="0"/>
              <a:t>Good narrative comments are important for:</a:t>
            </a:r>
          </a:p>
          <a:p>
            <a:pPr lvl="1"/>
            <a:r>
              <a:rPr lang="en-US" sz="2000" dirty="0"/>
              <a:t>Students to reflect and guide continued growth</a:t>
            </a:r>
          </a:p>
          <a:p>
            <a:pPr lvl="1"/>
            <a:r>
              <a:rPr lang="en-US" sz="2000" dirty="0"/>
              <a:t>Students to understand their evaluation</a:t>
            </a:r>
          </a:p>
          <a:p>
            <a:pPr lvl="1"/>
            <a:r>
              <a:rPr lang="en-US" sz="2000" dirty="0"/>
              <a:t>Creating the MSPE (i.e. Dean’s letter)</a:t>
            </a:r>
          </a:p>
          <a:p>
            <a:r>
              <a:rPr lang="en-US" sz="2000" dirty="0"/>
              <a:t>Please write narrative comments that reflect how you assessed the student’s performance as this is helpful to students and the clerkship</a:t>
            </a:r>
            <a:r>
              <a:rPr lang="en-US" sz="2000"/>
              <a:t>/course </a:t>
            </a:r>
            <a:r>
              <a:rPr lang="en-US" sz="2000" dirty="0"/>
              <a:t>director</a:t>
            </a:r>
          </a:p>
          <a:p>
            <a:r>
              <a:rPr lang="en-US" sz="2000" dirty="0"/>
              <a:t>Note, there is an area to provide comments that do not go in the students MSPE (i.e. Dean’s letter)</a:t>
            </a:r>
          </a:p>
        </p:txBody>
      </p:sp>
      <p:sp>
        <p:nvSpPr>
          <p:cNvPr id="4" name="Title 1">
            <a:extLst>
              <a:ext uri="{FF2B5EF4-FFF2-40B4-BE49-F238E27FC236}">
                <a16:creationId xmlns:a16="http://schemas.microsoft.com/office/drawing/2014/main" id="{C187560F-4E2F-5B22-C07B-6A89141CE7E4}"/>
              </a:ext>
            </a:extLst>
          </p:cNvPr>
          <p:cNvSpPr>
            <a:spLocks noGrp="1"/>
          </p:cNvSpPr>
          <p:nvPr>
            <p:ph type="title"/>
          </p:nvPr>
        </p:nvSpPr>
        <p:spPr>
          <a:xfrm>
            <a:off x="1721301" y="273844"/>
            <a:ext cx="6794049" cy="994172"/>
          </a:xfrm>
        </p:spPr>
        <p:txBody>
          <a:bodyPr>
            <a:normAutofit fontScale="90000"/>
          </a:bodyPr>
          <a:lstStyle/>
          <a:p>
            <a:r>
              <a:rPr lang="en-US" dirty="0"/>
              <a:t>Preceptor Summative Evaluation for Students</a:t>
            </a:r>
          </a:p>
        </p:txBody>
      </p:sp>
    </p:spTree>
    <p:extLst>
      <p:ext uri="{BB962C8B-B14F-4D97-AF65-F5344CB8AC3E}">
        <p14:creationId xmlns:p14="http://schemas.microsoft.com/office/powerpoint/2010/main" val="2325531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301" y="273844"/>
            <a:ext cx="6794049" cy="994172"/>
          </a:xfrm>
        </p:spPr>
        <p:txBody>
          <a:bodyPr>
            <a:normAutofit fontScale="90000"/>
          </a:bodyPr>
          <a:lstStyle/>
          <a:p>
            <a:r>
              <a:rPr lang="en-US" dirty="0"/>
              <a:t>Policy on the Assessment of Student Performance by Faculty Healthcare Providers</a:t>
            </a:r>
          </a:p>
        </p:txBody>
      </p:sp>
      <p:sp>
        <p:nvSpPr>
          <p:cNvPr id="3" name="Content Placeholder 2"/>
          <p:cNvSpPr>
            <a:spLocks noGrp="1"/>
          </p:cNvSpPr>
          <p:nvPr>
            <p:ph idx="1"/>
          </p:nvPr>
        </p:nvSpPr>
        <p:spPr>
          <a:xfrm>
            <a:off x="1721301" y="1502048"/>
            <a:ext cx="6103450" cy="2886369"/>
          </a:xfrm>
        </p:spPr>
        <p:txBody>
          <a:bodyPr>
            <a:normAutofit fontScale="85000" lnSpcReduction="10000"/>
          </a:bodyPr>
          <a:lstStyle/>
          <a:p>
            <a:r>
              <a:rPr lang="en-US" dirty="0"/>
              <a:t>All faculty members must recuse themselves from any role in assessment, evaluation, or grading of any medical student for whom they have provided healthcare services. If assigned to assess/evaluate/ grade a student for whom a faculty has provided care, the faculty must notify the course or clerkship director as soon as is possible, of the need for reassignment and must indicate on any related evaluation forms that he/she must recuse themselves from evaluating that student. </a:t>
            </a:r>
          </a:p>
          <a:p>
            <a:r>
              <a:rPr lang="en-US" dirty="0"/>
              <a:t>For full policy, click </a:t>
            </a:r>
            <a:r>
              <a:rPr lang="en-US" dirty="0">
                <a:hlinkClick r:id="rId3"/>
              </a:rPr>
              <a:t>here</a:t>
            </a:r>
            <a:r>
              <a:rPr lang="en-US" dirty="0"/>
              <a:t>.</a:t>
            </a:r>
          </a:p>
          <a:p>
            <a:pPr marL="0" indent="0">
              <a:buNone/>
            </a:pPr>
            <a:endParaRPr lang="en-US" dirty="0"/>
          </a:p>
        </p:txBody>
      </p:sp>
    </p:spTree>
    <p:extLst>
      <p:ext uri="{BB962C8B-B14F-4D97-AF65-F5344CB8AC3E}">
        <p14:creationId xmlns:p14="http://schemas.microsoft.com/office/powerpoint/2010/main" val="1913721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2259" y="153923"/>
            <a:ext cx="7041937" cy="994172"/>
          </a:xfrm>
        </p:spPr>
        <p:txBody>
          <a:bodyPr>
            <a:normAutofit fontScale="90000"/>
          </a:bodyPr>
          <a:lstStyle/>
          <a:p>
            <a:r>
              <a:rPr lang="en-US" dirty="0"/>
              <a:t>Professional Development Opportunities in Teaching and Assessment</a:t>
            </a:r>
          </a:p>
        </p:txBody>
      </p:sp>
      <p:sp>
        <p:nvSpPr>
          <p:cNvPr id="6" name="Content Placeholder 5"/>
          <p:cNvSpPr>
            <a:spLocks noGrp="1"/>
          </p:cNvSpPr>
          <p:nvPr>
            <p:ph idx="1"/>
          </p:nvPr>
        </p:nvSpPr>
        <p:spPr/>
        <p:txBody>
          <a:bodyPr/>
          <a:lstStyle/>
          <a:p>
            <a:r>
              <a:rPr lang="en-US" dirty="0"/>
              <a:t>There are a variety of offerings each month through the College of Medicine Office of Faculty Affairs and Development. </a:t>
            </a:r>
          </a:p>
          <a:p>
            <a:pPr lvl="1"/>
            <a:r>
              <a:rPr lang="en-US" dirty="0"/>
              <a:t>To view upcoming workshops, go to: </a:t>
            </a:r>
            <a:r>
              <a:rPr lang="en-US" dirty="0">
                <a:hlinkClick r:id="rId2"/>
              </a:rPr>
              <a:t>https://med.uc.edu/about/admin-offices/faculty/development</a:t>
            </a:r>
            <a:r>
              <a:rPr lang="en-US" dirty="0"/>
              <a:t> </a:t>
            </a:r>
          </a:p>
        </p:txBody>
      </p:sp>
    </p:spTree>
    <p:extLst>
      <p:ext uri="{BB962C8B-B14F-4D97-AF65-F5344CB8AC3E}">
        <p14:creationId xmlns:p14="http://schemas.microsoft.com/office/powerpoint/2010/main" val="163409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Cincinnati Medicine Policies</a:t>
            </a:r>
          </a:p>
        </p:txBody>
      </p:sp>
    </p:spTree>
    <p:extLst>
      <p:ext uri="{BB962C8B-B14F-4D97-AF65-F5344CB8AC3E}">
        <p14:creationId xmlns:p14="http://schemas.microsoft.com/office/powerpoint/2010/main" val="1302831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ltLang="en-US" sz="2700" dirty="0"/>
              <a:t>KEY Cincinnati Medicine Policies and Procedures</a:t>
            </a:r>
          </a:p>
        </p:txBody>
      </p:sp>
      <p:sp>
        <p:nvSpPr>
          <p:cNvPr id="20482" name="Rectangle 3"/>
          <p:cNvSpPr>
            <a:spLocks noGrp="1" noChangeArrowheads="1"/>
          </p:cNvSpPr>
          <p:nvPr>
            <p:ph idx="1"/>
          </p:nvPr>
        </p:nvSpPr>
        <p:spPr bwMode="auto">
          <a:xfrm>
            <a:off x="1944666" y="1583589"/>
            <a:ext cx="6970734" cy="3467382"/>
          </a:xfrm>
        </p:spPr>
        <p:txBody>
          <a:bodyPr wrap="square" numCol="1" anchor="t" anchorCtr="0" compatLnSpc="1">
            <a:prstTxWarp prst="textNoShape">
              <a:avLst/>
            </a:prstTxWarp>
            <a:normAutofit fontScale="85000" lnSpcReduction="10000"/>
          </a:bodyPr>
          <a:lstStyle/>
          <a:p>
            <a:r>
              <a:rPr lang="en-US" altLang="en-US" sz="1800" dirty="0">
                <a:hlinkClick r:id="rId4"/>
              </a:rPr>
              <a:t>Principles Guiding Interactions Between Teachers and Learners in Medicine</a:t>
            </a:r>
            <a:endParaRPr lang="en-US" altLang="en-US" sz="1800" dirty="0"/>
          </a:p>
          <a:p>
            <a:r>
              <a:rPr lang="en-US" altLang="en-US" sz="1800" dirty="0">
                <a:hlinkClick r:id="rId5"/>
              </a:rPr>
              <a:t>Duty Hours </a:t>
            </a:r>
            <a:endParaRPr lang="en-US" altLang="en-US" sz="1800" dirty="0"/>
          </a:p>
          <a:p>
            <a:r>
              <a:rPr lang="en-US" altLang="en-US" sz="1800" dirty="0">
                <a:hlinkClick r:id="rId6"/>
              </a:rPr>
              <a:t>Student Attendance</a:t>
            </a:r>
            <a:endParaRPr lang="en-US" altLang="en-US" sz="1800" dirty="0"/>
          </a:p>
          <a:p>
            <a:pPr lvl="1"/>
            <a:r>
              <a:rPr lang="en-US" altLang="en-US" sz="1500" dirty="0"/>
              <a:t>Note, absences related to student access to health services are considered excused.</a:t>
            </a:r>
          </a:p>
          <a:p>
            <a:pPr lvl="1"/>
            <a:r>
              <a:rPr lang="en-US" altLang="en-US" sz="1800" b="1" dirty="0"/>
              <a:t>All absences must be approved by the appropriate coordinator or course director. Students must inform their clinical teams of any absences, but teams should not be determining if an absence is allowed.</a:t>
            </a:r>
          </a:p>
          <a:p>
            <a:r>
              <a:rPr lang="en-US" altLang="en-US" sz="1800" dirty="0">
                <a:hlinkClick r:id="rId7"/>
              </a:rPr>
              <a:t>Clinical supervision of students</a:t>
            </a:r>
            <a:endParaRPr lang="en-US" altLang="en-US" sz="1800" dirty="0"/>
          </a:p>
          <a:p>
            <a:r>
              <a:rPr lang="en-US" altLang="en-US" sz="1800" dirty="0"/>
              <a:t>Required Patient </a:t>
            </a:r>
            <a:r>
              <a:rPr lang="en-US" altLang="en-US" sz="1800" dirty="0">
                <a:hlinkClick r:id="rId8"/>
              </a:rPr>
              <a:t>Encounters</a:t>
            </a:r>
            <a:r>
              <a:rPr lang="en-US" altLang="en-US" sz="1800" dirty="0"/>
              <a:t> and </a:t>
            </a:r>
            <a:r>
              <a:rPr lang="en-US" altLang="en-US" sz="1800" dirty="0">
                <a:hlinkClick r:id="rId9"/>
              </a:rPr>
              <a:t>Procedures</a:t>
            </a:r>
            <a:endParaRPr lang="en-US" altLang="en-US" sz="1800" dirty="0"/>
          </a:p>
          <a:p>
            <a:r>
              <a:rPr lang="en-US" altLang="en-US" sz="1800" dirty="0">
                <a:hlinkClick r:id="rId10"/>
              </a:rPr>
              <a:t>Discrimination, Harassment, or Retaliation Reporting Policy</a:t>
            </a:r>
            <a:endParaRPr lang="en-US" altLang="en-US" sz="1800" dirty="0"/>
          </a:p>
          <a:p>
            <a:pPr marL="0" indent="0">
              <a:buNone/>
            </a:pPr>
            <a:endParaRPr lang="en-US" altLang="en-US" sz="1800" dirty="0"/>
          </a:p>
          <a:p>
            <a:pPr marL="0" indent="0">
              <a:buNone/>
            </a:pPr>
            <a:r>
              <a:rPr lang="en-US" altLang="en-US" sz="1700" dirty="0"/>
              <a:t>All of these policies can be referenced in the </a:t>
            </a:r>
            <a:r>
              <a:rPr lang="en-US" altLang="en-US" sz="1700" i="1" dirty="0"/>
              <a:t>Medical Student Handbook</a:t>
            </a:r>
            <a:r>
              <a:rPr lang="en-US" altLang="en-US" sz="1700" dirty="0"/>
              <a:t>: </a:t>
            </a:r>
            <a:r>
              <a:rPr lang="en-US" sz="1800" dirty="0">
                <a:hlinkClick r:id="rId11"/>
              </a:rPr>
              <a:t>https://med.uc.edu/education/medical-student-education/office-of-medical-education/student-handbook-policy-portal</a:t>
            </a:r>
            <a:r>
              <a:rPr lang="en-US" sz="1800" dirty="0"/>
              <a:t> </a:t>
            </a:r>
            <a:endParaRPr lang="en-US" altLang="en-US" sz="1700" dirty="0"/>
          </a:p>
        </p:txBody>
      </p:sp>
      <p:sp>
        <p:nvSpPr>
          <p:cNvPr id="2" name="TextBox 1"/>
          <p:cNvSpPr txBox="1"/>
          <p:nvPr/>
        </p:nvSpPr>
        <p:spPr>
          <a:xfrm>
            <a:off x="1944666" y="1135057"/>
            <a:ext cx="6048000" cy="369332"/>
          </a:xfrm>
          <a:prstGeom prst="rect">
            <a:avLst/>
          </a:prstGeom>
          <a:noFill/>
        </p:spPr>
        <p:txBody>
          <a:bodyPr wrap="square" rtlCol="0">
            <a:spAutoFit/>
          </a:bodyPr>
          <a:lstStyle/>
          <a:p>
            <a:r>
              <a:rPr lang="en-US" dirty="0"/>
              <a:t>Click on the policy names below to view the entire policy.</a:t>
            </a:r>
          </a:p>
        </p:txBody>
      </p:sp>
    </p:spTree>
    <p:extLst>
      <p:ext uri="{BB962C8B-B14F-4D97-AF65-F5344CB8AC3E}">
        <p14:creationId xmlns:p14="http://schemas.microsoft.com/office/powerpoint/2010/main" val="61659137"/>
      </p:ext>
    </p:extLst>
  </p:cSld>
  <p:clrMapOvr>
    <a:masterClrMapping/>
  </p:clrMapOvr>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463E-A657-AA45-4A6F-6647FA5C5103}"/>
              </a:ext>
            </a:extLst>
          </p:cNvPr>
          <p:cNvSpPr>
            <a:spLocks noGrp="1"/>
          </p:cNvSpPr>
          <p:nvPr>
            <p:ph type="title"/>
          </p:nvPr>
        </p:nvSpPr>
        <p:spPr>
          <a:xfrm>
            <a:off x="1746302" y="84116"/>
            <a:ext cx="7322344" cy="655305"/>
          </a:xfrm>
        </p:spPr>
        <p:txBody>
          <a:bodyPr>
            <a:normAutofit fontScale="90000"/>
          </a:bodyPr>
          <a:lstStyle/>
          <a:p>
            <a:r>
              <a:rPr lang="en-US" dirty="0"/>
              <a:t>Student Mistreatment - </a:t>
            </a:r>
            <a:r>
              <a:rPr lang="en-US" sz="1400" dirty="0"/>
              <a:t>Discrimination, Harassment, or Retaliation</a:t>
            </a:r>
          </a:p>
        </p:txBody>
      </p:sp>
      <p:sp>
        <p:nvSpPr>
          <p:cNvPr id="3" name="Content Placeholder 2">
            <a:extLst>
              <a:ext uri="{FF2B5EF4-FFF2-40B4-BE49-F238E27FC236}">
                <a16:creationId xmlns:a16="http://schemas.microsoft.com/office/drawing/2014/main" id="{31B44614-D324-3370-3424-86FDAF14EECF}"/>
              </a:ext>
            </a:extLst>
          </p:cNvPr>
          <p:cNvSpPr>
            <a:spLocks noGrp="1"/>
          </p:cNvSpPr>
          <p:nvPr>
            <p:ph sz="half" idx="1"/>
          </p:nvPr>
        </p:nvSpPr>
        <p:spPr>
          <a:xfrm>
            <a:off x="1746302" y="872229"/>
            <a:ext cx="3625798" cy="4094262"/>
          </a:xfrm>
          <a:ln>
            <a:solidFill>
              <a:schemeClr val="accent1"/>
            </a:solidFill>
          </a:ln>
        </p:spPr>
        <p:txBody>
          <a:bodyPr>
            <a:normAutofit fontScale="25000" lnSpcReduction="20000"/>
          </a:bodyPr>
          <a:lstStyle/>
          <a:p>
            <a:pPr marL="0" indent="0">
              <a:buNone/>
            </a:pPr>
            <a:r>
              <a:rPr lang="en-US" sz="4900" dirty="0"/>
              <a:t>Allegations </a:t>
            </a:r>
            <a:r>
              <a:rPr lang="en-US" sz="4900" u="sng" dirty="0"/>
              <a:t>not</a:t>
            </a:r>
            <a:r>
              <a:rPr lang="en-US" sz="4900" dirty="0"/>
              <a:t> involving sex, sexual orientation, gender, and/or gender identity or expression should be reported to any of the following offices: </a:t>
            </a:r>
          </a:p>
          <a:p>
            <a:r>
              <a:rPr lang="en-US" sz="4900" dirty="0"/>
              <a:t>Associate Dean for Student Affairs, Dawn Bragg, PhD</a:t>
            </a:r>
          </a:p>
          <a:p>
            <a:pPr lvl="1"/>
            <a:r>
              <a:rPr lang="en-US" sz="4900" dirty="0"/>
              <a:t>Medical Sciences Building, Room E-450J  </a:t>
            </a:r>
          </a:p>
          <a:p>
            <a:pPr lvl="1"/>
            <a:r>
              <a:rPr lang="en-US" sz="4900" dirty="0"/>
              <a:t>(513) 558-0737</a:t>
            </a:r>
          </a:p>
          <a:p>
            <a:pPr lvl="1"/>
            <a:r>
              <a:rPr lang="en-US" sz="4900" dirty="0">
                <a:hlinkClick r:id="rId2"/>
              </a:rPr>
              <a:t>braggds@ucmail.uc.edu</a:t>
            </a:r>
            <a:endParaRPr lang="en-US" sz="4900" dirty="0"/>
          </a:p>
          <a:p>
            <a:pPr marL="0" indent="0">
              <a:buNone/>
            </a:pPr>
            <a:endParaRPr lang="en-US" sz="4900" dirty="0"/>
          </a:p>
          <a:p>
            <a:r>
              <a:rPr lang="en-US" sz="4900" dirty="0"/>
              <a:t>Assistant Dean for Diversity, Equity &amp; Inclusion, Bi Awosika, MD</a:t>
            </a:r>
          </a:p>
          <a:p>
            <a:pPr lvl="1"/>
            <a:r>
              <a:rPr lang="en-US" sz="4900" dirty="0"/>
              <a:t>Medical Sciences Building, Room E-251 </a:t>
            </a:r>
          </a:p>
          <a:p>
            <a:pPr lvl="1"/>
            <a:r>
              <a:rPr lang="en-US" sz="4900" dirty="0"/>
              <a:t>(513) 558-4898</a:t>
            </a:r>
          </a:p>
          <a:p>
            <a:pPr lvl="1"/>
            <a:r>
              <a:rPr lang="en-US" sz="4900" dirty="0">
                <a:hlinkClick r:id="rId3"/>
              </a:rPr>
              <a:t>uccomdiversity@uc.edu</a:t>
            </a:r>
            <a:endParaRPr lang="en-US" sz="4900" dirty="0"/>
          </a:p>
          <a:p>
            <a:pPr marL="0" indent="0">
              <a:buNone/>
            </a:pPr>
            <a:endParaRPr lang="en-US" sz="4900" dirty="0"/>
          </a:p>
          <a:p>
            <a:r>
              <a:rPr lang="en-US" sz="4900" dirty="0"/>
              <a:t>Associate Deans for Medical Education </a:t>
            </a:r>
          </a:p>
          <a:p>
            <a:r>
              <a:rPr lang="en-US" sz="4900" dirty="0"/>
              <a:t>Senior Associate Dean for Educational Affairs </a:t>
            </a:r>
          </a:p>
          <a:p>
            <a:r>
              <a:rPr lang="en-US" sz="4900" dirty="0"/>
              <a:t>Course/Clerkship/Elective Evaluations</a:t>
            </a:r>
          </a:p>
          <a:p>
            <a:r>
              <a:rPr lang="en-US" sz="4900" dirty="0"/>
              <a:t>Co-chairs of the Honor Council</a:t>
            </a:r>
          </a:p>
          <a:p>
            <a:endParaRPr lang="en-US" dirty="0"/>
          </a:p>
        </p:txBody>
      </p:sp>
      <p:sp>
        <p:nvSpPr>
          <p:cNvPr id="4" name="Content Placeholder 3">
            <a:extLst>
              <a:ext uri="{FF2B5EF4-FFF2-40B4-BE49-F238E27FC236}">
                <a16:creationId xmlns:a16="http://schemas.microsoft.com/office/drawing/2014/main" id="{8F78C310-65DF-80D4-0224-6BF8701890C7}"/>
              </a:ext>
            </a:extLst>
          </p:cNvPr>
          <p:cNvSpPr>
            <a:spLocks noGrp="1"/>
          </p:cNvSpPr>
          <p:nvPr>
            <p:ph sz="half" idx="2"/>
          </p:nvPr>
        </p:nvSpPr>
        <p:spPr>
          <a:xfrm>
            <a:off x="5536406" y="872229"/>
            <a:ext cx="3375767" cy="1105897"/>
          </a:xfrm>
          <a:ln>
            <a:solidFill>
              <a:schemeClr val="accent1"/>
            </a:solidFill>
          </a:ln>
        </p:spPr>
        <p:txBody>
          <a:bodyPr>
            <a:noAutofit/>
          </a:bodyPr>
          <a:lstStyle/>
          <a:p>
            <a:pPr marL="0" indent="0">
              <a:buNone/>
            </a:pPr>
            <a:r>
              <a:rPr lang="en-US" sz="1050" dirty="0"/>
              <a:t>Allegations involving sex, gender, and/or gender identity may have occurred should be reported directly to the Office of Gender, Equity, &amp; Inclusion (“OGEI”)</a:t>
            </a:r>
          </a:p>
          <a:p>
            <a:r>
              <a:rPr lang="en-US" sz="1050" dirty="0" err="1"/>
              <a:t>USquare</a:t>
            </a:r>
            <a:r>
              <a:rPr lang="en-US" sz="1050" dirty="0"/>
              <a:t> 308, 225 Calhoun St.</a:t>
            </a:r>
          </a:p>
          <a:p>
            <a:pPr lvl="1"/>
            <a:r>
              <a:rPr lang="en-US" sz="1050" dirty="0"/>
              <a:t>(513) 556-3349 M-F 8a-5p</a:t>
            </a:r>
          </a:p>
          <a:p>
            <a:pPr lvl="1"/>
            <a:r>
              <a:rPr lang="en-US" sz="1050" dirty="0">
                <a:hlinkClick r:id="rId4"/>
              </a:rPr>
              <a:t>ogei@uc.edu</a:t>
            </a:r>
            <a:endParaRPr lang="en-US" sz="1050" dirty="0"/>
          </a:p>
          <a:p>
            <a:pPr marL="342900" lvl="1" indent="0">
              <a:buNone/>
            </a:pPr>
            <a:endParaRPr lang="en-US" sz="1050" dirty="0"/>
          </a:p>
          <a:p>
            <a:endParaRPr lang="en-US" sz="1050" dirty="0"/>
          </a:p>
        </p:txBody>
      </p:sp>
      <p:sp>
        <p:nvSpPr>
          <p:cNvPr id="5" name="TextBox 4">
            <a:extLst>
              <a:ext uri="{FF2B5EF4-FFF2-40B4-BE49-F238E27FC236}">
                <a16:creationId xmlns:a16="http://schemas.microsoft.com/office/drawing/2014/main" id="{0A41B21B-EFDE-9F29-E8FF-986CEAB596FC}"/>
              </a:ext>
            </a:extLst>
          </p:cNvPr>
          <p:cNvSpPr txBox="1"/>
          <p:nvPr/>
        </p:nvSpPr>
        <p:spPr>
          <a:xfrm>
            <a:off x="5536406" y="2635084"/>
            <a:ext cx="3482923" cy="2331407"/>
          </a:xfrm>
          <a:prstGeom prst="rect">
            <a:avLst/>
          </a:prstGeom>
          <a:noFill/>
          <a:ln>
            <a:solidFill>
              <a:schemeClr val="accent1"/>
            </a:solidFill>
          </a:ln>
        </p:spPr>
        <p:txBody>
          <a:bodyPr wrap="square" lIns="91440" tIns="45720" rIns="91440" bIns="45720" rtlCol="0" anchor="t">
            <a:spAutoFit/>
          </a:bodyPr>
          <a:lstStyle/>
          <a:p>
            <a:r>
              <a:rPr lang="en-US" sz="1200" b="1" dirty="0">
                <a:solidFill>
                  <a:schemeClr val="tx1">
                    <a:lumMod val="50000"/>
                    <a:lumOff val="50000"/>
                  </a:schemeClr>
                </a:solidFill>
              </a:rPr>
              <a:t>Anonymous Reporting</a:t>
            </a:r>
          </a:p>
          <a:p>
            <a:r>
              <a:rPr lang="en-US" sz="1200" dirty="0">
                <a:solidFill>
                  <a:schemeClr val="tx1">
                    <a:lumMod val="50000"/>
                    <a:lumOff val="50000"/>
                  </a:schemeClr>
                </a:solidFill>
              </a:rPr>
              <a:t>ALERT – For College of Medicine Issues</a:t>
            </a:r>
          </a:p>
          <a:p>
            <a:r>
              <a:rPr lang="en-US" sz="1200" dirty="0">
                <a:solidFill>
                  <a:schemeClr val="tx1">
                    <a:lumMod val="50000"/>
                    <a:lumOff val="50000"/>
                  </a:schemeClr>
                </a:solidFill>
              </a:rPr>
              <a:t>Online Reporting: </a:t>
            </a:r>
          </a:p>
          <a:p>
            <a:r>
              <a:rPr lang="en-US" sz="1200" dirty="0">
                <a:hlinkClick r:id="rId5"/>
              </a:rPr>
              <a:t>https://comdo-wcnlb.uc.edu/emos/resources/reportmistreatment.aspx</a:t>
            </a:r>
            <a:endParaRPr lang="en-US" sz="1200" dirty="0"/>
          </a:p>
          <a:p>
            <a:r>
              <a:rPr lang="en-US" sz="1200" dirty="0"/>
              <a:t>  </a:t>
            </a:r>
          </a:p>
          <a:p>
            <a:r>
              <a:rPr lang="en-US" sz="1200" dirty="0" err="1">
                <a:solidFill>
                  <a:schemeClr val="tx1">
                    <a:lumMod val="50000"/>
                    <a:lumOff val="50000"/>
                  </a:schemeClr>
                </a:solidFill>
              </a:rPr>
              <a:t>EthicsPoint</a:t>
            </a:r>
            <a:r>
              <a:rPr lang="en-US" sz="1200" dirty="0">
                <a:solidFill>
                  <a:schemeClr val="tx1">
                    <a:lumMod val="50000"/>
                    <a:lumOff val="50000"/>
                  </a:schemeClr>
                </a:solidFill>
              </a:rPr>
              <a:t> –  General University Issues</a:t>
            </a:r>
          </a:p>
          <a:p>
            <a:r>
              <a:rPr lang="en-US" sz="1200" dirty="0">
                <a:solidFill>
                  <a:schemeClr val="tx1">
                    <a:lumMod val="50000"/>
                    <a:lumOff val="50000"/>
                  </a:schemeClr>
                </a:solidFill>
              </a:rPr>
              <a:t>Hotline: (800) 889-1547 </a:t>
            </a:r>
          </a:p>
          <a:p>
            <a:r>
              <a:rPr lang="en-US" sz="1200">
                <a:solidFill>
                  <a:schemeClr val="tx1">
                    <a:lumMod val="50000"/>
                    <a:lumOff val="50000"/>
                  </a:schemeClr>
                </a:solidFill>
              </a:rPr>
              <a:t>Online Reporting</a:t>
            </a:r>
            <a:r>
              <a:rPr lang="en-US" sz="1200"/>
              <a:t>: </a:t>
            </a:r>
            <a:r>
              <a:rPr lang="en-US" sz="1200" dirty="0">
                <a:hlinkClick r:id="rId6"/>
              </a:rPr>
              <a:t>https://www.uc.edu/about/hotline.html</a:t>
            </a:r>
          </a:p>
          <a:p>
            <a:endParaRPr lang="en-US" sz="1350" dirty="0"/>
          </a:p>
        </p:txBody>
      </p:sp>
    </p:spTree>
    <p:extLst>
      <p:ext uri="{BB962C8B-B14F-4D97-AF65-F5344CB8AC3E}">
        <p14:creationId xmlns:p14="http://schemas.microsoft.com/office/powerpoint/2010/main" val="2373927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Anti-Racism</a:t>
            </a:r>
          </a:p>
        </p:txBody>
      </p:sp>
      <p:sp>
        <p:nvSpPr>
          <p:cNvPr id="3" name="Content Placeholder 2"/>
          <p:cNvSpPr>
            <a:spLocks noGrp="1"/>
          </p:cNvSpPr>
          <p:nvPr>
            <p:ph idx="1"/>
          </p:nvPr>
        </p:nvSpPr>
        <p:spPr/>
        <p:txBody>
          <a:bodyPr/>
          <a:lstStyle/>
          <a:p>
            <a:r>
              <a:rPr lang="en-US" dirty="0"/>
              <a:t>We at the College of Medicine abhor all racism against any individual or group and continue to pledge every effort to support people of all backgrounds. </a:t>
            </a:r>
          </a:p>
          <a:p>
            <a:r>
              <a:rPr lang="en-US" dirty="0"/>
              <a:t>Please refer to the Discrimination, Harassment, or Retaliation Reporting Policy.</a:t>
            </a:r>
          </a:p>
          <a:p>
            <a:pPr lvl="1"/>
            <a:r>
              <a:rPr lang="en-US" altLang="en-US" dirty="0">
                <a:hlinkClick r:id="rId2"/>
              </a:rPr>
              <a:t>Discrimination, Harassment, or Retaliation Reporting Policy</a:t>
            </a:r>
            <a:endParaRPr lang="en-US" altLang="en-US" dirty="0"/>
          </a:p>
          <a:p>
            <a:endParaRPr lang="en-US" dirty="0"/>
          </a:p>
        </p:txBody>
      </p:sp>
    </p:spTree>
    <p:extLst>
      <p:ext uri="{BB962C8B-B14F-4D97-AF65-F5344CB8AC3E}">
        <p14:creationId xmlns:p14="http://schemas.microsoft.com/office/powerpoint/2010/main" val="2145738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Microaggressions</a:t>
            </a:r>
          </a:p>
        </p:txBody>
      </p:sp>
      <p:sp>
        <p:nvSpPr>
          <p:cNvPr id="3" name="Content Placeholder 2"/>
          <p:cNvSpPr>
            <a:spLocks noGrp="1"/>
          </p:cNvSpPr>
          <p:nvPr>
            <p:ph idx="1"/>
          </p:nvPr>
        </p:nvSpPr>
        <p:spPr>
          <a:xfrm>
            <a:off x="1944666" y="1268016"/>
            <a:ext cx="6570684" cy="3364707"/>
          </a:xfrm>
        </p:spPr>
        <p:txBody>
          <a:bodyPr>
            <a:normAutofit fontScale="85000" lnSpcReduction="20000"/>
          </a:bodyPr>
          <a:lstStyle/>
          <a:p>
            <a:r>
              <a:rPr lang="en-US" b="1" dirty="0"/>
              <a:t>Microaggressions </a:t>
            </a:r>
            <a:r>
              <a:rPr lang="en-US" dirty="0"/>
              <a:t>are defined as subtle forms of discrimination, often unconscious or unintentional, that communicate hostile or derogatory messages, particularly to and about members of historically marginalized social groups.  </a:t>
            </a:r>
          </a:p>
          <a:p>
            <a:r>
              <a:rPr lang="en-US" dirty="0"/>
              <a:t>Microaggressions are well documented in the medical education literature.</a:t>
            </a:r>
          </a:p>
          <a:p>
            <a:r>
              <a:rPr lang="en-US" b="1" dirty="0">
                <a:solidFill>
                  <a:srgbClr val="FF0000"/>
                </a:solidFill>
              </a:rPr>
              <a:t>YOU can be a role model and an advocate for our students.</a:t>
            </a:r>
          </a:p>
          <a:p>
            <a:r>
              <a:rPr lang="en-US" dirty="0"/>
              <a:t>Here are some resources on identifying and responding to </a:t>
            </a:r>
            <a:r>
              <a:rPr lang="en-US" dirty="0" err="1"/>
              <a:t>microaggressions</a:t>
            </a:r>
            <a:r>
              <a:rPr lang="en-US" dirty="0"/>
              <a:t>: </a:t>
            </a:r>
          </a:p>
          <a:p>
            <a:pPr lvl="1"/>
            <a:r>
              <a:rPr lang="en-US" dirty="0">
                <a:hlinkClick r:id="rId2"/>
              </a:rPr>
              <a:t>Microaggressions in Clinical Training and Practice</a:t>
            </a:r>
            <a:endParaRPr lang="en-US" dirty="0"/>
          </a:p>
          <a:p>
            <a:pPr lvl="1"/>
            <a:r>
              <a:rPr lang="en-US" dirty="0">
                <a:hlinkClick r:id="rId3"/>
              </a:rPr>
              <a:t>Responding to Microaggressions in the Classroom: Taking ACTION</a:t>
            </a:r>
            <a:endParaRPr lang="en-US" dirty="0"/>
          </a:p>
        </p:txBody>
      </p:sp>
    </p:spTree>
    <p:extLst>
      <p:ext uri="{BB962C8B-B14F-4D97-AF65-F5344CB8AC3E}">
        <p14:creationId xmlns:p14="http://schemas.microsoft.com/office/powerpoint/2010/main" val="227230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287E-1E10-4BC0-89CC-A5D6A093AA36}"/>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802E7D2F-0DAF-4EDA-BC91-0502892AE14A}"/>
              </a:ext>
            </a:extLst>
          </p:cNvPr>
          <p:cNvSpPr>
            <a:spLocks noGrp="1"/>
          </p:cNvSpPr>
          <p:nvPr>
            <p:ph idx="1"/>
          </p:nvPr>
        </p:nvSpPr>
        <p:spPr/>
        <p:txBody>
          <a:bodyPr>
            <a:normAutofit/>
          </a:bodyPr>
          <a:lstStyle/>
          <a:p>
            <a:r>
              <a:rPr lang="en-US" dirty="0"/>
              <a:t>Be the educator you wanted as a medical student.</a:t>
            </a:r>
          </a:p>
          <a:p>
            <a:pPr marL="0" indent="0">
              <a:buNone/>
            </a:pPr>
            <a:endParaRPr lang="en-US" dirty="0"/>
          </a:p>
          <a:p>
            <a:r>
              <a:rPr lang="en-US" dirty="0"/>
              <a:t>We are all responsible for the future of medicine.</a:t>
            </a:r>
          </a:p>
          <a:p>
            <a:pPr marL="0" indent="0">
              <a:buNone/>
            </a:pPr>
            <a:endParaRPr lang="en-US" dirty="0"/>
          </a:p>
          <a:p>
            <a:r>
              <a:rPr lang="en-US" dirty="0"/>
              <a:t>Thank you for your commitment to that future by working with the University of Cincinnati College of Medicine.</a:t>
            </a:r>
          </a:p>
        </p:txBody>
      </p:sp>
    </p:spTree>
    <p:extLst>
      <p:ext uri="{BB962C8B-B14F-4D97-AF65-F5344CB8AC3E}">
        <p14:creationId xmlns:p14="http://schemas.microsoft.com/office/powerpoint/2010/main" val="1222272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1"/>
          </p:nvPr>
        </p:nvSpPr>
        <p:spPr bwMode="auto"/>
        <p:txBody>
          <a:bodyPr wrap="square" numCol="1" anchor="t" anchorCtr="0" compatLnSpc="1">
            <a:prstTxWarp prst="textNoShape">
              <a:avLst/>
            </a:prstTxWarp>
          </a:bodyPr>
          <a:lstStyle/>
          <a:p>
            <a:pPr marL="0" indent="0" algn="ctr">
              <a:buNone/>
            </a:pPr>
            <a:r>
              <a:rPr lang="en-US" altLang="en-US" sz="5400" dirty="0"/>
              <a:t>Thank you!</a:t>
            </a:r>
          </a:p>
        </p:txBody>
      </p:sp>
    </p:spTree>
    <p:extLst>
      <p:ext uri="{BB962C8B-B14F-4D97-AF65-F5344CB8AC3E}">
        <p14:creationId xmlns:p14="http://schemas.microsoft.com/office/powerpoint/2010/main" val="98179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Supervising Physicians and Residents are Key to Medical Education</a:t>
            </a:r>
          </a:p>
        </p:txBody>
      </p:sp>
    </p:spTree>
    <p:extLst>
      <p:ext uri="{BB962C8B-B14F-4D97-AF65-F5344CB8AC3E}">
        <p14:creationId xmlns:p14="http://schemas.microsoft.com/office/powerpoint/2010/main" val="131696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867988" y="205979"/>
            <a:ext cx="6875961" cy="857250"/>
          </a:xfrm>
        </p:spPr>
        <p:txBody>
          <a:bodyPr>
            <a:normAutofit fontScale="90000"/>
          </a:bodyPr>
          <a:lstStyle/>
          <a:p>
            <a:r>
              <a:rPr lang="en-US" altLang="en-US" b="1" dirty="0"/>
              <a:t>Rationale for Attending Physicians as Teachers</a:t>
            </a:r>
          </a:p>
        </p:txBody>
      </p:sp>
      <p:sp>
        <p:nvSpPr>
          <p:cNvPr id="6146" name="Rectangle 3"/>
          <p:cNvSpPr>
            <a:spLocks noGrp="1" noChangeArrowheads="1"/>
          </p:cNvSpPr>
          <p:nvPr>
            <p:ph type="body" sz="half" idx="1"/>
          </p:nvPr>
        </p:nvSpPr>
        <p:spPr bwMode="auto">
          <a:xfrm>
            <a:off x="1771650" y="1543050"/>
            <a:ext cx="7043166" cy="3086100"/>
          </a:xfrm>
        </p:spPr>
        <p:txBody>
          <a:bodyPr wrap="square" numCol="1" anchor="t" anchorCtr="0" compatLnSpc="1">
            <a:prstTxWarp prst="textNoShape">
              <a:avLst/>
            </a:prstTxWarp>
            <a:normAutofit/>
          </a:bodyPr>
          <a:lstStyle/>
          <a:p>
            <a:r>
              <a:rPr lang="en-US" altLang="en-US" sz="2100" dirty="0"/>
              <a:t>The passing of wisdom during experience</a:t>
            </a:r>
          </a:p>
          <a:p>
            <a:r>
              <a:rPr lang="en-US" altLang="en-US" sz="2100" dirty="0"/>
              <a:t>The 30,000 foot view of medicine, whereas earlier learners might be learning more ground level</a:t>
            </a:r>
          </a:p>
          <a:p>
            <a:r>
              <a:rPr lang="en-US" altLang="en-US" sz="2100" dirty="0"/>
              <a:t>More experience over time in supervising trainees of different levels (e.g. student, resident, fellow)</a:t>
            </a:r>
            <a:endParaRPr lang="en-US" altLang="en-US" sz="450" dirty="0"/>
          </a:p>
          <a:p>
            <a:r>
              <a:rPr lang="en-US" altLang="en-US" sz="2100" dirty="0"/>
              <a:t>Teaching is our professional responsibility</a:t>
            </a:r>
          </a:p>
          <a:p>
            <a:r>
              <a:rPr lang="en-US" altLang="en-US" sz="2100" dirty="0"/>
              <a:t>Teaching can aid our own learning</a:t>
            </a:r>
          </a:p>
          <a:p>
            <a:pPr lvl="1"/>
            <a:endParaRPr lang="en-US" altLang="en-US" sz="450" dirty="0"/>
          </a:p>
          <a:p>
            <a:pPr lvl="1">
              <a:buFontTx/>
              <a:buNone/>
            </a:pPr>
            <a:endParaRPr lang="en-US" altLang="en-US" sz="750" dirty="0"/>
          </a:p>
        </p:txBody>
      </p:sp>
    </p:spTree>
    <p:extLst>
      <p:ext uri="{BB962C8B-B14F-4D97-AF65-F5344CB8AC3E}">
        <p14:creationId xmlns:p14="http://schemas.microsoft.com/office/powerpoint/2010/main" val="282138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867988" y="205979"/>
            <a:ext cx="6875961" cy="857250"/>
          </a:xfrm>
        </p:spPr>
        <p:txBody>
          <a:bodyPr>
            <a:normAutofit fontScale="90000"/>
          </a:bodyPr>
          <a:lstStyle/>
          <a:p>
            <a:r>
              <a:rPr lang="en-US" altLang="en-US" b="1" dirty="0"/>
              <a:t>Rationale for Residents/Fellows as Teachers</a:t>
            </a:r>
          </a:p>
        </p:txBody>
      </p:sp>
      <p:sp>
        <p:nvSpPr>
          <p:cNvPr id="6146" name="Rectangle 3"/>
          <p:cNvSpPr>
            <a:spLocks noGrp="1" noChangeArrowheads="1"/>
          </p:cNvSpPr>
          <p:nvPr>
            <p:ph type="body" sz="half" idx="1"/>
          </p:nvPr>
        </p:nvSpPr>
        <p:spPr bwMode="auto">
          <a:xfrm>
            <a:off x="1771649" y="1239520"/>
            <a:ext cx="7050481" cy="3389630"/>
          </a:xfrm>
        </p:spPr>
        <p:txBody>
          <a:bodyPr wrap="square" numCol="1" anchor="t" anchorCtr="0" compatLnSpc="1">
            <a:prstTxWarp prst="textNoShape">
              <a:avLst/>
            </a:prstTxWarp>
            <a:normAutofit/>
          </a:bodyPr>
          <a:lstStyle/>
          <a:p>
            <a:r>
              <a:rPr lang="en-US" altLang="en-US" sz="2100" dirty="0"/>
              <a:t>Residents have </a:t>
            </a:r>
            <a:r>
              <a:rPr lang="en-US" altLang="en-US" sz="2100" b="1" dirty="0"/>
              <a:t>the most</a:t>
            </a:r>
            <a:r>
              <a:rPr lang="en-US" altLang="en-US" sz="2100" dirty="0"/>
              <a:t> contact with students</a:t>
            </a:r>
          </a:p>
          <a:p>
            <a:pPr lvl="1"/>
            <a:r>
              <a:rPr lang="en-US" altLang="en-US" sz="1800" dirty="0"/>
              <a:t>Increased opportunity to observe the students and to be observed by the students</a:t>
            </a:r>
          </a:p>
          <a:p>
            <a:r>
              <a:rPr lang="en-US" altLang="en-US" sz="2100" dirty="0"/>
              <a:t>Can still relate to the ground level and connect to the 30,000 foot view</a:t>
            </a:r>
          </a:p>
          <a:p>
            <a:r>
              <a:rPr lang="en-US" altLang="en-US" sz="2100" dirty="0"/>
              <a:t>Opportunity to develop teaching and evaluation skills</a:t>
            </a:r>
          </a:p>
          <a:p>
            <a:r>
              <a:rPr lang="en-US" altLang="en-US" sz="2100" dirty="0"/>
              <a:t>Teaching is our professional responsibility</a:t>
            </a:r>
          </a:p>
          <a:p>
            <a:pPr lvl="1"/>
            <a:endParaRPr lang="en-US" altLang="en-US" sz="450" dirty="0"/>
          </a:p>
          <a:p>
            <a:r>
              <a:rPr lang="en-US" altLang="en-US" sz="2100" dirty="0"/>
              <a:t>Teaching can aid our own learning</a:t>
            </a:r>
          </a:p>
          <a:p>
            <a:endParaRPr lang="en-US" altLang="en-US" sz="2100" dirty="0"/>
          </a:p>
          <a:p>
            <a:pPr lvl="1"/>
            <a:endParaRPr lang="en-US" altLang="en-US" sz="450" dirty="0"/>
          </a:p>
          <a:p>
            <a:pPr lvl="1">
              <a:buFontTx/>
              <a:buNone/>
            </a:pPr>
            <a:endParaRPr lang="en-US" altLang="en-US" sz="750" dirty="0"/>
          </a:p>
        </p:txBody>
      </p:sp>
    </p:spTree>
    <p:extLst>
      <p:ext uri="{BB962C8B-B14F-4D97-AF65-F5344CB8AC3E}">
        <p14:creationId xmlns:p14="http://schemas.microsoft.com/office/powerpoint/2010/main" val="164704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600907" y="211967"/>
            <a:ext cx="6570684" cy="994172"/>
          </a:xfrm>
        </p:spPr>
        <p:txBody>
          <a:bodyPr>
            <a:normAutofit fontScale="90000"/>
          </a:bodyPr>
          <a:lstStyle/>
          <a:p>
            <a:r>
              <a:rPr lang="en-US" dirty="0"/>
              <a:t>Four Primary Roles for Supervising Physicians in Medical Education</a:t>
            </a:r>
            <a:endParaRPr lang="en-US" altLang="en-US" dirty="0"/>
          </a:p>
        </p:txBody>
      </p:sp>
      <p:sp>
        <p:nvSpPr>
          <p:cNvPr id="292867" name="Rectangle 3">
            <a:extLst>
              <a:ext uri="{FF2B5EF4-FFF2-40B4-BE49-F238E27FC236}">
                <a16:creationId xmlns:a16="http://schemas.microsoft.com/office/drawing/2014/main" id="{83FEC27C-4DD5-C84B-BC17-04F7D58A1340}"/>
              </a:ext>
            </a:extLst>
          </p:cNvPr>
          <p:cNvSpPr>
            <a:spLocks noGrp="1" noChangeArrowheads="1"/>
          </p:cNvSpPr>
          <p:nvPr>
            <p:ph idx="1"/>
          </p:nvPr>
        </p:nvSpPr>
        <p:spPr>
          <a:xfrm>
            <a:off x="1657349" y="1656413"/>
            <a:ext cx="7223303" cy="3201336"/>
          </a:xfrm>
        </p:spPr>
        <p:txBody>
          <a:bodyPr>
            <a:normAutofit/>
          </a:bodyPr>
          <a:lstStyle/>
          <a:p>
            <a:pPr>
              <a:defRPr/>
            </a:pPr>
            <a:r>
              <a:rPr lang="en-US" dirty="0"/>
              <a:t>Supervisor</a:t>
            </a:r>
          </a:p>
          <a:p>
            <a:pPr>
              <a:defRPr/>
            </a:pPr>
            <a:r>
              <a:rPr lang="en-US" dirty="0"/>
              <a:t>Role model</a:t>
            </a:r>
          </a:p>
          <a:p>
            <a:pPr>
              <a:defRPr/>
            </a:pPr>
            <a:r>
              <a:rPr lang="en-US" dirty="0"/>
              <a:t>Teacher</a:t>
            </a:r>
          </a:p>
          <a:p>
            <a:pPr>
              <a:defRPr/>
            </a:pPr>
            <a:r>
              <a:rPr lang="en-US" dirty="0"/>
              <a:t>Evaluator</a:t>
            </a:r>
          </a:p>
          <a:p>
            <a:pPr>
              <a:buFont typeface="Wingdings" charset="2"/>
              <a:buChar char="n"/>
              <a:defRPr/>
            </a:pPr>
            <a:endParaRPr lang="en-US" dirty="0"/>
          </a:p>
          <a:p>
            <a:pPr marL="0" indent="0">
              <a:buNone/>
              <a:defRPr/>
            </a:pPr>
            <a:r>
              <a:rPr lang="en-US" dirty="0"/>
              <a:t>In order to do this, you need to know about our curriculum.</a:t>
            </a:r>
          </a:p>
        </p:txBody>
      </p:sp>
    </p:spTree>
    <p:extLst>
      <p:ext uri="{BB962C8B-B14F-4D97-AF65-F5344CB8AC3E}">
        <p14:creationId xmlns:p14="http://schemas.microsoft.com/office/powerpoint/2010/main" val="317681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Cincinnati Medicine Curriculum Overview</a:t>
            </a:r>
          </a:p>
        </p:txBody>
      </p:sp>
      <p:sp>
        <p:nvSpPr>
          <p:cNvPr id="2" name="Content Placeholder 1"/>
          <p:cNvSpPr>
            <a:spLocks noGrp="1"/>
          </p:cNvSpPr>
          <p:nvPr>
            <p:ph idx="1"/>
          </p:nvPr>
        </p:nvSpPr>
        <p:spPr/>
        <p:txBody>
          <a:bodyPr/>
          <a:lstStyle/>
          <a:p>
            <a:r>
              <a:rPr lang="en-US" dirty="0"/>
              <a:t>Competencies</a:t>
            </a:r>
          </a:p>
          <a:p>
            <a:r>
              <a:rPr lang="en-US" dirty="0"/>
              <a:t>Curriculum and Timeline</a:t>
            </a:r>
          </a:p>
          <a:p>
            <a:r>
              <a:rPr lang="en-US" dirty="0"/>
              <a:t>M3/4 Requirements</a:t>
            </a:r>
          </a:p>
          <a:p>
            <a:r>
              <a:rPr lang="en-US" dirty="0"/>
              <a:t>Clinical Clerkships Student Learning Outcomes</a:t>
            </a:r>
          </a:p>
        </p:txBody>
      </p:sp>
    </p:spTree>
    <p:extLst>
      <p:ext uri="{BB962C8B-B14F-4D97-AF65-F5344CB8AC3E}">
        <p14:creationId xmlns:p14="http://schemas.microsoft.com/office/powerpoint/2010/main" val="3827547714"/>
      </p:ext>
    </p:extLst>
  </p:cSld>
  <p:clrMapOvr>
    <a:masterClrMapping/>
  </p:clrMapOvr>
</p:sld>
</file>

<file path=ppt/theme/theme1.xml><?xml version="1.0" encoding="utf-8"?>
<a:theme xmlns:a="http://schemas.openxmlformats.org/drawingml/2006/main" name="ppt444F.t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DocumentLibraryPermissions xmlns="2d8b63ce-4dc4-4905-b0e0-28660f74b3b5" xsi:nil="true"/>
    <_ip_UnifiedCompliancePolicyUIAction xmlns="http://schemas.microsoft.com/sharepoint/v3" xsi:nil="true"/>
    <MigrationWizIdPermissions xmlns="2d8b63ce-4dc4-4905-b0e0-28660f74b3b5" xsi:nil="true"/>
    <MigrationWizIdSecurityGroups xmlns="2d8b63ce-4dc4-4905-b0e0-28660f74b3b5" xsi:nil="true"/>
    <MigrationWizId xmlns="2d8b63ce-4dc4-4905-b0e0-28660f74b3b5" xsi:nil="true"/>
    <_ip_UnifiedCompliancePolicyProperties xmlns="http://schemas.microsoft.com/sharepoint/v3" xsi:nil="true"/>
    <MigrationWizIdPermissionLevels xmlns="2d8b63ce-4dc4-4905-b0e0-28660f74b3b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BB8F4374906A409FD9F7C4C457461B" ma:contentTypeVersion="20" ma:contentTypeDescription="Create a new document." ma:contentTypeScope="" ma:versionID="1fddc55336a20d6e9bc870354d9291f9">
  <xsd:schema xmlns:xsd="http://www.w3.org/2001/XMLSchema" xmlns:xs="http://www.w3.org/2001/XMLSchema" xmlns:p="http://schemas.microsoft.com/office/2006/metadata/properties" xmlns:ns1="http://schemas.microsoft.com/sharepoint/v3" xmlns:ns3="2d8b63ce-4dc4-4905-b0e0-28660f74b3b5" xmlns:ns4="a1b7d553-e03b-4562-9cb4-58e5b6777a1c" targetNamespace="http://schemas.microsoft.com/office/2006/metadata/properties" ma:root="true" ma:fieldsID="0dbef5538d89e0ee45ff0255c53cfd7c" ns1:_="" ns3:_="" ns4:_="">
    <xsd:import namespace="http://schemas.microsoft.com/sharepoint/v3"/>
    <xsd:import namespace="2d8b63ce-4dc4-4905-b0e0-28660f74b3b5"/>
    <xsd:import namespace="a1b7d553-e03b-4562-9cb4-58e5b6777a1c"/>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8b63ce-4dc4-4905-b0e0-28660f74b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igrationWizId" ma:index="20" nillable="true" ma:displayName="MigrationWizId" ma:internalName="MigrationWizId">
      <xsd:simpleType>
        <xsd:restriction base="dms:Text"/>
      </xsd:simpleType>
    </xsd:element>
    <xsd:element name="MigrationWizIdPermissions" ma:index="21" nillable="true" ma:displayName="MigrationWizIdPermissions" ma:internalName="MigrationWizIdPermissions">
      <xsd:simpleType>
        <xsd:restriction base="dms:Text"/>
      </xsd:simpleType>
    </xsd:element>
    <xsd:element name="MigrationWizIdPermissionLevels" ma:index="22" nillable="true" ma:displayName="MigrationWizIdPermissionLevels" ma:internalName="MigrationWizIdPermissionLevels">
      <xsd:simpleType>
        <xsd:restriction base="dms:Text"/>
      </xsd:simpleType>
    </xsd:element>
    <xsd:element name="MigrationWizIdDocumentLibraryPermissions" ma:index="23" nillable="true" ma:displayName="MigrationWizIdDocumentLibraryPermissions" ma:internalName="MigrationWizIdDocumentLibraryPermissions">
      <xsd:simpleType>
        <xsd:restriction base="dms:Text"/>
      </xsd:simpleType>
    </xsd:element>
    <xsd:element name="MigrationWizIdSecurityGroups" ma:index="24" nillable="true" ma:displayName="MigrationWizIdSecurityGroups" ma:internalName="MigrationWizIdSecurityGroup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b7d553-e03b-4562-9cb4-58e5b6777a1c"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element name="SharingHintHash" ma:index="2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sharepoint/v3"/>
    <ds:schemaRef ds:uri="http://www.w3.org/XML/1998/namespace"/>
    <ds:schemaRef ds:uri="http://purl.org/dc/dcmitype/"/>
    <ds:schemaRef ds:uri="a1b7d553-e03b-4562-9cb4-58e5b6777a1c"/>
    <ds:schemaRef ds:uri="http://schemas.microsoft.com/office/2006/documentManagement/types"/>
    <ds:schemaRef ds:uri="2d8b63ce-4dc4-4905-b0e0-28660f74b3b5"/>
    <ds:schemaRef ds:uri="http://purl.org/dc/term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5C09970-0202-4CCA-88FE-930B9AED3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d8b63ce-4dc4-4905-b0e0-28660f74b3b5"/>
    <ds:schemaRef ds:uri="a1b7d553-e03b-4562-9cb4-58e5b6777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ppt444F.tmp</Template>
  <TotalTime>38343</TotalTime>
  <Words>3989</Words>
  <Application>Microsoft Office PowerPoint</Application>
  <PresentationFormat>On-screen Show (16:9)</PresentationFormat>
  <Paragraphs>442</Paragraphs>
  <Slides>49</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Aptos</vt:lpstr>
      <vt:lpstr>Arial</vt:lpstr>
      <vt:lpstr>Calibri</vt:lpstr>
      <vt:lpstr>Georgia</vt:lpstr>
      <vt:lpstr>Tahoma</vt:lpstr>
      <vt:lpstr>Times</vt:lpstr>
      <vt:lpstr>Times New Roman</vt:lpstr>
      <vt:lpstr>Verdana</vt:lpstr>
      <vt:lpstr>Wingdings</vt:lpstr>
      <vt:lpstr>ppt444F.tmp</vt:lpstr>
      <vt:lpstr>Supervising Medical Students:  Your Role as an Educator </vt:lpstr>
      <vt:lpstr>PowerPoint Presentation</vt:lpstr>
      <vt:lpstr>Outline</vt:lpstr>
      <vt:lpstr>PowerPoint Presentation</vt:lpstr>
      <vt:lpstr>Supervising Physicians and Residents are Key to Medical Education</vt:lpstr>
      <vt:lpstr>Rationale for Attending Physicians as Teachers</vt:lpstr>
      <vt:lpstr>Rationale for Residents/Fellows as Teachers</vt:lpstr>
      <vt:lpstr>Four Primary Roles for Supervising Physicians in Medical Education</vt:lpstr>
      <vt:lpstr>Cincinnati Medicine Curriculum Overview</vt:lpstr>
      <vt:lpstr>Cincinnati Medicine Program Competencies</vt:lpstr>
      <vt:lpstr>Cincinnati Medicine M1/2 Requirements</vt:lpstr>
      <vt:lpstr>2024-25 M3 Clerkships and M3 Electives</vt:lpstr>
      <vt:lpstr>Third Year Core Clinical Clerkships Student Learning Outcomes</vt:lpstr>
      <vt:lpstr>Cincinnati Medicine M4 Requirements</vt:lpstr>
      <vt:lpstr>Fourth Year Required Internal Medicine AI Learning Outcomes</vt:lpstr>
      <vt:lpstr>Dates and Timeline</vt:lpstr>
      <vt:lpstr>Key Contacts for the M3/4 Curriculum</vt:lpstr>
      <vt:lpstr>Clerkships and Clerkship Administration</vt:lpstr>
      <vt:lpstr>Cincinnati Medicine Administrative Team</vt:lpstr>
      <vt:lpstr>Cincinnati Medicine Administrative Team</vt:lpstr>
      <vt:lpstr>Role of Supervising Physicians</vt:lpstr>
      <vt:lpstr>Supervising Medical Students</vt:lpstr>
      <vt:lpstr>Supervising Medical Students</vt:lpstr>
      <vt:lpstr>Supervising Medical Students</vt:lpstr>
      <vt:lpstr>Physicians as Role Models</vt:lpstr>
      <vt:lpstr>You are a Role Model</vt:lpstr>
      <vt:lpstr>PowerPoint Presentation</vt:lpstr>
      <vt:lpstr>Physicians as Teachers</vt:lpstr>
      <vt:lpstr>Role as a Teacher</vt:lpstr>
      <vt:lpstr>Role as a Teacher</vt:lpstr>
      <vt:lpstr>Role as a Teacher</vt:lpstr>
      <vt:lpstr>Role as a Teacher</vt:lpstr>
      <vt:lpstr>Physicians as Evaluators</vt:lpstr>
      <vt:lpstr>Role as an Evaluator</vt:lpstr>
      <vt:lpstr>Mechanisms for Formative Feedback for M3 Students</vt:lpstr>
      <vt:lpstr>Providing Formative Feedback</vt:lpstr>
      <vt:lpstr>PowerPoint Presentation</vt:lpstr>
      <vt:lpstr>Preceptor Summative Evaluation for Students</vt:lpstr>
      <vt:lpstr>Preceptor Summative Evaluation for Students</vt:lpstr>
      <vt:lpstr>Preceptor Summative Evaluation for Students</vt:lpstr>
      <vt:lpstr>Policy on the Assessment of Student Performance by Faculty Healthcare Providers</vt:lpstr>
      <vt:lpstr>Professional Development Opportunities in Teaching and Assessment</vt:lpstr>
      <vt:lpstr>Cincinnati Medicine Policies</vt:lpstr>
      <vt:lpstr>KEY Cincinnati Medicine Policies and Procedures</vt:lpstr>
      <vt:lpstr>Student Mistreatment - Discrimination, Harassment, or Retaliation</vt:lpstr>
      <vt:lpstr>Anti-Racism</vt:lpstr>
      <vt:lpstr>Microaggressions</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Burg, Gina (burggm)</cp:lastModifiedBy>
  <cp:revision>548</cp:revision>
  <cp:lastPrinted>2019-05-10T16:38:38Z</cp:lastPrinted>
  <dcterms:created xsi:type="dcterms:W3CDTF">2010-04-12T23:12:02Z</dcterms:created>
  <dcterms:modified xsi:type="dcterms:W3CDTF">2024-06-26T14:59:12Z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0x010100E2BB8F4374906A409FD9F7C4C457461B</vt:lpwstr>
  </property>
</Properties>
</file>